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58" r:id="rId4"/>
    <p:sldId id="260" r:id="rId5"/>
    <p:sldId id="261" r:id="rId6"/>
    <p:sldId id="267" r:id="rId7"/>
    <p:sldId id="269" r:id="rId8"/>
    <p:sldId id="265" r:id="rId9"/>
    <p:sldId id="263" r:id="rId10"/>
    <p:sldId id="276" r:id="rId11"/>
    <p:sldId id="273" r:id="rId12"/>
    <p:sldId id="271" r:id="rId13"/>
    <p:sldId id="274" r:id="rId14"/>
    <p:sldId id="277" r:id="rId15"/>
    <p:sldId id="278" r:id="rId16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EKU-FRAINIER Sharon" initials="SO-F" lastIdx="1" clrIdx="0">
    <p:extLst>
      <p:ext uri="{19B8F6BF-5375-455C-9EA6-DF929625EA0E}">
        <p15:presenceInfo xmlns:p15="http://schemas.microsoft.com/office/powerpoint/2012/main" userId="OSEKU-FRAINIER Sha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8"/>
    <p:restoredTop sz="94694"/>
  </p:normalViewPr>
  <p:slideViewPr>
    <p:cSldViewPr snapToGrid="0" snapToObjects="1">
      <p:cViewPr varScale="1">
        <p:scale>
          <a:sx n="34" d="100"/>
          <a:sy n="34" d="100"/>
        </p:scale>
        <p:origin x="12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5FCD5E5-4701-8B47-BF41-309F36B9E4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320D6B-828E-E544-AEDB-67179A8550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9AA2D-19F2-7D4F-8A0A-8EB96FED349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876B33-7F44-5649-96C6-F0758B054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6DB643-AD6E-404C-B3FB-32C24806C7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7813E-2C9A-6748-8FC9-451A001B40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08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2D85C-1B4F-8743-8259-7A04DF24BEEA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CCB1F-A855-204A-9BE6-34051DDAED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49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45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45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6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05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1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07/09/2021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5244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07/09/2021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1043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07/09/2021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9547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991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7930" y="6356351"/>
            <a:ext cx="2057400" cy="365125"/>
          </a:xfrm>
        </p:spPr>
        <p:txBody>
          <a:bodyPr/>
          <a:lstStyle/>
          <a:p>
            <a:fld id="{D84F2F47-EA15-E54D-BD9C-5989499351CE}" type="datetimeFigureOut">
              <a:rPr lang="en-CH" smtClean="0"/>
              <a:t>07/09/2021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A8B864-2201-6445-B52C-469E64AE3018}"/>
              </a:ext>
            </a:extLst>
          </p:cNvPr>
          <p:cNvSpPr txBox="1"/>
          <p:nvPr userDrawn="1"/>
        </p:nvSpPr>
        <p:spPr>
          <a:xfrm>
            <a:off x="7691120" y="111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25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07/09/2021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7138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07/09/2021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6375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07/09/2021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123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07/09/2021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3747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07/09/2021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663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07/09/2021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2807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07/09/2021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677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54D773-EB1D-5F46-AEDD-7786B49D6466}"/>
              </a:ext>
            </a:extLst>
          </p:cNvPr>
          <p:cNvSpPr/>
          <p:nvPr userDrawn="1"/>
        </p:nvSpPr>
        <p:spPr>
          <a:xfrm>
            <a:off x="0" y="951"/>
            <a:ext cx="7886700" cy="12801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315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2F47-EA15-E54D-BD9C-5989499351CE}" type="datetimeFigureOut">
              <a:rPr lang="en-CH" smtClean="0"/>
              <a:t>07/09/2021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3344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D36F9040-000A-A441-BB32-ABC0A2CB7194}" type="slidenum">
              <a:rPr lang="en-CH" smtClean="0"/>
              <a:pPr algn="l"/>
              <a:t>‹#›</a:t>
            </a:fld>
            <a:endParaRPr lang="en-CH"/>
          </a:p>
        </p:txBody>
      </p:sp>
      <p:pic>
        <p:nvPicPr>
          <p:cNvPr id="8" name="Image 7" descr="Une image contenant bleu, très coloré, oiseau, eau&#10;&#10;Description générée automatiquement">
            <a:extLst>
              <a:ext uri="{FF2B5EF4-FFF2-40B4-BE49-F238E27FC236}">
                <a16:creationId xmlns:a16="http://schemas.microsoft.com/office/drawing/2014/main" id="{1F2E2DE7-D1DA-A743-A1C7-17F465F3DDA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62889" y="0"/>
            <a:ext cx="1281111" cy="12811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B1B3BF-AD16-364E-94D3-E6998A826A03}"/>
              </a:ext>
            </a:extLst>
          </p:cNvPr>
          <p:cNvSpPr/>
          <p:nvPr userDrawn="1"/>
        </p:nvSpPr>
        <p:spPr>
          <a:xfrm>
            <a:off x="0" y="0"/>
            <a:ext cx="121920" cy="12811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117861-D1FB-B244-A3FE-2B5283B883A4}"/>
              </a:ext>
            </a:extLst>
          </p:cNvPr>
          <p:cNvSpPr/>
          <p:nvPr userDrawn="1"/>
        </p:nvSpPr>
        <p:spPr>
          <a:xfrm>
            <a:off x="0" y="1281111"/>
            <a:ext cx="121920" cy="55759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oliennummernplatzhalter 6">
            <a:extLst>
              <a:ext uri="{FF2B5EF4-FFF2-40B4-BE49-F238E27FC236}">
                <a16:creationId xmlns:a16="http://schemas.microsoft.com/office/drawing/2014/main" id="{9F6FF2B7-A6B2-8C4E-90D6-2D5CCA63ECB8}"/>
              </a:ext>
            </a:extLst>
          </p:cNvPr>
          <p:cNvSpPr txBox="1">
            <a:spLocks/>
          </p:cNvSpPr>
          <p:nvPr userDrawn="1">
            <p:custDataLst>
              <p:tags r:id="rId13"/>
            </p:custDataLst>
          </p:nvPr>
        </p:nvSpPr>
        <p:spPr>
          <a:xfrm>
            <a:off x="7224079" y="1046481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z="1200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sz="1200" dirty="0">
              <a:solidFill>
                <a:schemeClr val="bg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CBA9B8D-4D3A-C249-873C-B24AE210C0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90424" y="6048563"/>
            <a:ext cx="1931656" cy="67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msar.org/sites/default/files/wwd16_hand-outs_desktop_print_eng.pdf" TargetMode="External"/><Relationship Id="rId13" Type="http://schemas.openxmlformats.org/officeDocument/2006/relationships/hyperlink" Target="https://www.unwater.org/water-facts/quality-and-wastewater-2/" TargetMode="External"/><Relationship Id="rId3" Type="http://schemas.openxmlformats.org/officeDocument/2006/relationships/hyperlink" Target="https://www.ramsar.org/sites/default/files/documents/library/leaflet_1.pdf%20p4" TargetMode="External"/><Relationship Id="rId7" Type="http://schemas.openxmlformats.org/officeDocument/2006/relationships/hyperlink" Target="https://www.publish.csiro.au/mf/MF18391" TargetMode="External"/><Relationship Id="rId12" Type="http://schemas.openxmlformats.org/officeDocument/2006/relationships/hyperlink" Target="https://unesdoc.unesco.org/ark:/48223/pf0000372876.locale=en" TargetMode="External"/><Relationship Id="rId2" Type="http://schemas.openxmlformats.org/officeDocument/2006/relationships/hyperlink" Target="https://static1.squarespace.com/static/5b256c78e17ba335ea89fe1f/t/5ca36fb7419202af31e1de33/1554214861856/Ramsar+GWO_ENGLISH_WEB+2019UPDATE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amsar.org/sites/default/files/documents/library/services_06_e.pdf" TargetMode="External"/><Relationship Id="rId11" Type="http://schemas.openxmlformats.org/officeDocument/2006/relationships/hyperlink" Target="https://wedocs.unep.org/bitstream/handle/20.500.11822/8002/-Ecosystems%20for%20%20water%20and%20food%20security-20111057.pdf?sequence=3&amp;amp%3BisAllowed=" TargetMode="External"/><Relationship Id="rId5" Type="http://schemas.openxmlformats.org/officeDocument/2006/relationships/hyperlink" Target="https://www.ramsar.org/news/wetlands-worlds-most-valuable-ecosystem-disappearing-three-times-faster-than-forests-warns-new" TargetMode="External"/><Relationship Id="rId10" Type="http://schemas.openxmlformats.org/officeDocument/2006/relationships/hyperlink" Target="https://www.unwater.org/world-water-development-report-2020-water-and-climate-change/" TargetMode="External"/><Relationship Id="rId4" Type="http://schemas.openxmlformats.org/officeDocument/2006/relationships/hyperlink" Target="https://docs.wbcsd.org/2019/12/WBCSD_Feeding_3.5_billion-Innovative_finance_for_Climate-Smart_Rice.pdf" TargetMode="External"/><Relationship Id="rId9" Type="http://schemas.openxmlformats.org/officeDocument/2006/relationships/hyperlink" Target="https://sciencing.com/do-wetlands-filter-water-6398284.html" TargetMode="External"/><Relationship Id="rId14" Type="http://schemas.openxmlformats.org/officeDocument/2006/relationships/hyperlink" Target="https://www.who.int/news-room/fact-sheets/detail/drinking-water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environment.org/news-and-stories/press-release/half-world-face-severe-water-stress-2030-unless-water-use-decoupled%2021%20March%202016" TargetMode="External"/><Relationship Id="rId3" Type="http://schemas.openxmlformats.org/officeDocument/2006/relationships/hyperlink" Target="https://www.ramsar.org/sites/default/files/documents/library/strp20_agenda_item_5_geo-wetlands_mpaganini.pdf" TargetMode="External"/><Relationship Id="rId7" Type="http://schemas.openxmlformats.org/officeDocument/2006/relationships/hyperlink" Target="https://www.ipcc.ch/site/assets/uploads/2018/02/WGIIAR5-Chap3_FINAL.pdf" TargetMode="External"/><Relationship Id="rId12" Type="http://schemas.openxmlformats.org/officeDocument/2006/relationships/hyperlink" Target="https://www.bbc.com/future/article/20170412-is-the-world-running-out-of-fresh-water" TargetMode="External"/><Relationship Id="rId2" Type="http://schemas.openxmlformats.org/officeDocument/2006/relationships/hyperlink" Target="https://blog.nationalgeographic.org/2014/06/24/recent-loss-of-freshwater-wetlands-worldwide-valued-at-2-7-trillion-per-yea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zsl.org/sites/default/files/LPR%202020%20Full%20report.pdf" TargetMode="External"/><Relationship Id="rId11" Type="http://schemas.openxmlformats.org/officeDocument/2006/relationships/hyperlink" Target="https://journals.plos.org/plosone/article?id=10.1371/journal.pone.0228369" TargetMode="External"/><Relationship Id="rId5" Type="http://schemas.openxmlformats.org/officeDocument/2006/relationships/hyperlink" Target="https://www.cbd.int/gbo/gbo5/publication/gbo-5-en.pdf" TargetMode="External"/><Relationship Id="rId10" Type="http://schemas.openxmlformats.org/officeDocument/2006/relationships/hyperlink" Target="http://www.fao.org/news/story/en/item/196402/icode/" TargetMode="External"/><Relationship Id="rId4" Type="http://schemas.openxmlformats.org/officeDocument/2006/relationships/hyperlink" Target="https://www.humanitarianresponse.info/sites/www.humanitarianresponse.info/files/documents/files/whdt2018_web_final_singles.pdf" TargetMode="External"/><Relationship Id="rId9" Type="http://schemas.openxmlformats.org/officeDocument/2006/relationships/hyperlink" Target="https://sustainabledevelopment.un.org/content/documents/hlpwater/08-WaterInfrastInvest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bleu, oiseau, très coloré&#10;&#10;Description générée automatiquement">
            <a:extLst>
              <a:ext uri="{FF2B5EF4-FFF2-40B4-BE49-F238E27FC236}">
                <a16:creationId xmlns:a16="http://schemas.microsoft.com/office/drawing/2014/main" id="{A2E5C625-B1AE-0E46-9322-DADC6FDB0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9" y="0"/>
            <a:ext cx="9122911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35500AF-DC94-224B-8D8F-8A0691916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525" y="5453207"/>
            <a:ext cx="3318553" cy="1170179"/>
          </a:xfrm>
          <a:prstGeom prst="rect">
            <a:avLst/>
          </a:prstGeom>
          <a:effectLst>
            <a:outerShdw blurRad="190500" algn="tl" rotWithShape="0">
              <a:prstClr val="black"/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CDF027-8C91-814F-A8B5-4E0B3E6CF494}"/>
              </a:ext>
            </a:extLst>
          </p:cNvPr>
          <p:cNvSpPr txBox="1">
            <a:spLocks/>
          </p:cNvSpPr>
          <p:nvPr/>
        </p:nvSpPr>
        <p:spPr>
          <a:xfrm>
            <a:off x="10544" y="446314"/>
            <a:ext cx="9122911" cy="816429"/>
          </a:xfrm>
          <a:prstGeom prst="rect">
            <a:avLst/>
          </a:prstGeom>
          <a:effectLst>
            <a:outerShdw blurRad="520700" sx="119000" sy="119000" algn="tl" rotWithShape="0">
              <a:prstClr val="black">
                <a:alpha val="18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8000" dirty="0"/>
              <a:t>Inseparable</a:t>
            </a:r>
            <a:endParaRPr lang="en-CH" sz="8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49B112-A006-D54B-B8CF-9501098DBDFC}"/>
              </a:ext>
            </a:extLst>
          </p:cNvPr>
          <p:cNvSpPr txBox="1">
            <a:spLocks/>
          </p:cNvSpPr>
          <p:nvPr/>
        </p:nvSpPr>
        <p:spPr>
          <a:xfrm>
            <a:off x="2068284" y="1061867"/>
            <a:ext cx="5007429" cy="695832"/>
          </a:xfrm>
          <a:prstGeom prst="rect">
            <a:avLst/>
          </a:prstGeom>
          <a:effectLst>
            <a:outerShdw blurRad="203200" dist="762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3200" dirty="0"/>
              <a:t>Water, </a:t>
            </a:r>
            <a:r>
              <a:rPr lang="en-CH" sz="3200" dirty="0"/>
              <a:t>Wetlands and</a:t>
            </a:r>
            <a:r>
              <a:rPr lang="en-GB" sz="3200" dirty="0"/>
              <a:t> Life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240702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48A8-13E8-1248-B0CF-CF2AF42C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Wetland loss and </a:t>
            </a:r>
            <a:r>
              <a:rPr lang="en-CH" sz="3200" dirty="0"/>
              <a:t>our planet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CC70F-4295-7B4E-BA17-D6E816244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4890"/>
            <a:ext cx="7886700" cy="4351338"/>
          </a:xfrm>
        </p:spPr>
        <p:txBody>
          <a:bodyPr>
            <a:noAutofit/>
          </a:bodyPr>
          <a:lstStyle/>
          <a:p>
            <a:r>
              <a:rPr lang="en-CH" b="1" dirty="0"/>
              <a:t>One in three </a:t>
            </a:r>
            <a:r>
              <a:rPr lang="en-CH" dirty="0"/>
              <a:t>freshwater species and </a:t>
            </a:r>
            <a:r>
              <a:rPr lang="en-GB" dirty="0" smtClean="0"/>
              <a:t>a </a:t>
            </a:r>
            <a:r>
              <a:rPr lang="en-CH" b="1" dirty="0" smtClean="0"/>
              <a:t>quarter </a:t>
            </a:r>
            <a:r>
              <a:rPr lang="en-CH" dirty="0"/>
              <a:t>of all wetland species face </a:t>
            </a:r>
            <a:r>
              <a:rPr lang="en-CH" b="1" dirty="0"/>
              <a:t>extinction </a:t>
            </a:r>
            <a:r>
              <a:rPr lang="en-CH" dirty="0"/>
              <a:t>from wetland decline</a:t>
            </a:r>
          </a:p>
          <a:p>
            <a:pPr lvl="1"/>
            <a:r>
              <a:rPr lang="fr-CH" dirty="0"/>
              <a:t>	</a:t>
            </a:r>
            <a:r>
              <a:rPr lang="en-CH" dirty="0"/>
              <a:t>Intensive water infrastructure development key to 35% drop in 	freshwater biodiversity between 1970-2005 </a:t>
            </a:r>
          </a:p>
          <a:p>
            <a:r>
              <a:rPr lang="en-CH" b="1" dirty="0"/>
              <a:t>Climate change </a:t>
            </a:r>
            <a:r>
              <a:rPr lang="en-CH" dirty="0"/>
              <a:t>exacerbates wetland and water crisis</a:t>
            </a:r>
            <a:endParaRPr lang="en-CH" sz="1800" dirty="0">
              <a:highlight>
                <a:srgbClr val="FFFF00"/>
              </a:highlight>
            </a:endParaRPr>
          </a:p>
          <a:p>
            <a:pPr lvl="1"/>
            <a:r>
              <a:rPr lang="en-CH" dirty="0"/>
              <a:t>	Significantly less renewable surface and groundwater forecast in </a:t>
            </a:r>
            <a:r>
              <a:rPr lang="fr-CH" dirty="0"/>
              <a:t>	</a:t>
            </a:r>
            <a:r>
              <a:rPr lang="en-CH" dirty="0"/>
              <a:t>already dry regions by 2050</a:t>
            </a:r>
            <a:endParaRPr lang="fr-CH" dirty="0"/>
          </a:p>
          <a:p>
            <a:pPr lvl="1"/>
            <a:r>
              <a:rPr lang="fr-CH" dirty="0"/>
              <a:t>	</a:t>
            </a:r>
            <a:r>
              <a:rPr lang="en-CH" dirty="0"/>
              <a:t>New regions will be water stressed, increasing water competition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	</a:t>
            </a:r>
            <a:r>
              <a:rPr lang="en-CH" dirty="0"/>
              <a:t>between people and ecosystems</a:t>
            </a:r>
            <a:endParaRPr lang="en-CH" dirty="0">
              <a:highlight>
                <a:srgbClr val="FFFF00"/>
              </a:highlight>
            </a:endParaRPr>
          </a:p>
          <a:p>
            <a:endParaRPr lang="en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CEC7C-08D6-7D4A-A3EA-0E91A993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5581">
            <a:off x="474588" y="5401389"/>
            <a:ext cx="2268019" cy="155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FE460BA-630E-E444-886D-5A532400C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738">
            <a:off x="190291" y="5644239"/>
            <a:ext cx="1955074" cy="1281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1CFFED-C63A-B14A-9C18-D054B951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CH" sz="3200" dirty="0"/>
              <a:t>Wetlands for water sustainability</a:t>
            </a:r>
            <a:endParaRPr lang="en-CH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B8C94-3310-4E46-BFF8-E719807A9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77" y="1593491"/>
            <a:ext cx="7886700" cy="4221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H" dirty="0">
                <a:solidFill>
                  <a:srgbClr val="0070C0"/>
                </a:solidFill>
              </a:rPr>
              <a:t>We could have </a:t>
            </a:r>
            <a:r>
              <a:rPr lang="en-CH" b="1" dirty="0">
                <a:solidFill>
                  <a:srgbClr val="0070C0"/>
                </a:solidFill>
              </a:rPr>
              <a:t>enough water, if</a:t>
            </a:r>
            <a:r>
              <a:rPr lang="en-CH" dirty="0">
                <a:solidFill>
                  <a:srgbClr val="0070C0"/>
                </a:solidFill>
              </a:rPr>
              <a:t> we better </a:t>
            </a:r>
            <a:r>
              <a:rPr lang="en-CH" b="1" dirty="0">
                <a:solidFill>
                  <a:srgbClr val="0070C0"/>
                </a:solidFill>
              </a:rPr>
              <a:t>value</a:t>
            </a:r>
            <a:r>
              <a:rPr lang="en-CH" dirty="0">
                <a:solidFill>
                  <a:srgbClr val="0070C0"/>
                </a:solidFill>
              </a:rPr>
              <a:t> and </a:t>
            </a:r>
            <a:r>
              <a:rPr lang="en-CH" b="1" dirty="0">
                <a:solidFill>
                  <a:srgbClr val="0070C0"/>
                </a:solidFill>
              </a:rPr>
              <a:t>manage</a:t>
            </a:r>
            <a:r>
              <a:rPr lang="en-CH" dirty="0">
                <a:solidFill>
                  <a:srgbClr val="0070C0"/>
                </a:solidFill>
              </a:rPr>
              <a:t> wetlands and water – and treat both as a </a:t>
            </a:r>
            <a:r>
              <a:rPr lang="en-CH" b="1" dirty="0">
                <a:solidFill>
                  <a:srgbClr val="0070C0"/>
                </a:solidFill>
              </a:rPr>
              <a:t>collective responsibilty</a:t>
            </a:r>
            <a:r>
              <a:rPr lang="en-CH" b="1" dirty="0" smtClean="0">
                <a:solidFill>
                  <a:srgbClr val="0070C0"/>
                </a:solidFill>
              </a:rPr>
              <a:t>.</a:t>
            </a:r>
            <a:endParaRPr lang="en-CH" b="1" dirty="0">
              <a:solidFill>
                <a:srgbClr val="0070C0"/>
              </a:solidFill>
            </a:endParaRPr>
          </a:p>
          <a:p>
            <a:r>
              <a:rPr lang="en-GB" sz="2200" b="1" dirty="0"/>
              <a:t>Stop destroying, start restoring </a:t>
            </a:r>
          </a:p>
          <a:p>
            <a:pPr lvl="1"/>
            <a:r>
              <a:rPr lang="en-CH" dirty="0"/>
              <a:t>Protection, restoration and wise use of wetlands would sustainably </a:t>
            </a:r>
            <a:r>
              <a:rPr lang="en-CH" b="1" dirty="0"/>
              <a:t>support increased demands </a:t>
            </a:r>
            <a:r>
              <a:rPr lang="en-CH" dirty="0"/>
              <a:t>for water</a:t>
            </a:r>
          </a:p>
          <a:p>
            <a:r>
              <a:rPr lang="en-CH" sz="2200" b="1" dirty="0" smtClean="0"/>
              <a:t>Integrate</a:t>
            </a:r>
            <a:r>
              <a:rPr lang="en-GB" sz="2200" b="1" dirty="0" smtClean="0"/>
              <a:t>d</a:t>
            </a:r>
            <a:r>
              <a:rPr lang="en-CH" sz="2200" b="1" dirty="0" smtClean="0"/>
              <a:t> </a:t>
            </a:r>
            <a:r>
              <a:rPr lang="en-CH" sz="2200" b="1" dirty="0"/>
              <a:t>Water Resources Management </a:t>
            </a:r>
          </a:p>
          <a:p>
            <a:pPr lvl="1"/>
            <a:r>
              <a:rPr lang="en-GB" dirty="0"/>
              <a:t>Coordinate water, land and resources to deliver maximum social and economic welfare fairly </a:t>
            </a:r>
            <a:r>
              <a:rPr lang="en-GB" b="1" dirty="0"/>
              <a:t>without compromising</a:t>
            </a:r>
            <a:r>
              <a:rPr lang="en-GB" dirty="0"/>
              <a:t> </a:t>
            </a:r>
            <a:r>
              <a:rPr lang="en-GB" b="1" dirty="0"/>
              <a:t>sustainability of ecosystems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endParaRPr lang="en-CH" sz="1800" b="1" dirty="0"/>
          </a:p>
          <a:p>
            <a:endParaRPr lang="en-CH" sz="1800" dirty="0"/>
          </a:p>
          <a:p>
            <a:endParaRPr lang="en-CH" sz="1650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3999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1F4D-8566-6645-ABC1-1E44A61D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0749"/>
            <a:ext cx="7886700" cy="1361737"/>
          </a:xfrm>
        </p:spPr>
        <p:txBody>
          <a:bodyPr>
            <a:normAutofit/>
          </a:bodyPr>
          <a:lstStyle/>
          <a:p>
            <a:r>
              <a:rPr lang="en-GB" sz="3200" dirty="0"/>
              <a:t>Wetlands: Conserve and use wisely </a:t>
            </a:r>
            <a:r>
              <a:rPr lang="en-GB" dirty="0"/>
              <a:t> </a:t>
            </a:r>
            <a:r>
              <a:rPr lang="en-GB" sz="1500" b="1" dirty="0">
                <a:solidFill>
                  <a:srgbClr val="FF0000"/>
                </a:solidFill>
              </a:rPr>
              <a:t/>
            </a:r>
            <a:br>
              <a:rPr lang="en-GB" sz="1500" b="1" dirty="0">
                <a:solidFill>
                  <a:srgbClr val="FF0000"/>
                </a:solidFill>
              </a:rPr>
            </a:br>
            <a:endParaRPr lang="en-CH" sz="15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9E4A-134C-1647-A1EC-2FA23345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42" y="1487248"/>
            <a:ext cx="7886700" cy="3957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What can you do ? </a:t>
            </a:r>
          </a:p>
          <a:p>
            <a:r>
              <a:rPr lang="en-CH" sz="1800" b="1" dirty="0"/>
              <a:t>Don’t dam, divert or drain </a:t>
            </a:r>
          </a:p>
          <a:p>
            <a:r>
              <a:rPr lang="en-CH" sz="1800" b="1" dirty="0"/>
              <a:t>Industry </a:t>
            </a:r>
            <a:r>
              <a:rPr lang="en-CH" sz="1800" dirty="0"/>
              <a:t>has opportunities to </a:t>
            </a:r>
            <a:r>
              <a:rPr lang="en-CH" sz="1800" b="1" dirty="0"/>
              <a:t>reduce</a:t>
            </a:r>
            <a:r>
              <a:rPr lang="en-CH" sz="1800" dirty="0"/>
              <a:t> water use by up to </a:t>
            </a:r>
            <a:r>
              <a:rPr lang="en-CH" sz="1800" b="1" dirty="0"/>
              <a:t>50%</a:t>
            </a:r>
          </a:p>
          <a:p>
            <a:r>
              <a:rPr lang="en-CH" sz="1800" b="1" dirty="0"/>
              <a:t>Agriculture </a:t>
            </a:r>
            <a:r>
              <a:rPr lang="en-CH" sz="1800" dirty="0"/>
              <a:t>can produce food </a:t>
            </a:r>
            <a:r>
              <a:rPr lang="en-CH" sz="1800" u="sng" dirty="0"/>
              <a:t>and </a:t>
            </a:r>
            <a:r>
              <a:rPr lang="en-CH" sz="1800" dirty="0"/>
              <a:t>be </a:t>
            </a:r>
            <a:r>
              <a:rPr lang="en-CH" sz="1800" b="1" dirty="0"/>
              <a:t>wetland/water stewards</a:t>
            </a:r>
          </a:p>
          <a:p>
            <a:r>
              <a:rPr lang="en-CH" sz="1800" b="1" dirty="0"/>
              <a:t>Don’t waste food</a:t>
            </a:r>
            <a:r>
              <a:rPr lang="en-CH" sz="1800" dirty="0"/>
              <a:t>. Water to fill Lake Geneva </a:t>
            </a:r>
            <a:r>
              <a:rPr lang="en-CH" sz="1800" b="1" dirty="0"/>
              <a:t>3 times each year </a:t>
            </a:r>
            <a:r>
              <a:rPr lang="en-CH" sz="1800" dirty="0"/>
              <a:t>would be saved by cutting </a:t>
            </a:r>
            <a:r>
              <a:rPr lang="en-CH" sz="1800" b="1" dirty="0"/>
              <a:t>1.3 billion tons of food waste </a:t>
            </a:r>
            <a:r>
              <a:rPr lang="en-CH" sz="1800" dirty="0"/>
              <a:t>from farm to fork</a:t>
            </a:r>
            <a:endParaRPr lang="en-CH" sz="1800" b="1" dirty="0"/>
          </a:p>
          <a:p>
            <a:r>
              <a:rPr lang="en-CH" sz="1800" b="1" dirty="0"/>
              <a:t>Increase investment </a:t>
            </a:r>
            <a:r>
              <a:rPr lang="en-CH" sz="1800" dirty="0"/>
              <a:t>in wetlands as </a:t>
            </a:r>
            <a:r>
              <a:rPr lang="en-CH" sz="1800" b="1" dirty="0"/>
              <a:t>nature based solutions </a:t>
            </a:r>
            <a:r>
              <a:rPr lang="en-CH" sz="1800" dirty="0"/>
              <a:t>for water resource management, currently less than 1%</a:t>
            </a:r>
            <a:r>
              <a:rPr lang="en-CH" sz="1800" b="1" dirty="0"/>
              <a:t> </a:t>
            </a:r>
          </a:p>
          <a:p>
            <a:r>
              <a:rPr lang="en-CH" sz="1800" b="1" dirty="0"/>
              <a:t>Integrate water resource management </a:t>
            </a:r>
            <a:r>
              <a:rPr lang="en-CH" sz="1800" dirty="0"/>
              <a:t>across all sectoral policy and planning locally, national, internationally</a:t>
            </a:r>
            <a:endParaRPr lang="en-CH" sz="1800" b="1" dirty="0"/>
          </a:p>
          <a:p>
            <a:endParaRPr lang="en-CH" sz="1800" dirty="0"/>
          </a:p>
          <a:p>
            <a:endParaRPr lang="en-CH" sz="1800" dirty="0"/>
          </a:p>
          <a:p>
            <a:pPr marL="0" indent="0">
              <a:buNone/>
            </a:pPr>
            <a:endParaRPr lang="en-CH" sz="1800" dirty="0"/>
          </a:p>
          <a:p>
            <a:pPr marL="0" indent="0">
              <a:buNone/>
            </a:pPr>
            <a:endParaRPr lang="en-CH" sz="1800" dirty="0"/>
          </a:p>
          <a:p>
            <a:pPr marL="0" indent="0">
              <a:buNone/>
            </a:pPr>
            <a:endParaRPr lang="en-CH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EFDA3E-482C-8B46-BD71-04D8E0316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30953">
            <a:off x="841145" y="5701730"/>
            <a:ext cx="918745" cy="11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697B-2F28-1E4A-BC5F-2FC4B2F2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CH" b="1"/>
              <a:t>World </a:t>
            </a:r>
            <a:r>
              <a:rPr lang="en-CH" b="1" dirty="0"/>
              <a:t>Wetlands Day</a:t>
            </a:r>
            <a:r>
              <a:rPr lang="en-CH"/>
              <a:t/>
            </a:r>
            <a:br>
              <a:rPr lang="en-CH"/>
            </a:br>
            <a:r>
              <a:rPr lang="en-CH" sz="2700"/>
              <a:t>2 </a:t>
            </a:r>
            <a:r>
              <a:rPr lang="en-CH" sz="2700" dirty="0"/>
              <a:t>February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EAE28-D1F8-3C42-8721-39FE93D5D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2" y="1988878"/>
            <a:ext cx="7886700" cy="1459062"/>
          </a:xfrm>
        </p:spPr>
        <p:txBody>
          <a:bodyPr>
            <a:noAutofit/>
          </a:bodyPr>
          <a:lstStyle/>
          <a:p>
            <a:r>
              <a:rPr lang="en-US" sz="1800" dirty="0"/>
              <a:t>Annual opportunity to</a:t>
            </a:r>
            <a:r>
              <a:rPr lang="en-US" sz="1800" b="1" dirty="0"/>
              <a:t> </a:t>
            </a:r>
            <a:r>
              <a:rPr lang="en-US" sz="1800" dirty="0"/>
              <a:t>raise global awareness on the </a:t>
            </a:r>
            <a:r>
              <a:rPr lang="en-US" sz="1800" b="1" dirty="0"/>
              <a:t>value of wetlands</a:t>
            </a:r>
          </a:p>
          <a:p>
            <a:r>
              <a:rPr lang="en-US" sz="1800" dirty="0"/>
              <a:t>Celebrate wetlands’</a:t>
            </a:r>
            <a:r>
              <a:rPr lang="en-US" sz="1800" b="1" dirty="0"/>
              <a:t> diverse services to humanity and nature</a:t>
            </a:r>
          </a:p>
          <a:p>
            <a:r>
              <a:rPr lang="en-US" sz="1800" b="1" dirty="0"/>
              <a:t>Trigger action </a:t>
            </a:r>
            <a:r>
              <a:rPr lang="en-US" sz="1800" dirty="0"/>
              <a:t>locally, nationally, internationally to </a:t>
            </a:r>
            <a:r>
              <a:rPr lang="en-US" sz="1800" b="1" dirty="0"/>
              <a:t>save the world’s wetlands </a:t>
            </a:r>
          </a:p>
          <a:p>
            <a:endParaRPr lang="en-CH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BE6433-15B4-B845-A74D-6800765E9138}"/>
              </a:ext>
            </a:extLst>
          </p:cNvPr>
          <p:cNvSpPr txBox="1">
            <a:spLocks/>
          </p:cNvSpPr>
          <p:nvPr/>
        </p:nvSpPr>
        <p:spPr>
          <a:xfrm>
            <a:off x="582546" y="3106291"/>
            <a:ext cx="7886700" cy="3669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kern="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Get involved:</a:t>
            </a:r>
          </a:p>
          <a:p>
            <a:r>
              <a:rPr lang="en-US" sz="1800" dirty="0"/>
              <a:t>Download and </a:t>
            </a:r>
            <a:r>
              <a:rPr lang="en-US" sz="1800" b="1" dirty="0"/>
              <a:t>share information materials </a:t>
            </a:r>
            <a:r>
              <a:rPr lang="en-US" sz="1800" dirty="0"/>
              <a:t>from </a:t>
            </a:r>
            <a:r>
              <a:rPr lang="en-US" sz="1800" u="sng" dirty="0" err="1"/>
              <a:t>worldwetlandsday.org</a:t>
            </a:r>
            <a:endParaRPr lang="en-US" sz="1800" u="sng" dirty="0"/>
          </a:p>
          <a:p>
            <a:r>
              <a:rPr lang="en-US" sz="1800" b="1" dirty="0"/>
              <a:t>#</a:t>
            </a:r>
            <a:r>
              <a:rPr lang="en-US" sz="1800" b="1" dirty="0" err="1"/>
              <a:t>RestoreWetlands</a:t>
            </a:r>
            <a:endParaRPr lang="en-US" sz="1800" dirty="0"/>
          </a:p>
          <a:p>
            <a:r>
              <a:rPr lang="en-US" sz="1800" b="1" dirty="0"/>
              <a:t>Where are your wetlands? How can you help protect them?</a:t>
            </a:r>
            <a:endParaRPr lang="en-US" sz="1800" b="1" dirty="0">
              <a:solidFill>
                <a:srgbClr val="005851"/>
              </a:solidFill>
            </a:endParaRPr>
          </a:p>
          <a:p>
            <a:pPr lvl="2"/>
            <a:endParaRPr lang="en-US" sz="1800" b="1" dirty="0">
              <a:solidFill>
                <a:srgbClr val="005851"/>
              </a:solidFill>
            </a:endParaRPr>
          </a:p>
          <a:p>
            <a:pPr lvl="2"/>
            <a:endParaRPr lang="en-US" sz="1800" b="1" dirty="0">
              <a:solidFill>
                <a:srgbClr val="005851"/>
              </a:solidFill>
            </a:endParaRPr>
          </a:p>
          <a:p>
            <a:pPr marL="685800" lvl="2" indent="0">
              <a:buFont typeface="Arial" panose="020B0604020202020204" pitchFamily="34" charset="0"/>
              <a:buNone/>
            </a:pPr>
            <a:endParaRPr lang="en-US" b="1" dirty="0">
              <a:solidFill>
                <a:srgbClr val="005851"/>
              </a:solidFill>
            </a:endParaRPr>
          </a:p>
          <a:p>
            <a:pPr marL="685800" lvl="2" indent="0">
              <a:buFont typeface="Arial" panose="020B0604020202020204" pitchFamily="34" charset="0"/>
              <a:buNone/>
            </a:pPr>
            <a:endParaRPr lang="en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04FE77-3E14-514A-8D52-1E584275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5532437"/>
            <a:ext cx="2432226" cy="1325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2546" y="1501689"/>
            <a:ext cx="5058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Theme: Wetlands and Water</a:t>
            </a:r>
            <a:endParaRPr lang="en-GB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1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02BC2-D204-0E4F-A5D7-F7D5ADF0C259}"/>
              </a:ext>
            </a:extLst>
          </p:cNvPr>
          <p:cNvSpPr txBox="1"/>
          <p:nvPr/>
        </p:nvSpPr>
        <p:spPr>
          <a:xfrm>
            <a:off x="334824" y="1469594"/>
            <a:ext cx="8735607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350" b="1" dirty="0"/>
              <a:t>Types of wetland; aquaculture; Water pollution; climate change; biodiversity; wetland loss; sustainability</a:t>
            </a:r>
            <a:r>
              <a:rPr lang="en-CH" sz="1350" dirty="0"/>
              <a:t> – </a:t>
            </a:r>
            <a:r>
              <a:rPr lang="en-CH" sz="1350" b="1" dirty="0"/>
              <a:t>Global Wetland Outlook </a:t>
            </a:r>
            <a:r>
              <a:rPr lang="en-GB" sz="1350" u="sng" dirty="0">
                <a:hlinkClick r:id="rId2"/>
              </a:rPr>
              <a:t>https://static1.squarespace.com/static/5b256c78e17ba335ea89fe1f/t/5ca36fb7419202af31e1de33/1554214861856/Ramsar+GWO_ENGLISH_WEB+2019UPDATE.pdf</a:t>
            </a:r>
            <a:r>
              <a:rPr lang="en-GB" sz="1350" dirty="0"/>
              <a:t> p22-24, p40, p43, p6, p61, p19</a:t>
            </a:r>
          </a:p>
          <a:p>
            <a:r>
              <a:rPr lang="en-GB" sz="1350" b="1" dirty="0"/>
              <a:t>Wetlands take care of water </a:t>
            </a:r>
            <a:r>
              <a:rPr lang="en-GB" sz="1350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https://www.ramsar.org/sites/default/files/documents/library/leaflet_1.pdf    </a:t>
            </a:r>
            <a:r>
              <a:rPr lang="en-GB" sz="1350" u="sng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p4</a:t>
            </a:r>
            <a:r>
              <a:rPr lang="en-GB" sz="1350" dirty="0"/>
              <a:t>, p8</a:t>
            </a:r>
            <a:endParaRPr lang="en-CH" sz="1350" dirty="0"/>
          </a:p>
          <a:p>
            <a:r>
              <a:rPr lang="en-GB" sz="1350" u="sng" dirty="0">
                <a:hlinkClick r:id="rId4"/>
              </a:rPr>
              <a:t>https://docs.wbcsd.org/2019/12/WBCSD_Feeding_3.5_billion-Innovative_finance_for_Climate-Smart_Rice.pdf</a:t>
            </a:r>
            <a:r>
              <a:rPr lang="en-CH" sz="1350" dirty="0"/>
              <a:t> </a:t>
            </a:r>
          </a:p>
          <a:p>
            <a:r>
              <a:rPr lang="en-US" sz="1350" b="1" dirty="0"/>
              <a:t>Ramsar news release</a:t>
            </a:r>
            <a:r>
              <a:rPr lang="en-US" sz="1350" dirty="0"/>
              <a:t>, “World’s Most Valuable Ecosystem Disappearing Three Times Faster Than Forests, Warns New Report,” 27 September 2018, </a:t>
            </a:r>
            <a:r>
              <a:rPr lang="en-US" sz="1350" u="sng" dirty="0">
                <a:hlinkClick r:id="rId5"/>
              </a:rPr>
              <a:t>https://www.ramsar.org/news/wetlands-worlds-most-valuable-ecosystem-disappearing-three-times-faster-than-forests-warns-new</a:t>
            </a:r>
            <a:endParaRPr lang="en-CH" sz="1350" dirty="0"/>
          </a:p>
          <a:p>
            <a:r>
              <a:rPr lang="en-GB" sz="1350" b="1" dirty="0"/>
              <a:t>Ramsar Factsheet 6 Reservoirs of biodiversity </a:t>
            </a:r>
            <a:r>
              <a:rPr lang="en-GB" sz="1350" u="sng" dirty="0">
                <a:hlinkClick r:id="rId6"/>
              </a:rPr>
              <a:t>https://www.ramsar.org/sites/default/files/documents/library/services_06_e.pdf</a:t>
            </a:r>
            <a:r>
              <a:rPr lang="en-GB" sz="1350" u="sng" dirty="0"/>
              <a:t>  p1</a:t>
            </a:r>
            <a:endParaRPr lang="en-CH" sz="1350" dirty="0"/>
          </a:p>
          <a:p>
            <a:r>
              <a:rPr lang="en-GB" sz="1350" b="1" dirty="0"/>
              <a:t>Worth of Wetlands: revised global monetary values of coastal and inland wetland systems </a:t>
            </a:r>
            <a:r>
              <a:rPr lang="en-GB" sz="1350" dirty="0">
                <a:hlinkClick r:id="rId7"/>
              </a:rPr>
              <a:t>https://www.publish.csiro.au/mf/MF18391</a:t>
            </a:r>
            <a:r>
              <a:rPr lang="en-GB" sz="1350" dirty="0"/>
              <a:t> </a:t>
            </a:r>
          </a:p>
          <a:p>
            <a:r>
              <a:rPr lang="en-GB" sz="1350" b="1" dirty="0"/>
              <a:t>World Wetlands Day 2016 </a:t>
            </a:r>
            <a:r>
              <a:rPr lang="en-GB" sz="1350" dirty="0">
                <a:hlinkClick r:id="rId8"/>
              </a:rPr>
              <a:t>https://www.ramsar.org/sites/default/files/wwd16_hand-outs_desktop_print_eng.pdf</a:t>
            </a:r>
            <a:r>
              <a:rPr lang="en-GB" sz="1350" dirty="0"/>
              <a:t> </a:t>
            </a:r>
            <a:endParaRPr lang="en-CH" sz="1350" dirty="0"/>
          </a:p>
          <a:p>
            <a:r>
              <a:rPr lang="en-US" sz="1350" dirty="0">
                <a:hlinkClick r:id="rId9"/>
              </a:rPr>
              <a:t>https://sciencing.com/do-wetlands-filter-water-6398284.html</a:t>
            </a:r>
            <a:r>
              <a:rPr lang="en-US" sz="1350" dirty="0"/>
              <a:t> </a:t>
            </a:r>
          </a:p>
          <a:p>
            <a:r>
              <a:rPr lang="en-US" sz="1350" b="1" dirty="0"/>
              <a:t>UN WATER Water Development Report 2020: Water and Climate Change</a:t>
            </a:r>
            <a:endParaRPr lang="en-CH" sz="1350" dirty="0"/>
          </a:p>
          <a:p>
            <a:r>
              <a:rPr lang="en-US" sz="1350" u="sng" dirty="0">
                <a:hlinkClick r:id="rId10"/>
              </a:rPr>
              <a:t>https://www.unwater.org/world-water-development-report-2020-water-and-climate-change/</a:t>
            </a:r>
            <a:r>
              <a:rPr lang="en-US" sz="1350" b="1" dirty="0"/>
              <a:t> 21 March 2020</a:t>
            </a: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UNEP/IWMI Ecosystems for water and food security  2011 </a:t>
            </a:r>
            <a:r>
              <a:rPr lang="en-GB" sz="1350" dirty="0">
                <a:hlinkClick r:id="rId11"/>
              </a:rPr>
              <a:t>https://wedocs.unep.org/bitstream/handle/20.500.11822/8002/-Ecosystems%20for%20%20water%20and%20food%20security-20111057.pdf?sequence=3&amp;amp%3BisAllowed=</a:t>
            </a:r>
            <a:r>
              <a:rPr lang="en-GB" sz="1350" dirty="0"/>
              <a:t>  p2, 45, p65</a:t>
            </a:r>
            <a:endParaRPr lang="en-CH" sz="1350" dirty="0"/>
          </a:p>
          <a:p>
            <a:r>
              <a:rPr lang="en-US" sz="1350" b="1" dirty="0"/>
              <a:t>UN WATER Water Development Report 2020: Water and Climate Change Facts and Figures</a:t>
            </a:r>
            <a:endParaRPr lang="en-CH" sz="1350" dirty="0"/>
          </a:p>
          <a:p>
            <a:r>
              <a:rPr lang="en-GB" sz="1350" u="sng" dirty="0">
                <a:hlinkClick r:id="rId12"/>
              </a:rPr>
              <a:t>https://unesdoc.unesco.org/ark:/48223/pf0000372876.locale=en</a:t>
            </a:r>
            <a:endParaRPr lang="en-CH" sz="1350" dirty="0"/>
          </a:p>
          <a:p>
            <a:r>
              <a:rPr lang="en-GB" sz="1350" u="sng" dirty="0">
                <a:hlinkClick r:id="rId13"/>
              </a:rPr>
              <a:t>https://www.unwater.org/water-facts/quality-and-wastewater-2/</a:t>
            </a:r>
            <a:r>
              <a:rPr lang="en-CH" sz="1350" dirty="0"/>
              <a:t> </a:t>
            </a:r>
          </a:p>
          <a:p>
            <a:r>
              <a:rPr lang="en-GB" sz="1350" u="sng" dirty="0">
                <a:hlinkClick r:id="rId14"/>
              </a:rPr>
              <a:t>https://www.who.int/news-room/fact-sheets/detail/drinking-water</a:t>
            </a:r>
            <a:r>
              <a:rPr lang="en-CH" sz="1350" dirty="0"/>
              <a:t> p6, p7, p10</a:t>
            </a:r>
          </a:p>
          <a:p>
            <a:endParaRPr lang="en-CH" sz="135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CFFED-C63A-B14A-9C18-D054B9513A38}"/>
              </a:ext>
            </a:extLst>
          </p:cNvPr>
          <p:cNvSpPr txBox="1">
            <a:spLocks/>
          </p:cNvSpPr>
          <p:nvPr/>
        </p:nvSpPr>
        <p:spPr>
          <a:xfrm>
            <a:off x="759278" y="36115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/>
              <a:t>Sources 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106507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63365B-452E-1C47-B8AC-6546FF3948D3}"/>
              </a:ext>
            </a:extLst>
          </p:cNvPr>
          <p:cNvSpPr/>
          <p:nvPr/>
        </p:nvSpPr>
        <p:spPr>
          <a:xfrm>
            <a:off x="243466" y="1574572"/>
            <a:ext cx="846171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/>
              <a:t>Recent Loss of Freshwater Wetlands Worldwide Valued at $2.7 Trillion per Year</a:t>
            </a:r>
          </a:p>
          <a:p>
            <a:r>
              <a:rPr lang="en-GB" sz="1350" dirty="0">
                <a:hlinkClick r:id="rId2"/>
              </a:rPr>
              <a:t>https://blog.nationalgeographic.org/2014/06/24/recent-loss-of-freshwater-wetlands-worldwide-valued-at-2-7-trillion-per-year/</a:t>
            </a:r>
            <a:r>
              <a:rPr lang="en-GB" sz="1350" dirty="0"/>
              <a:t> </a:t>
            </a: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Geo Wetlands Initiative (GWOS)</a:t>
            </a:r>
            <a:endParaRPr lang="en-CH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https://www.ramsar.org/sites/default/files/documents/library/strp20_agenda_item_5_geo-wetlands_mpaganini.pdf</a:t>
            </a:r>
            <a:endParaRPr lang="en-CH" sz="1350" dirty="0"/>
          </a:p>
          <a:p>
            <a:r>
              <a:rPr lang="en-US" sz="1350" b="1" dirty="0"/>
              <a:t>World Humanitarian Data and Trends 2018</a:t>
            </a:r>
            <a:r>
              <a:rPr lang="en-US" sz="1350" dirty="0"/>
              <a:t> </a:t>
            </a:r>
            <a:r>
              <a:rPr lang="en-US" sz="1350" u="sng" dirty="0">
                <a:hlinkClick r:id="rId4"/>
              </a:rPr>
              <a:t>https://www.humanitarianresponse.info/sites/www.humanitarianresponse.info/files/documents/files/whdt2018_web_final_singles.pdf</a:t>
            </a:r>
            <a:r>
              <a:rPr lang="en-US" sz="1350" u="sng" dirty="0"/>
              <a:t>    p34</a:t>
            </a:r>
          </a:p>
          <a:p>
            <a:r>
              <a:rPr lang="en-CH" sz="1350" b="1" dirty="0"/>
              <a:t>Global Biodiversity Outlook 5</a:t>
            </a:r>
            <a:r>
              <a:rPr lang="en-CH" sz="1350" dirty="0"/>
              <a:t> </a:t>
            </a:r>
            <a:r>
              <a:rPr lang="en-GB" sz="1350" u="sng" dirty="0">
                <a:hlinkClick r:id="rId5"/>
              </a:rPr>
              <a:t>https://www.cbd.int/gbo/gbo5/publication/gbo-5-en.pdf</a:t>
            </a:r>
            <a:r>
              <a:rPr lang="en-CH" sz="1350" dirty="0"/>
              <a:t> </a:t>
            </a:r>
            <a:r>
              <a:rPr lang="en-GB" sz="1350" dirty="0"/>
              <a:t>  </a:t>
            </a:r>
            <a:endParaRPr lang="en-CH" sz="1350" dirty="0"/>
          </a:p>
          <a:p>
            <a:r>
              <a:rPr lang="en-GB" sz="1350" dirty="0"/>
              <a:t>p57, p68,p141</a:t>
            </a:r>
          </a:p>
          <a:p>
            <a:r>
              <a:rPr lang="en-GB" sz="1350" dirty="0">
                <a:hlinkClick r:id="rId6"/>
              </a:rPr>
              <a:t>https://www.zsl.org/sites/default/files/LPR%202020%20Full%20report.pdf</a:t>
            </a:r>
            <a:r>
              <a:rPr lang="en-GB" sz="1350" dirty="0"/>
              <a:t> p24 </a:t>
            </a:r>
          </a:p>
          <a:p>
            <a:r>
              <a:rPr lang="en-US" sz="1350" b="1" dirty="0"/>
              <a:t>IPCC Fresh water resources </a:t>
            </a:r>
            <a:r>
              <a:rPr lang="en-US" sz="1350" u="sng" dirty="0">
                <a:hlinkClick r:id="rId7"/>
              </a:rPr>
              <a:t>https://www.ipcc.ch/site/assets/uploads/2018/02/WGIIAR5-Chap3_FINAL.pdf</a:t>
            </a:r>
            <a:r>
              <a:rPr lang="en-US" sz="1350" dirty="0"/>
              <a:t>    </a:t>
            </a:r>
            <a:r>
              <a:rPr lang="en-US" sz="1350" u="sng" dirty="0"/>
              <a:t>p232</a:t>
            </a:r>
            <a:endParaRPr lang="en-US" sz="1350" dirty="0"/>
          </a:p>
          <a:p>
            <a:r>
              <a:rPr lang="en-CH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the world to face severe water stress by 2030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H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https://www.unenvironment.org/news-and-stories/press-release/half-world-face-severe-water-stress-2030-unless-water-use-decouple</a:t>
            </a:r>
            <a:r>
              <a:rPr lang="en-US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d 21 March 2016</a:t>
            </a:r>
            <a:endParaRPr lang="en-CH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Infrastructure and Investment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 Panel on Water </a:t>
            </a:r>
            <a:r>
              <a:rPr lang="en-CH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https://sustainabledevelopment.un.org/content/documents/hlpwater/08-WaterInfrastInvest.pdf </a:t>
            </a:r>
            <a:endParaRPr lang="en-CH" sz="135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 b="1" dirty="0"/>
              <a:t>Food wastage: Key facts and figures </a:t>
            </a:r>
            <a:r>
              <a:rPr lang="en-US" sz="1350" dirty="0">
                <a:hlinkClick r:id="rId10"/>
              </a:rPr>
              <a:t>http://www.fao.org/news/story/en/item/196402/icode/</a:t>
            </a:r>
            <a:r>
              <a:rPr lang="en-US" sz="1350" dirty="0"/>
              <a:t> </a:t>
            </a:r>
            <a:endParaRPr lang="en-CH" sz="1350" dirty="0"/>
          </a:p>
          <a:p>
            <a:r>
              <a:rPr lang="en-US" sz="1350" b="1" dirty="0"/>
              <a:t>Consumers discard a lot more food than widely believed</a:t>
            </a:r>
            <a:r>
              <a:rPr lang="en-US" sz="1350" dirty="0"/>
              <a:t> </a:t>
            </a:r>
            <a:r>
              <a:rPr lang="en-CH" sz="1350" u="sng" dirty="0">
                <a:hlinkClick r:id="rId11"/>
              </a:rPr>
              <a:t>https://journals.plos.org/plosone/article?id=10.1371/journal.pone.0228369</a:t>
            </a:r>
            <a:r>
              <a:rPr lang="en-CH" sz="1350" dirty="0"/>
              <a:t>, 12 </a:t>
            </a:r>
            <a:r>
              <a:rPr lang="en-US" sz="1350" dirty="0"/>
              <a:t>February 2020</a:t>
            </a:r>
            <a:endParaRPr lang="en-CH" sz="1350" dirty="0"/>
          </a:p>
          <a:p>
            <a:r>
              <a:rPr lang="en-US" sz="1350" b="1" dirty="0"/>
              <a:t>Is the world running out of fresh water?</a:t>
            </a:r>
            <a:r>
              <a:rPr lang="en-US" sz="1350" dirty="0"/>
              <a:t> </a:t>
            </a:r>
            <a:r>
              <a:rPr lang="en-US" sz="1350" dirty="0">
                <a:hlinkClick r:id="rId12"/>
              </a:rPr>
              <a:t>https://www.bbc.com/future/article/20170412-is-the-world-running-out-of-fresh-water</a:t>
            </a:r>
            <a:r>
              <a:rPr lang="en-US" sz="1350" dirty="0"/>
              <a:t> </a:t>
            </a:r>
          </a:p>
          <a:p>
            <a:endParaRPr lang="en-CH" sz="1350" dirty="0"/>
          </a:p>
          <a:p>
            <a:endParaRPr lang="en-CH" sz="135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CFFED-C63A-B14A-9C18-D054B9513A38}"/>
              </a:ext>
            </a:extLst>
          </p:cNvPr>
          <p:cNvSpPr txBox="1">
            <a:spLocks/>
          </p:cNvSpPr>
          <p:nvPr/>
        </p:nvSpPr>
        <p:spPr>
          <a:xfrm>
            <a:off x="759278" y="36115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/>
              <a:t>Sources 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296275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72E4-A606-F141-805C-F384FCBB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CH" sz="3200" dirty="0"/>
              <a:t>Wetland</a:t>
            </a:r>
            <a:r>
              <a:rPr lang="en-GB" sz="3200" dirty="0"/>
              <a:t>s -</a:t>
            </a:r>
            <a:r>
              <a:rPr lang="en-CH" sz="3200" dirty="0"/>
              <a:t> </a:t>
            </a:r>
            <a:r>
              <a:rPr lang="en-GB" sz="3200" dirty="0"/>
              <a:t>What are they? </a:t>
            </a:r>
            <a:endParaRPr lang="en-C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2DB86-4365-7B4B-95D6-030EA6E9D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1546529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H" sz="2400" b="1" dirty="0">
                <a:solidFill>
                  <a:srgbClr val="0070C0"/>
                </a:solidFill>
              </a:rPr>
              <a:t>Wetlands can be saltwater or freshwater, </a:t>
            </a:r>
            <a:r>
              <a:rPr lang="en-GB" b="1" dirty="0">
                <a:solidFill>
                  <a:srgbClr val="0070C0"/>
                </a:solidFill>
              </a:rPr>
              <a:t>i</a:t>
            </a:r>
            <a:r>
              <a:rPr lang="en-CH" sz="2400" b="1" dirty="0">
                <a:solidFill>
                  <a:srgbClr val="0070C0"/>
                </a:solidFill>
              </a:rPr>
              <a:t>nland</a:t>
            </a:r>
            <a:r>
              <a:rPr lang="fr-CH" b="1" dirty="0">
                <a:solidFill>
                  <a:srgbClr val="0070C0"/>
                </a:solidFill>
              </a:rPr>
              <a:t> </a:t>
            </a:r>
            <a:r>
              <a:rPr lang="en-CH" sz="2400" b="1" dirty="0">
                <a:solidFill>
                  <a:srgbClr val="0070C0"/>
                </a:solidFill>
              </a:rPr>
              <a:t>or coastal, </a:t>
            </a:r>
            <a:r>
              <a:rPr lang="en-CH" b="1" dirty="0">
                <a:solidFill>
                  <a:srgbClr val="0070C0"/>
                </a:solidFill>
              </a:rPr>
              <a:t>natural or </a:t>
            </a:r>
            <a:r>
              <a:rPr lang="en-GB" b="1" dirty="0">
                <a:solidFill>
                  <a:srgbClr val="0070C0"/>
                </a:solidFill>
              </a:rPr>
              <a:t>human made</a:t>
            </a:r>
            <a:endParaRPr lang="en-CH" sz="2400" b="1" dirty="0">
              <a:solidFill>
                <a:srgbClr val="0070C0"/>
              </a:solidFill>
            </a:endParaRPr>
          </a:p>
          <a:p>
            <a:pPr lvl="1">
              <a:spcAft>
                <a:spcPts val="1000"/>
              </a:spcAft>
            </a:pPr>
            <a:r>
              <a:rPr lang="en-CH" b="1" dirty="0"/>
              <a:t>Freshwater wetlands</a:t>
            </a:r>
            <a:r>
              <a:rPr lang="en-CH" dirty="0"/>
              <a:t>: rivers, lakes, pools, floodplains, peatlands, marshes, swamps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Saltwater wetlands</a:t>
            </a:r>
            <a:r>
              <a:rPr lang="en-US" b="0" dirty="0"/>
              <a:t>: estuaries, mudflats, saltwater marshes, </a:t>
            </a:r>
            <a:r>
              <a:rPr lang="en-US" dirty="0"/>
              <a:t>mangroves, lagoons</a:t>
            </a:r>
            <a:r>
              <a:rPr lang="en-US" b="0" dirty="0"/>
              <a:t>, coral reefs, shellfish reefs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Human made wetlands</a:t>
            </a:r>
            <a:r>
              <a:rPr lang="en-US" b="0" dirty="0"/>
              <a:t>: fishponds, rice paddies, reservoirs, saltpans </a:t>
            </a:r>
            <a:endParaRPr lang="en-GB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H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CH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40F04C-0118-A040-8B16-99F1B49BA6A3}"/>
              </a:ext>
            </a:extLst>
          </p:cNvPr>
          <p:cNvSpPr txBox="1"/>
          <p:nvPr/>
        </p:nvSpPr>
        <p:spPr>
          <a:xfrm>
            <a:off x="424543" y="6520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3061FE-F0EF-604B-940D-2A8EE1E63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08" y="4996094"/>
            <a:ext cx="3309257" cy="18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3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C81C-D315-C74B-9933-57B35AAC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2" y="46104"/>
            <a:ext cx="7886700" cy="1325563"/>
          </a:xfrm>
        </p:spPr>
        <p:txBody>
          <a:bodyPr>
            <a:normAutofit/>
          </a:bodyPr>
          <a:lstStyle/>
          <a:p>
            <a:r>
              <a:rPr lang="en-CH" sz="3200" dirty="0"/>
              <a:t>W</a:t>
            </a:r>
            <a:r>
              <a:rPr lang="en-GB" sz="3200" dirty="0"/>
              <a:t>etlands and fresh water </a:t>
            </a:r>
            <a:endParaRPr lang="en-C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B7746-5523-B648-91B3-22025E92E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24" y="1698489"/>
            <a:ext cx="7691984" cy="36726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GB" b="1" dirty="0">
                <a:solidFill>
                  <a:srgbClr val="0070C0"/>
                </a:solidFill>
              </a:rPr>
              <a:t>Water, water everywhere… </a:t>
            </a:r>
            <a:r>
              <a:rPr lang="en-CH" b="1" dirty="0">
                <a:solidFill>
                  <a:srgbClr val="0070C0"/>
                </a:solidFill>
              </a:rPr>
              <a:t>Our ‘blue’ planet seems awash with water</a:t>
            </a:r>
          </a:p>
          <a:p>
            <a:pPr lvl="1">
              <a:spcAft>
                <a:spcPts val="1500"/>
              </a:spcAft>
            </a:pPr>
            <a:r>
              <a:rPr lang="en-CH" dirty="0"/>
              <a:t>But </a:t>
            </a:r>
            <a:r>
              <a:rPr lang="en-CH" b="1" dirty="0"/>
              <a:t>only</a:t>
            </a:r>
            <a:r>
              <a:rPr lang="en-CH" dirty="0"/>
              <a:t> </a:t>
            </a:r>
            <a:r>
              <a:rPr lang="en-CH" b="1" dirty="0"/>
              <a:t>2.5% </a:t>
            </a:r>
            <a:r>
              <a:rPr lang="en-CH" dirty="0"/>
              <a:t>of water is </a:t>
            </a:r>
            <a:r>
              <a:rPr lang="en-CH" b="1" dirty="0"/>
              <a:t>fresh water</a:t>
            </a:r>
            <a:r>
              <a:rPr lang="en-CH" dirty="0"/>
              <a:t>, mostly</a:t>
            </a:r>
            <a:r>
              <a:rPr lang="en-GB" dirty="0"/>
              <a:t> stored </a:t>
            </a:r>
            <a:r>
              <a:rPr lang="en-CH" dirty="0"/>
              <a:t>in glaciers, snow caps or underground</a:t>
            </a:r>
            <a:r>
              <a:rPr lang="en-GB" dirty="0"/>
              <a:t> aquifers</a:t>
            </a:r>
            <a:r>
              <a:rPr lang="en-CH" dirty="0"/>
              <a:t> </a:t>
            </a:r>
          </a:p>
          <a:p>
            <a:pPr lvl="1">
              <a:spcAft>
                <a:spcPts val="1500"/>
              </a:spcAft>
            </a:pPr>
            <a:r>
              <a:rPr lang="en-CH" b="1" dirty="0"/>
              <a:t>Less than 1% </a:t>
            </a:r>
            <a:r>
              <a:rPr lang="en-CH" dirty="0"/>
              <a:t>of fresh water is usable, 0.3%</a:t>
            </a:r>
            <a:r>
              <a:rPr lang="fr-CH" dirty="0"/>
              <a:t> </a:t>
            </a:r>
            <a:r>
              <a:rPr lang="en-CH" dirty="0"/>
              <a:t>is</a:t>
            </a:r>
            <a:r>
              <a:rPr lang="en-GB" dirty="0"/>
              <a:t> </a:t>
            </a:r>
            <a:r>
              <a:rPr lang="en-CH" dirty="0"/>
              <a:t>in rivers and lakes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endParaRPr lang="en-CH" sz="24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CH" sz="2400" b="1" dirty="0">
                <a:solidFill>
                  <a:srgbClr val="0070C0"/>
                </a:solidFill>
              </a:rPr>
              <a:t>This is all the fresh water we have</a:t>
            </a:r>
            <a:r>
              <a:rPr lang="en-GB" b="1" dirty="0">
                <a:solidFill>
                  <a:srgbClr val="0070C0"/>
                </a:solidFill>
              </a:rPr>
              <a:t> and</a:t>
            </a:r>
            <a:r>
              <a:rPr lang="en-GB" sz="2400" b="1" dirty="0">
                <a:solidFill>
                  <a:srgbClr val="0070C0"/>
                </a:solidFill>
              </a:rPr>
              <a:t> wetlands provide most of it.</a:t>
            </a:r>
            <a:endParaRPr lang="en-CH" sz="24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endParaRPr lang="en-CH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endParaRPr lang="en-CH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endParaRPr lang="en-CH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230E04-2A4E-4A4D-A76A-E0FBDAAF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5887">
            <a:off x="261038" y="5331251"/>
            <a:ext cx="2034378" cy="133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4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17CE-9B31-154F-A658-110595F6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Inseparable: Water and w</a:t>
            </a:r>
            <a:r>
              <a:rPr lang="en-CH" sz="3200" dirty="0"/>
              <a:t>etlands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FEB9-D616-B342-8ACA-CD7DD90BE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50920"/>
            <a:ext cx="6986227" cy="3958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Wetlands are vital for </a:t>
            </a:r>
            <a:r>
              <a:rPr lang="en-CH" b="1" dirty="0">
                <a:solidFill>
                  <a:srgbClr val="0070C0"/>
                </a:solidFill>
              </a:rPr>
              <a:t>water</a:t>
            </a: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lvl="1"/>
            <a:r>
              <a:rPr lang="en-US" b="1" dirty="0"/>
              <a:t>Capture and store</a:t>
            </a:r>
            <a:r>
              <a:rPr lang="en-US" dirty="0"/>
              <a:t> rainwater and </a:t>
            </a:r>
            <a:r>
              <a:rPr lang="en-US" b="1" dirty="0"/>
              <a:t>replenish</a:t>
            </a:r>
            <a:r>
              <a:rPr lang="en-US" dirty="0"/>
              <a:t> groundwater aquifers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</a:t>
            </a:r>
            <a:r>
              <a:rPr lang="en-US" b="1" dirty="0"/>
              <a:t>Regulate water quantity </a:t>
            </a:r>
            <a:r>
              <a:rPr lang="en-US" dirty="0"/>
              <a:t>and </a:t>
            </a:r>
            <a:r>
              <a:rPr lang="en-US" b="1" dirty="0"/>
              <a:t>supply</a:t>
            </a:r>
            <a:r>
              <a:rPr lang="en-US" dirty="0"/>
              <a:t> by releasing water at the right time to the right place in the right amounts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</a:t>
            </a:r>
            <a:r>
              <a:rPr lang="en-US" b="1" dirty="0"/>
              <a:t>mprove water quality </a:t>
            </a:r>
            <a:r>
              <a:rPr lang="en-US" dirty="0"/>
              <a:t>by removing and absorbing pollutants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CH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91F977-BC86-794A-B751-E6CA678BC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0953">
            <a:off x="809720" y="5085576"/>
            <a:ext cx="1420200" cy="17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5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4B90288-5D1E-D849-962C-4AFD5940F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5581">
            <a:off x="426760" y="5824025"/>
            <a:ext cx="1658161" cy="1134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CADEE7-88C4-1048-8CB4-A3B475E1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CH" sz="3200" dirty="0"/>
              <a:t>Wetlands sustain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8B7F-2155-0D49-92DB-1A848E41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95223"/>
            <a:ext cx="8000521" cy="4067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Keep us healthy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Healthy watersheds provide safe drinking water naturally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Supply food, support food production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Wetlands give us much of the fish we eat, rice for 3.5 billion people and water for agriculture</a:t>
            </a:r>
          </a:p>
          <a:p>
            <a:pPr marL="0" indent="0">
              <a:lnSpc>
                <a:spcPct val="120000"/>
              </a:lnSpc>
              <a:spcAft>
                <a:spcPts val="700"/>
              </a:spcAft>
              <a:buNone/>
            </a:pPr>
            <a:r>
              <a:rPr lang="en-US" b="1" dirty="0">
                <a:solidFill>
                  <a:srgbClr val="0070C0"/>
                </a:solidFill>
              </a:rPr>
              <a:t>Important for biodiversity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40% of world’s species live in wetlands, with 200 new fish species discovered in freshwater wetlands </a:t>
            </a:r>
            <a:r>
              <a:rPr lang="en-US" dirty="0" smtClean="0"/>
              <a:t>annually</a:t>
            </a:r>
            <a:endParaRPr lang="en-US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pPr>
              <a:buFontTx/>
              <a:buChar char="-"/>
            </a:pPr>
            <a:endParaRPr lang="en-GB" sz="1800" dirty="0"/>
          </a:p>
          <a:p>
            <a:pPr>
              <a:buFontTx/>
              <a:buChar char="-"/>
            </a:pPr>
            <a:endParaRPr lang="en-CH" dirty="0"/>
          </a:p>
          <a:p>
            <a:pPr>
              <a:buFontTx/>
              <a:buChar char="-"/>
            </a:pPr>
            <a:endParaRPr lang="en-CH" dirty="0"/>
          </a:p>
          <a:p>
            <a:endParaRPr lang="en-CH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9815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0945-D689-9141-8D6F-9FE70A76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8" y="0"/>
            <a:ext cx="7886700" cy="1325563"/>
          </a:xfrm>
        </p:spPr>
        <p:txBody>
          <a:bodyPr>
            <a:normAutofit/>
          </a:bodyPr>
          <a:lstStyle/>
          <a:p>
            <a:r>
              <a:rPr lang="en-CH" sz="3200" dirty="0"/>
              <a:t>Wetlands </a:t>
            </a:r>
            <a:r>
              <a:rPr lang="en-GB" sz="3200" dirty="0"/>
              <a:t>sustain</a:t>
            </a:r>
            <a:r>
              <a:rPr lang="en-CH" sz="3200" dirty="0"/>
              <a:t>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2867-A977-2647-9ADB-FD84453A2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40" y="1593748"/>
            <a:ext cx="7078056" cy="4425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Underpin economy</a:t>
            </a:r>
          </a:p>
          <a:p>
            <a:pPr lvl="1"/>
            <a:r>
              <a:rPr lang="en-GB" dirty="0"/>
              <a:t>Wetlands provide more than a billion jobs and services valued at $47 trillion a year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Protect from natural disasters</a:t>
            </a:r>
          </a:p>
          <a:p>
            <a:pPr lvl="1"/>
            <a:r>
              <a:rPr lang="en-GB" dirty="0"/>
              <a:t>Coastal wetlands buffer coastal communities against storms</a:t>
            </a:r>
          </a:p>
          <a:p>
            <a:pPr lvl="1"/>
            <a:r>
              <a:rPr lang="en-GB" dirty="0"/>
              <a:t>E</a:t>
            </a:r>
            <a:r>
              <a:rPr lang="en-GB" sz="1800" dirty="0"/>
              <a:t>ach acre of inland wetlands absorbs up to 1.5 million gallons of floodwater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Solutions for climate change</a:t>
            </a:r>
          </a:p>
          <a:p>
            <a:pPr lvl="1"/>
            <a:r>
              <a:rPr lang="en-GB" dirty="0"/>
              <a:t>Peatlands, mangroves, saltmarshes, seagrass </a:t>
            </a:r>
            <a:r>
              <a:rPr lang="en-GB" dirty="0" smtClean="0"/>
              <a:t>beds are among the most </a:t>
            </a:r>
            <a:r>
              <a:rPr lang="en-GB" dirty="0"/>
              <a:t>effective ecosystems for capturing and storing carbon</a:t>
            </a:r>
            <a:endParaRPr lang="en-GB" dirty="0">
              <a:highlight>
                <a:srgbClr val="FFFF00"/>
              </a:highligh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A2F899-8C77-BC4D-914C-7F194D92D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9" y="5354919"/>
            <a:ext cx="84122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1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C887-955E-8D4F-81D9-C7F2EBC2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95399"/>
          </a:xfrm>
        </p:spPr>
        <p:txBody>
          <a:bodyPr/>
          <a:lstStyle/>
          <a:p>
            <a:r>
              <a:rPr lang="en-GB" dirty="0"/>
              <a:t>Water’s supply and demand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BCCF6-32EF-FA48-8848-7A24FEFE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3434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700"/>
              </a:spcAft>
              <a:buNone/>
            </a:pPr>
            <a:r>
              <a:rPr lang="en-CH" b="1" dirty="0">
                <a:solidFill>
                  <a:srgbClr val="0070C0"/>
                </a:solidFill>
              </a:rPr>
              <a:t>Unsustainable development, population growth</a:t>
            </a:r>
            <a:r>
              <a:rPr lang="en-CH" dirty="0">
                <a:solidFill>
                  <a:srgbClr val="0070C0"/>
                </a:solidFill>
              </a:rPr>
              <a:t>, </a:t>
            </a:r>
            <a:r>
              <a:rPr lang="en-CH" b="1" dirty="0">
                <a:solidFill>
                  <a:srgbClr val="0070C0"/>
                </a:solidFill>
              </a:rPr>
              <a:t>urbanization</a:t>
            </a:r>
            <a:r>
              <a:rPr lang="en-CH" dirty="0">
                <a:solidFill>
                  <a:srgbClr val="0070C0"/>
                </a:solidFill>
              </a:rPr>
              <a:t> and </a:t>
            </a:r>
            <a:r>
              <a:rPr lang="en-CH" b="1" dirty="0">
                <a:solidFill>
                  <a:srgbClr val="0070C0"/>
                </a:solidFill>
              </a:rPr>
              <a:t>consumption </a:t>
            </a:r>
            <a:r>
              <a:rPr lang="en-CH" dirty="0">
                <a:solidFill>
                  <a:srgbClr val="0070C0"/>
                </a:solidFill>
              </a:rPr>
              <a:t>have devastated wetlands, putting unbearable pressure on freshwater supplies: </a:t>
            </a:r>
          </a:p>
          <a:p>
            <a:pPr lvl="1"/>
            <a:r>
              <a:rPr lang="en-CH" dirty="0"/>
              <a:t>Water use</a:t>
            </a:r>
            <a:r>
              <a:rPr lang="en-GB" dirty="0"/>
              <a:t> has</a:t>
            </a:r>
            <a:r>
              <a:rPr lang="en-CH" dirty="0"/>
              <a:t> increased sixfold in </a:t>
            </a:r>
            <a:r>
              <a:rPr lang="en-GB" dirty="0"/>
              <a:t>the </a:t>
            </a:r>
            <a:r>
              <a:rPr lang="en-CH" dirty="0"/>
              <a:t>past 100 years, and is growing by</a:t>
            </a:r>
            <a:r>
              <a:rPr lang="fr-CH" dirty="0"/>
              <a:t> </a:t>
            </a:r>
            <a:r>
              <a:rPr lang="en-CH" dirty="0"/>
              <a:t>1% each year  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We use m</a:t>
            </a:r>
            <a:r>
              <a:rPr lang="en-CH" dirty="0">
                <a:solidFill>
                  <a:srgbClr val="00B050"/>
                </a:solidFill>
              </a:rPr>
              <a:t>ore water </a:t>
            </a:r>
            <a:r>
              <a:rPr lang="en-CH" dirty="0" smtClean="0">
                <a:solidFill>
                  <a:srgbClr val="00B050"/>
                </a:solidFill>
              </a:rPr>
              <a:t>than</a:t>
            </a:r>
            <a:r>
              <a:rPr lang="en-GB" dirty="0" smtClean="0">
                <a:solidFill>
                  <a:srgbClr val="00B050"/>
                </a:solidFill>
              </a:rPr>
              <a:t> the earth</a:t>
            </a:r>
            <a:r>
              <a:rPr lang="en-CH" dirty="0" smtClean="0">
                <a:solidFill>
                  <a:srgbClr val="00B050"/>
                </a:solidFill>
              </a:rPr>
              <a:t> can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CH" dirty="0" smtClean="0">
                <a:solidFill>
                  <a:srgbClr val="00B050"/>
                </a:solidFill>
              </a:rPr>
              <a:t>replenish</a:t>
            </a:r>
            <a:endParaRPr lang="en-CH" dirty="0">
              <a:solidFill>
                <a:srgbClr val="00B050"/>
              </a:solidFill>
            </a:endParaRPr>
          </a:p>
          <a:p>
            <a:pPr lvl="1"/>
            <a:r>
              <a:rPr lang="en-CH" dirty="0"/>
              <a:t>70% more food and 14% more water for agriculture needed for estimated 10 billion global population by 2050</a:t>
            </a:r>
          </a:p>
          <a:p>
            <a:pPr lvl="1"/>
            <a:r>
              <a:rPr lang="en-CH" dirty="0"/>
              <a:t>Industry and energy water use expected to increase to 24% by 2050</a:t>
            </a:r>
          </a:p>
          <a:p>
            <a:pPr lvl="1"/>
            <a:endParaRPr lang="en-CH" dirty="0"/>
          </a:p>
          <a:p>
            <a:pPr lvl="1"/>
            <a:endParaRPr lang="en-CH" sz="1700" dirty="0"/>
          </a:p>
          <a:p>
            <a:pPr marL="0" indent="0">
              <a:buNone/>
            </a:pPr>
            <a:endParaRPr lang="en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79E176-EF00-5045-94C8-2DAAD374E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738">
            <a:off x="122624" y="5521724"/>
            <a:ext cx="2257346" cy="14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2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B56E-4624-4E45-893E-5FC848A6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95400"/>
          </a:xfrm>
        </p:spPr>
        <p:txBody>
          <a:bodyPr/>
          <a:lstStyle/>
          <a:p>
            <a:r>
              <a:rPr lang="en-CH" dirty="0"/>
              <a:t>Wetland</a:t>
            </a:r>
            <a:r>
              <a:rPr lang="en-GB" dirty="0"/>
              <a:t> loss and</a:t>
            </a:r>
            <a:r>
              <a:rPr lang="en-CH" dirty="0"/>
              <a:t> water </a:t>
            </a:r>
            <a:r>
              <a:rPr lang="en-GB" dirty="0"/>
              <a:t>scarcity</a:t>
            </a:r>
            <a:r>
              <a:rPr lang="en-CH" dirty="0"/>
              <a:t> </a:t>
            </a:r>
            <a:endParaRPr lang="en-CH" sz="27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84126-2122-7446-A054-5F612C544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4552"/>
            <a:ext cx="7301273" cy="38479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b="1" dirty="0">
                <a:solidFill>
                  <a:srgbClr val="0070C0"/>
                </a:solidFill>
              </a:rPr>
              <a:t>Loss and degradation of wetlands </a:t>
            </a:r>
            <a:r>
              <a:rPr lang="en-GB" sz="9600" dirty="0">
                <a:solidFill>
                  <a:srgbClr val="0070C0"/>
                </a:solidFill>
              </a:rPr>
              <a:t>from changes to land and water use and climate change is </a:t>
            </a:r>
            <a:r>
              <a:rPr lang="en-GB" sz="9600" b="1" dirty="0">
                <a:solidFill>
                  <a:srgbClr val="0070C0"/>
                </a:solidFill>
              </a:rPr>
              <a:t>intensifying a water crisis:</a:t>
            </a:r>
            <a:endParaRPr lang="en-GB" sz="9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625" dirty="0"/>
          </a:p>
          <a:p>
            <a:pPr lvl="1">
              <a:lnSpc>
                <a:spcPct val="120000"/>
              </a:lnSpc>
            </a:pPr>
            <a:r>
              <a:rPr lang="en-GB" sz="6600" dirty="0">
                <a:solidFill>
                  <a:srgbClr val="00B050"/>
                </a:solidFill>
              </a:rPr>
              <a:t>Nearly </a:t>
            </a:r>
            <a:r>
              <a:rPr lang="en-GB" sz="6600" b="1" dirty="0">
                <a:solidFill>
                  <a:srgbClr val="00B050"/>
                </a:solidFill>
              </a:rPr>
              <a:t>90%</a:t>
            </a:r>
            <a:r>
              <a:rPr lang="en-GB" sz="6600" dirty="0">
                <a:solidFill>
                  <a:srgbClr val="00B050"/>
                </a:solidFill>
              </a:rPr>
              <a:t> of the world’s wetlands </a:t>
            </a:r>
            <a:r>
              <a:rPr lang="en-GB" sz="6600" b="1" dirty="0" smtClean="0">
                <a:solidFill>
                  <a:srgbClr val="00B050"/>
                </a:solidFill>
              </a:rPr>
              <a:t>lost </a:t>
            </a:r>
            <a:r>
              <a:rPr lang="en-GB" sz="6600" dirty="0" smtClean="0">
                <a:solidFill>
                  <a:srgbClr val="00B050"/>
                </a:solidFill>
              </a:rPr>
              <a:t>since 1700’s</a:t>
            </a:r>
            <a:endParaRPr lang="en-GB" sz="6600" dirty="0">
              <a:solidFill>
                <a:srgbClr val="00B05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GB" sz="6600" dirty="0"/>
              <a:t>Nearly all freshwater sources compromised by </a:t>
            </a:r>
            <a:r>
              <a:rPr lang="en-GB" sz="6600" b="1" dirty="0"/>
              <a:t>pollution and pathogens</a:t>
            </a:r>
          </a:p>
          <a:p>
            <a:pPr lvl="1">
              <a:lnSpc>
                <a:spcPct val="120000"/>
              </a:lnSpc>
            </a:pPr>
            <a:r>
              <a:rPr lang="en-GB" sz="6600" b="1" dirty="0"/>
              <a:t>River fragmentation </a:t>
            </a:r>
            <a:r>
              <a:rPr lang="en-GB" sz="6600" dirty="0"/>
              <a:t>and </a:t>
            </a:r>
            <a:r>
              <a:rPr lang="en-GB" sz="6600" b="1" dirty="0"/>
              <a:t>water flow interruptions</a:t>
            </a:r>
            <a:r>
              <a:rPr lang="en-GB" sz="6600" dirty="0"/>
              <a:t> by dams, diversions and wetland loss</a:t>
            </a:r>
            <a:r>
              <a:rPr lang="en-GB" sz="6600" b="1" dirty="0"/>
              <a:t> </a:t>
            </a:r>
            <a:r>
              <a:rPr lang="en-GB" sz="6600" dirty="0"/>
              <a:t>threaten freshwater supply</a:t>
            </a:r>
          </a:p>
          <a:p>
            <a:pPr lvl="1">
              <a:lnSpc>
                <a:spcPct val="120000"/>
              </a:lnSpc>
            </a:pPr>
            <a:r>
              <a:rPr lang="en-CH" sz="6600" b="1" dirty="0"/>
              <a:t>Nearly 75% </a:t>
            </a:r>
            <a:r>
              <a:rPr lang="en-CH" sz="6600" dirty="0"/>
              <a:t>of natural disasters water-related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255E41-D8BF-E341-A7A0-D6D9A44C8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31" y="5215148"/>
            <a:ext cx="2855461" cy="15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F7D2-BBB8-1243-8CC6-BB618F18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14" y="38420"/>
            <a:ext cx="7886700" cy="1338943"/>
          </a:xfrm>
        </p:spPr>
        <p:txBody>
          <a:bodyPr>
            <a:normAutofit/>
          </a:bodyPr>
          <a:lstStyle/>
          <a:p>
            <a:r>
              <a:rPr lang="en-GB" dirty="0"/>
              <a:t>Impact on people and economies</a:t>
            </a:r>
            <a:endParaRPr lang="en-CH" sz="15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E4A3D-D166-2B44-B20E-75B384CFD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1897"/>
            <a:ext cx="7886700" cy="4045532"/>
          </a:xfrm>
        </p:spPr>
        <p:txBody>
          <a:bodyPr>
            <a:noAutofit/>
          </a:bodyPr>
          <a:lstStyle/>
          <a:p>
            <a:r>
              <a:rPr lang="en-CH" sz="1800" b="1" dirty="0"/>
              <a:t>2.2 billion people </a:t>
            </a:r>
            <a:r>
              <a:rPr lang="en-CH" sz="1800" dirty="0"/>
              <a:t>without safe drinking water, </a:t>
            </a:r>
            <a:r>
              <a:rPr lang="en-CH" sz="1800" b="1" dirty="0"/>
              <a:t>485,000</a:t>
            </a:r>
            <a:r>
              <a:rPr lang="en-CH" sz="1800" dirty="0"/>
              <a:t> die each year</a:t>
            </a:r>
          </a:p>
          <a:p>
            <a:r>
              <a:rPr lang="en-CH" sz="1800" b="1" dirty="0"/>
              <a:t>Freshwater</a:t>
            </a:r>
            <a:r>
              <a:rPr lang="en-CH" sz="1800" dirty="0"/>
              <a:t> </a:t>
            </a:r>
            <a:r>
              <a:rPr lang="en-CH" sz="1800" b="1" dirty="0"/>
              <a:t>wetland loss </a:t>
            </a:r>
            <a:r>
              <a:rPr lang="en-CH" sz="1800" dirty="0"/>
              <a:t>cost </a:t>
            </a:r>
            <a:r>
              <a:rPr lang="en-CH" sz="1800" b="1" dirty="0"/>
              <a:t>$2.7 trillion </a:t>
            </a:r>
            <a:r>
              <a:rPr lang="en-CH" sz="1800" dirty="0"/>
              <a:t>a year in lost services </a:t>
            </a:r>
            <a:r>
              <a:rPr lang="fr-CH" sz="1800" dirty="0"/>
              <a:t/>
            </a:r>
            <a:br>
              <a:rPr lang="fr-CH" sz="1800" dirty="0"/>
            </a:br>
            <a:r>
              <a:rPr lang="en-CH" sz="1800" dirty="0"/>
              <a:t>(1997-2011) </a:t>
            </a:r>
          </a:p>
          <a:p>
            <a:r>
              <a:rPr lang="en-CH" sz="1800" b="1" dirty="0" smtClean="0"/>
              <a:t>166,00</a:t>
            </a:r>
            <a:r>
              <a:rPr lang="en-GB" sz="1800" b="1" dirty="0" smtClean="0"/>
              <a:t>0</a:t>
            </a:r>
            <a:r>
              <a:rPr lang="en-CH" sz="1800" b="1" dirty="0" smtClean="0"/>
              <a:t> </a:t>
            </a:r>
            <a:r>
              <a:rPr lang="en-CH" sz="1800" b="1" dirty="0"/>
              <a:t>people killed </a:t>
            </a:r>
            <a:r>
              <a:rPr lang="en-CH" sz="1800" dirty="0"/>
              <a:t>and</a:t>
            </a:r>
            <a:r>
              <a:rPr lang="en-CH" sz="1800" b="1" dirty="0"/>
              <a:t> 3 billion </a:t>
            </a:r>
            <a:r>
              <a:rPr lang="en-CH" sz="1800" dirty="0"/>
              <a:t>affected by floods and droughts in past 20 years, causing nearly </a:t>
            </a:r>
            <a:r>
              <a:rPr lang="en-CH" sz="1800" b="1" dirty="0"/>
              <a:t>$700 billion </a:t>
            </a:r>
            <a:r>
              <a:rPr lang="en-CH" sz="1800" dirty="0"/>
              <a:t>of economic damage</a:t>
            </a:r>
          </a:p>
          <a:p>
            <a:r>
              <a:rPr lang="en-CH" sz="1800" b="1" dirty="0"/>
              <a:t>Water insecurity </a:t>
            </a:r>
            <a:r>
              <a:rPr lang="en-CH" sz="1800" dirty="0"/>
              <a:t>a major role in </a:t>
            </a:r>
            <a:r>
              <a:rPr lang="en-CH" sz="1800" b="1" dirty="0"/>
              <a:t>conflict</a:t>
            </a:r>
            <a:r>
              <a:rPr lang="en-CH" sz="1800" dirty="0"/>
              <a:t> in at least 45 countries in 2017</a:t>
            </a:r>
          </a:p>
          <a:p>
            <a:r>
              <a:rPr lang="en-CH" sz="1800" b="1" dirty="0"/>
              <a:t>Hundreds of millions of people</a:t>
            </a:r>
            <a:r>
              <a:rPr lang="en-CH" sz="1800" dirty="0"/>
              <a:t> in coastal areas face more </a:t>
            </a:r>
            <a:r>
              <a:rPr lang="en-CH" sz="1800" dirty="0" smtClean="0"/>
              <a:t>threat</a:t>
            </a:r>
            <a:r>
              <a:rPr lang="en-GB" sz="1800" dirty="0" smtClean="0"/>
              <a:t>s</a:t>
            </a:r>
            <a:r>
              <a:rPr lang="en-CH" sz="1800" dirty="0" smtClean="0"/>
              <a:t> </a:t>
            </a:r>
            <a:r>
              <a:rPr lang="en-CH" sz="1800" dirty="0"/>
              <a:t>from storms and floods due to mangrove, saltmarsh and seagrass loss</a:t>
            </a:r>
          </a:p>
          <a:p>
            <a:pPr marL="0" indent="0">
              <a:buNone/>
            </a:pPr>
            <a:endParaRPr lang="en-CH" sz="1800" dirty="0"/>
          </a:p>
          <a:p>
            <a:endParaRPr lang="en-CH" sz="1800" dirty="0"/>
          </a:p>
          <a:p>
            <a:pPr marL="0" indent="0">
              <a:buNone/>
            </a:pPr>
            <a:endParaRPr lang="en-CH" sz="1800" dirty="0"/>
          </a:p>
          <a:p>
            <a:pPr marL="0" indent="0">
              <a:buNone/>
            </a:pPr>
            <a:endParaRPr lang="en-CH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487E9D-B868-C246-A871-B6BCC3D6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0953">
            <a:off x="729252" y="5474659"/>
            <a:ext cx="1122846" cy="13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49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23438</TotalTime>
  <Words>1209</Words>
  <Application>Microsoft Office PowerPoint</Application>
  <PresentationFormat>On-screen Show (4:3)</PresentationFormat>
  <Paragraphs>138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PowerPoint Presentation</vt:lpstr>
      <vt:lpstr>Wetlands - What are they? </vt:lpstr>
      <vt:lpstr>Wetlands and fresh water </vt:lpstr>
      <vt:lpstr>Inseparable: Water and wetlands</vt:lpstr>
      <vt:lpstr>Wetlands sustain life</vt:lpstr>
      <vt:lpstr>Wetlands sustain development</vt:lpstr>
      <vt:lpstr>Water’s supply and demand</vt:lpstr>
      <vt:lpstr>Wetland loss and water scarcity </vt:lpstr>
      <vt:lpstr>Impact on people and economies</vt:lpstr>
      <vt:lpstr>Wetland loss and our planet</vt:lpstr>
      <vt:lpstr>Wetlands for water sustainability</vt:lpstr>
      <vt:lpstr>Wetlands: Conserve and use wisely   </vt:lpstr>
      <vt:lpstr>World Wetlands Day 2 February 2021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 and water: Securing life together</dc:title>
  <dc:creator>Microsoft Office User</dc:creator>
  <cp:lastModifiedBy>OSEKU-FRAINIER Sharon</cp:lastModifiedBy>
  <cp:revision>280</cp:revision>
  <cp:lastPrinted>2020-10-30T11:48:46Z</cp:lastPrinted>
  <dcterms:created xsi:type="dcterms:W3CDTF">2020-09-17T07:14:54Z</dcterms:created>
  <dcterms:modified xsi:type="dcterms:W3CDTF">2021-07-09T12:43:09Z</dcterms:modified>
</cp:coreProperties>
</file>