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81" r:id="rId2"/>
    <p:sldId id="293" r:id="rId3"/>
    <p:sldId id="300" r:id="rId4"/>
    <p:sldId id="294" r:id="rId5"/>
    <p:sldId id="295" r:id="rId6"/>
    <p:sldId id="256" r:id="rId7"/>
    <p:sldId id="262" r:id="rId8"/>
    <p:sldId id="263" r:id="rId9"/>
    <p:sldId id="258" r:id="rId10"/>
    <p:sldId id="264" r:id="rId11"/>
    <p:sldId id="267" r:id="rId12"/>
    <p:sldId id="265" r:id="rId13"/>
    <p:sldId id="301" r:id="rId14"/>
    <p:sldId id="288" r:id="rId15"/>
    <p:sldId id="296" r:id="rId16"/>
    <p:sldId id="286" r:id="rId17"/>
    <p:sldId id="269" r:id="rId18"/>
    <p:sldId id="266" r:id="rId19"/>
    <p:sldId id="270" r:id="rId20"/>
    <p:sldId id="287" r:id="rId21"/>
    <p:sldId id="289" r:id="rId22"/>
    <p:sldId id="297" r:id="rId23"/>
    <p:sldId id="260" r:id="rId24"/>
    <p:sldId id="277" r:id="rId25"/>
    <p:sldId id="298" r:id="rId26"/>
    <p:sldId id="271" r:id="rId27"/>
    <p:sldId id="291" r:id="rId28"/>
    <p:sldId id="299" r:id="rId29"/>
    <p:sldId id="278" r:id="rId30"/>
    <p:sldId id="273" r:id="rId31"/>
    <p:sldId id="274" r:id="rId32"/>
    <p:sldId id="276" r:id="rId33"/>
    <p:sldId id="275" r:id="rId34"/>
    <p:sldId id="259" r:id="rId35"/>
    <p:sldId id="280" r:id="rId36"/>
    <p:sldId id="282"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009A46"/>
    <a:srgbClr val="00CC66"/>
    <a:srgbClr val="81F21A"/>
    <a:srgbClr val="006699"/>
    <a:srgbClr val="F0591C"/>
    <a:srgbClr val="9900CC"/>
    <a:srgbClr val="6633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76" autoAdjust="0"/>
    <p:restoredTop sz="94349" autoAdjust="0"/>
  </p:normalViewPr>
  <p:slideViewPr>
    <p:cSldViewPr>
      <p:cViewPr>
        <p:scale>
          <a:sx n="64" d="100"/>
          <a:sy n="64" d="100"/>
        </p:scale>
        <p:origin x="-104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128086-78B0-483F-8D10-89B6087A45CC}" type="datetimeFigureOut">
              <a:rPr lang="en-US" smtClean="0"/>
              <a:pPr/>
              <a:t>12/18/2013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C386EA-98E6-40C9-B110-D2960485476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B7416-5034-4A4F-9981-B0B1369A49E7}" type="datetimeFigureOut">
              <a:rPr lang="en-US" smtClean="0"/>
              <a:pPr/>
              <a:t>12/18/2013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33A67-4270-4007-9372-03A7EFC0A0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33A67-4270-4007-9372-03A7EFC0A0A9}"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9A006B-464C-40AF-B8F6-BC646FAF7A74}"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E2642-888F-47B4-B41D-5744C9F25A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A006B-464C-40AF-B8F6-BC646FAF7A74}"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E2642-888F-47B4-B41D-5744C9F25A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9A006B-464C-40AF-B8F6-BC646FAF7A74}"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E2642-888F-47B4-B41D-5744C9F25A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A006B-464C-40AF-B8F6-BC646FAF7A74}" type="datetimeFigureOut">
              <a:rPr lang="en-US" smtClean="0"/>
              <a:pPr/>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E2642-888F-47B4-B41D-5744C9F25A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www.ramsar.org/WWD14/"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amsar@ramsar.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78298"/>
          </a:xfrm>
          <a:solidFill>
            <a:srgbClr val="008E40"/>
          </a:solidFill>
        </p:spPr>
        <p:txBody>
          <a:bodyPr>
            <a:normAutofit fontScale="90000"/>
          </a:bodyPr>
          <a:lstStyle/>
          <a:p>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r>
              <a:rPr lang="en-GB" sz="4900" b="1" cap="small" dirty="0" smtClean="0">
                <a:solidFill>
                  <a:schemeClr val="bg1"/>
                </a:solidFill>
                <a:effectLst>
                  <a:outerShdw blurRad="38100" dist="38100" dir="2700000" algn="tl">
                    <a:srgbClr val="000000">
                      <a:alpha val="43137"/>
                    </a:srgbClr>
                  </a:outerShdw>
                </a:effectLst>
              </a:rPr>
              <a:t>Wetlands and Agriculture: </a:t>
            </a:r>
            <a:br>
              <a:rPr lang="en-GB" sz="4900" b="1" cap="small" dirty="0" smtClean="0">
                <a:solidFill>
                  <a:schemeClr val="bg1"/>
                </a:solidFill>
                <a:effectLst>
                  <a:outerShdw blurRad="38100" dist="38100" dir="2700000" algn="tl">
                    <a:srgbClr val="000000">
                      <a:alpha val="43137"/>
                    </a:srgbClr>
                  </a:outerShdw>
                </a:effectLst>
              </a:rPr>
            </a:br>
            <a:r>
              <a:rPr lang="en-GB" sz="4900" b="1" cap="small" dirty="0" smtClean="0">
                <a:solidFill>
                  <a:schemeClr val="bg1"/>
                </a:solidFill>
                <a:effectLst>
                  <a:outerShdw blurRad="38100" dist="38100" dir="2700000" algn="tl">
                    <a:srgbClr val="000000">
                      <a:alpha val="43137"/>
                    </a:srgbClr>
                  </a:outerShdw>
                </a:effectLst>
              </a:rPr>
              <a:t>Partners for Growth?</a:t>
            </a:r>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r>
              <a:rPr lang="en-GB" b="1" cap="small" dirty="0" smtClean="0">
                <a:solidFill>
                  <a:schemeClr val="bg1"/>
                </a:solidFill>
                <a:effectLst>
                  <a:outerShdw blurRad="38100" dist="38100" dir="2700000" algn="tl">
                    <a:srgbClr val="000000">
                      <a:alpha val="43137"/>
                    </a:srgbClr>
                  </a:outerShdw>
                </a:effectLst>
              </a:rPr>
              <a:t/>
            </a:r>
            <a:br>
              <a:rPr lang="en-GB" b="1" cap="small" dirty="0" smtClean="0">
                <a:solidFill>
                  <a:schemeClr val="bg1"/>
                </a:solidFill>
                <a:effectLst>
                  <a:outerShdw blurRad="38100" dist="38100" dir="2700000" algn="tl">
                    <a:srgbClr val="000000">
                      <a:alpha val="43137"/>
                    </a:srgbClr>
                  </a:outerShdw>
                </a:effectLst>
              </a:rPr>
            </a:br>
            <a:endParaRPr lang="en-US" b="1" cap="small"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5349895"/>
            <a:ext cx="9144000" cy="1508105"/>
          </a:xfrm>
          <a:prstGeom prst="rect">
            <a:avLst/>
          </a:prstGeom>
          <a:solidFill>
            <a:srgbClr val="008E40"/>
          </a:solidFill>
        </p:spPr>
        <p:txBody>
          <a:bodyPr wrap="square" rtlCol="0">
            <a:spAutoFit/>
          </a:bodyPr>
          <a:lstStyle/>
          <a:p>
            <a:pPr algn="ctr"/>
            <a:endParaRPr lang="en-GB" b="1" cap="small" dirty="0" smtClean="0">
              <a:solidFill>
                <a:schemeClr val="bg1"/>
              </a:solidFill>
              <a:effectLst>
                <a:outerShdw blurRad="38100" dist="38100" dir="2700000" algn="tl">
                  <a:srgbClr val="000000">
                    <a:alpha val="43137"/>
                  </a:srgbClr>
                </a:outerShdw>
              </a:effectLst>
            </a:endParaRPr>
          </a:p>
          <a:p>
            <a:pPr algn="ctr"/>
            <a:r>
              <a:rPr lang="en-GB" sz="3800" b="1" cap="small" dirty="0" smtClean="0">
                <a:solidFill>
                  <a:schemeClr val="bg1"/>
                </a:solidFill>
                <a:effectLst>
                  <a:outerShdw blurRad="38100" dist="38100" dir="2700000" algn="tl">
                    <a:srgbClr val="000000">
                      <a:alpha val="43137"/>
                    </a:srgbClr>
                  </a:outerShdw>
                </a:effectLst>
              </a:rPr>
              <a:t>World Wetlands Day 2014</a:t>
            </a:r>
          </a:p>
          <a:p>
            <a:pPr algn="ctr"/>
            <a:endParaRPr lang="en-GB" b="1" cap="small" dirty="0" smtClean="0">
              <a:solidFill>
                <a:schemeClr val="bg1"/>
              </a:solidFill>
              <a:effectLst>
                <a:outerShdw blurRad="38100" dist="38100" dir="2700000" algn="tl">
                  <a:srgbClr val="000000">
                    <a:alpha val="43137"/>
                  </a:srgbClr>
                </a:outerShdw>
              </a:effectLst>
            </a:endParaRPr>
          </a:p>
          <a:p>
            <a:pPr algn="ctr"/>
            <a:endParaRPr lang="en-US" dirty="0"/>
          </a:p>
        </p:txBody>
      </p:sp>
      <p:pic>
        <p:nvPicPr>
          <p:cNvPr id="15" name="Picture 14" descr="SC1rt.jpg"/>
          <p:cNvPicPr>
            <a:picLocks noChangeAspect="1"/>
          </p:cNvPicPr>
          <p:nvPr/>
        </p:nvPicPr>
        <p:blipFill>
          <a:blip r:embed="rId2" cstate="print"/>
          <a:stretch>
            <a:fillRect/>
          </a:stretch>
        </p:blipFill>
        <p:spPr>
          <a:xfrm>
            <a:off x="7743211" y="5589240"/>
            <a:ext cx="981833" cy="1066800"/>
          </a:xfrm>
          <a:prstGeom prst="rect">
            <a:avLst/>
          </a:prstGeom>
        </p:spPr>
      </p:pic>
      <p:pic>
        <p:nvPicPr>
          <p:cNvPr id="17" name="Picture 16" descr="SC1rt.jpg"/>
          <p:cNvPicPr>
            <a:picLocks noChangeAspect="1"/>
          </p:cNvPicPr>
          <p:nvPr/>
        </p:nvPicPr>
        <p:blipFill>
          <a:blip r:embed="rId2" cstate="print"/>
          <a:stretch>
            <a:fillRect/>
          </a:stretch>
        </p:blipFill>
        <p:spPr>
          <a:xfrm>
            <a:off x="398395" y="5589240"/>
            <a:ext cx="981833" cy="1066800"/>
          </a:xfrm>
          <a:prstGeom prst="rect">
            <a:avLst/>
          </a:prstGeom>
        </p:spPr>
      </p:pic>
      <p:pic>
        <p:nvPicPr>
          <p:cNvPr id="9" name="Picture 8" descr="SC1a.jpg"/>
          <p:cNvPicPr>
            <a:picLocks noChangeAspect="1"/>
          </p:cNvPicPr>
          <p:nvPr/>
        </p:nvPicPr>
        <p:blipFill>
          <a:blip r:embed="rId3" cstate="print"/>
          <a:stretch>
            <a:fillRect/>
          </a:stretch>
        </p:blipFill>
        <p:spPr>
          <a:xfrm>
            <a:off x="179512" y="2780928"/>
            <a:ext cx="3468624" cy="2389632"/>
          </a:xfrm>
          <a:prstGeom prst="rect">
            <a:avLst/>
          </a:prstGeom>
        </p:spPr>
      </p:pic>
      <p:pic>
        <p:nvPicPr>
          <p:cNvPr id="11" name="Picture 10" descr="SC1b.jpg"/>
          <p:cNvPicPr>
            <a:picLocks noChangeAspect="1"/>
          </p:cNvPicPr>
          <p:nvPr/>
        </p:nvPicPr>
        <p:blipFill>
          <a:blip r:embed="rId4" cstate="print"/>
          <a:stretch>
            <a:fillRect/>
          </a:stretch>
        </p:blipFill>
        <p:spPr>
          <a:xfrm>
            <a:off x="5675376" y="2780928"/>
            <a:ext cx="3468624" cy="2426208"/>
          </a:xfrm>
          <a:prstGeom prst="rect">
            <a:avLst/>
          </a:prstGeom>
        </p:spPr>
      </p:pic>
      <p:pic>
        <p:nvPicPr>
          <p:cNvPr id="12" name="Picture 11" descr="SC1_centre.jpg"/>
          <p:cNvPicPr>
            <a:picLocks noChangeAspect="1"/>
          </p:cNvPicPr>
          <p:nvPr/>
        </p:nvPicPr>
        <p:blipFill>
          <a:blip r:embed="rId5" cstate="print"/>
          <a:stretch>
            <a:fillRect/>
          </a:stretch>
        </p:blipFill>
        <p:spPr>
          <a:xfrm>
            <a:off x="3779912" y="2767560"/>
            <a:ext cx="1688592" cy="23896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WD_Leaflet_Cover_Photo_2LRcrop3.jpg"/>
          <p:cNvPicPr>
            <a:picLocks noChangeAspect="1"/>
          </p:cNvPicPr>
          <p:nvPr/>
        </p:nvPicPr>
        <p:blipFill>
          <a:blip r:embed="rId3" cstate="print">
            <a:duotone>
              <a:schemeClr val="bg2">
                <a:shade val="45000"/>
                <a:satMod val="135000"/>
              </a:schemeClr>
              <a:prstClr val="white"/>
            </a:duotone>
          </a:blip>
          <a:stretch>
            <a:fillRect/>
          </a:stretch>
        </p:blipFill>
        <p:spPr>
          <a:xfrm>
            <a:off x="0" y="820289"/>
            <a:ext cx="9144000" cy="6037711"/>
          </a:xfrm>
          <a:prstGeom prst="rect">
            <a:avLst/>
          </a:prstGeom>
        </p:spPr>
      </p:pic>
      <p:sp>
        <p:nvSpPr>
          <p:cNvPr id="2" name="Title 1"/>
          <p:cNvSpPr>
            <a:spLocks noGrp="1"/>
          </p:cNvSpPr>
          <p:nvPr>
            <p:ph type="title"/>
          </p:nvPr>
        </p:nvSpPr>
        <p:spPr>
          <a:xfrm>
            <a:off x="0" y="0"/>
            <a:ext cx="9144000" cy="1038746"/>
          </a:xfrm>
          <a:solidFill>
            <a:srgbClr val="009A46"/>
          </a:solidFill>
        </p:spPr>
        <p:txBody>
          <a:bodyPr>
            <a:noAutofit/>
          </a:bodyPr>
          <a:lstStyle/>
          <a:p>
            <a:r>
              <a:rPr lang="en-GB" sz="3500" b="1" cap="small" dirty="0" smtClean="0">
                <a:solidFill>
                  <a:schemeClr val="bg1"/>
                </a:solidFill>
                <a:effectLst>
                  <a:outerShdw blurRad="38100" dist="38100" dir="2700000" algn="tl">
                    <a:srgbClr val="000000">
                      <a:alpha val="43137"/>
                    </a:srgbClr>
                  </a:outerShdw>
                </a:effectLst>
              </a:rPr>
              <a:t>Complex interactions ......</a:t>
            </a:r>
            <a:br>
              <a:rPr lang="en-GB" sz="3500" b="1" cap="small" dirty="0" smtClean="0">
                <a:solidFill>
                  <a:schemeClr val="bg1"/>
                </a:solidFill>
                <a:effectLst>
                  <a:outerShdw blurRad="38100" dist="38100" dir="2700000" algn="tl">
                    <a:srgbClr val="000000">
                      <a:alpha val="43137"/>
                    </a:srgbClr>
                  </a:outerShdw>
                </a:effectLst>
              </a:rPr>
            </a:br>
            <a:r>
              <a:rPr lang="en-GB" sz="3500" b="1" cap="small" dirty="0" smtClean="0">
                <a:solidFill>
                  <a:schemeClr val="bg1"/>
                </a:solidFill>
                <a:effectLst>
                  <a:outerShdw blurRad="38100" dist="38100" dir="2700000" algn="tl">
                    <a:srgbClr val="000000">
                      <a:alpha val="43137"/>
                    </a:srgbClr>
                  </a:outerShdw>
                </a:effectLst>
              </a:rPr>
              <a:t>Wetlands used for agriculture may be:</a:t>
            </a:r>
            <a:endParaRPr lang="en-US" sz="3500" b="1" cap="small"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196752"/>
            <a:ext cx="8892480" cy="5472608"/>
          </a:xfrm>
        </p:spPr>
        <p:txBody>
          <a:bodyPr>
            <a:noAutofit/>
          </a:bodyPr>
          <a:lstStyle/>
          <a:p>
            <a:r>
              <a:rPr lang="en-GB" sz="2200" b="1" dirty="0" smtClean="0"/>
              <a:t>Wetlands </a:t>
            </a:r>
            <a:r>
              <a:rPr lang="en-GB" sz="2200" b="1" dirty="0" smtClean="0">
                <a:solidFill>
                  <a:srgbClr val="009A46"/>
                </a:solidFill>
                <a:effectLst>
                  <a:outerShdw blurRad="38100" dist="38100" dir="2700000" algn="tl">
                    <a:srgbClr val="000000">
                      <a:alpha val="43137"/>
                    </a:srgbClr>
                  </a:outerShdw>
                </a:effectLst>
              </a:rPr>
              <a:t>dependent on continued agricultural </a:t>
            </a:r>
            <a:r>
              <a:rPr lang="en-GB" sz="2200" b="1" dirty="0" smtClean="0"/>
              <a:t>activities to maintain ecological character  - such as mowing and grazing in wet grasslands.</a:t>
            </a:r>
          </a:p>
          <a:p>
            <a:pPr>
              <a:buNone/>
            </a:pPr>
            <a:endParaRPr lang="en-GB" sz="2200" dirty="0" smtClean="0"/>
          </a:p>
          <a:p>
            <a:r>
              <a:rPr lang="en-GB" sz="2200" b="1" dirty="0" smtClean="0"/>
              <a:t>Wetlands that have been </a:t>
            </a:r>
            <a:r>
              <a:rPr lang="en-GB" sz="2200" b="1" dirty="0" smtClean="0">
                <a:solidFill>
                  <a:srgbClr val="009A46"/>
                </a:solidFill>
                <a:effectLst>
                  <a:outerShdw blurRad="38100" dist="38100" dir="2700000" algn="tl">
                    <a:srgbClr val="000000">
                      <a:alpha val="43137"/>
                    </a:srgbClr>
                  </a:outerShdw>
                </a:effectLst>
              </a:rPr>
              <a:t>converted to support agriculture, </a:t>
            </a:r>
            <a:r>
              <a:rPr lang="en-GB" sz="2200" b="1" dirty="0" smtClean="0"/>
              <a:t>e.g., flood recession agriculture in floodplains; rice paddies, coastal grazing marshes.</a:t>
            </a:r>
            <a:br>
              <a:rPr lang="en-GB" sz="2200" b="1" dirty="0" smtClean="0"/>
            </a:br>
            <a:endParaRPr lang="en-GB" sz="2200" b="1" dirty="0" smtClean="0"/>
          </a:p>
          <a:p>
            <a:r>
              <a:rPr lang="en-GB" sz="2200" dirty="0" smtClean="0"/>
              <a:t> </a:t>
            </a:r>
            <a:r>
              <a:rPr lang="en-GB" sz="2200" b="1" dirty="0" smtClean="0"/>
              <a:t>Wetlands maintained </a:t>
            </a:r>
            <a:r>
              <a:rPr lang="en-GB" sz="2200" b="1" dirty="0" smtClean="0">
                <a:solidFill>
                  <a:srgbClr val="009A46"/>
                </a:solidFill>
                <a:effectLst>
                  <a:outerShdw blurRad="38100" dist="38100" dir="2700000" algn="tl">
                    <a:srgbClr val="000000">
                      <a:alpha val="43137"/>
                    </a:srgbClr>
                  </a:outerShdw>
                </a:effectLst>
              </a:rPr>
              <a:t>in a natural state for production and harvesting  of specific products</a:t>
            </a:r>
            <a:r>
              <a:rPr lang="en-GB" sz="2200" b="1" dirty="0" smtClean="0"/>
              <a:t>, e.g.,  wild rice beds in a wetland that are managed and harvested using traditional </a:t>
            </a:r>
            <a:r>
              <a:rPr lang="en-US" sz="2200" b="1" dirty="0" smtClean="0"/>
              <a:t>techniques</a:t>
            </a:r>
            <a:r>
              <a:rPr lang="en-US" sz="2200" dirty="0" smtClean="0"/>
              <a:t>.</a:t>
            </a:r>
            <a:br>
              <a:rPr lang="en-US" sz="2200" dirty="0" smtClean="0"/>
            </a:br>
            <a:endParaRPr lang="en-US" sz="2200" dirty="0" smtClean="0"/>
          </a:p>
          <a:p>
            <a:r>
              <a:rPr lang="en-US" sz="2200" b="1" dirty="0" smtClean="0"/>
              <a:t>Wetland systems </a:t>
            </a:r>
            <a:r>
              <a:rPr lang="en-US" sz="2200" b="1" dirty="0" smtClean="0">
                <a:solidFill>
                  <a:srgbClr val="009A46"/>
                </a:solidFill>
                <a:effectLst>
                  <a:outerShdw blurRad="38100" dist="38100" dir="2700000" algn="tl">
                    <a:srgbClr val="000000">
                      <a:alpha val="43137"/>
                    </a:srgbClr>
                  </a:outerShdw>
                </a:effectLst>
              </a:rPr>
              <a:t>constructed or managed expressly for agriculture </a:t>
            </a:r>
            <a:r>
              <a:rPr lang="en-GB" sz="2200" b="1" dirty="0" smtClean="0"/>
              <a:t>may also have significant wetland biodiversity </a:t>
            </a:r>
            <a:r>
              <a:rPr lang="en-US" sz="2200" b="1" dirty="0" smtClean="0"/>
              <a:t>values  e.g., cranberry </a:t>
            </a:r>
            <a:r>
              <a:rPr lang="en-GB" sz="2200" b="1" dirty="0" smtClean="0"/>
              <a:t>bogs, fish ponds, or reservoirs originally built for irrigation which also support migratory </a:t>
            </a:r>
            <a:r>
              <a:rPr lang="en-GB" sz="2200" b="1" dirty="0" err="1" smtClean="0"/>
              <a:t>waterbirds</a:t>
            </a:r>
            <a:r>
              <a:rPr lang="en-GB" sz="2200" b="1" dirty="0" smtClean="0"/>
              <a:t> and other </a:t>
            </a:r>
            <a:r>
              <a:rPr lang="en-US" sz="2200" b="1" dirty="0" smtClean="0"/>
              <a:t>wetland species.</a:t>
            </a:r>
            <a:endParaRPr lang="en-US" sz="2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descr="SC11_sm.jpg"/>
          <p:cNvPicPr>
            <a:picLocks noChangeAspect="1"/>
          </p:cNvPicPr>
          <p:nvPr/>
        </p:nvPicPr>
        <p:blipFill>
          <a:blip r:embed="rId2" cstate="print"/>
          <a:stretch>
            <a:fillRect/>
          </a:stretch>
        </p:blipFill>
        <p:spPr>
          <a:xfrm>
            <a:off x="-1061357" y="0"/>
            <a:ext cx="10205357" cy="6858000"/>
          </a:xfrm>
          <a:prstGeom prst="rect">
            <a:avLst/>
          </a:prstGeom>
        </p:spPr>
      </p:pic>
      <p:sp>
        <p:nvSpPr>
          <p:cNvPr id="5" name="TextBox 4"/>
          <p:cNvSpPr txBox="1"/>
          <p:nvPr/>
        </p:nvSpPr>
        <p:spPr>
          <a:xfrm>
            <a:off x="179512" y="5565338"/>
            <a:ext cx="5688632" cy="1292662"/>
          </a:xfrm>
          <a:prstGeom prst="rect">
            <a:avLst/>
          </a:prstGeom>
          <a:noFill/>
        </p:spPr>
        <p:txBody>
          <a:bodyPr wrap="square" rtlCol="0">
            <a:spAutoFit/>
          </a:bodyPr>
          <a:lstStyle/>
          <a:p>
            <a:r>
              <a:rPr lang="en-GB" sz="2600" b="1" dirty="0" smtClean="0">
                <a:solidFill>
                  <a:schemeClr val="bg1"/>
                </a:solidFill>
                <a:effectLst>
                  <a:outerShdw blurRad="38100" dist="38100" dir="2700000" algn="tl">
                    <a:srgbClr val="000000">
                      <a:alpha val="43137"/>
                    </a:srgbClr>
                  </a:outerShdw>
                </a:effectLst>
              </a:rPr>
              <a:t>A coastal grazing marsh in the </a:t>
            </a:r>
            <a:r>
              <a:rPr lang="en-GB" sz="2600" b="1" dirty="0" err="1" smtClean="0">
                <a:solidFill>
                  <a:schemeClr val="bg1"/>
                </a:solidFill>
                <a:effectLst>
                  <a:outerShdw blurRad="38100" dist="38100" dir="2700000" algn="tl">
                    <a:srgbClr val="000000">
                      <a:alpha val="43137"/>
                    </a:srgbClr>
                  </a:outerShdw>
                </a:effectLst>
              </a:rPr>
              <a:t>Axios</a:t>
            </a:r>
            <a:r>
              <a:rPr lang="en-GB" sz="2600" b="1" dirty="0" smtClean="0">
                <a:solidFill>
                  <a:schemeClr val="bg1"/>
                </a:solidFill>
                <a:effectLst>
                  <a:outerShdw blurRad="38100" dist="38100" dir="2700000" algn="tl">
                    <a:srgbClr val="000000">
                      <a:alpha val="43137"/>
                    </a:srgbClr>
                  </a:outerShdw>
                </a:effectLst>
              </a:rPr>
              <a:t> Delta, Greece. Grazing helps  maintain the  marsh ecosystem.</a:t>
            </a:r>
            <a:endParaRPr lang="en-US" sz="2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92480" cy="706090"/>
          </a:xfrm>
        </p:spPr>
        <p:txBody>
          <a:bodyPr>
            <a:normAutofit/>
          </a:bodyPr>
          <a:lstStyle/>
          <a:p>
            <a:r>
              <a:rPr lang="en-GB" sz="3800" b="1" cap="small" dirty="0" smtClean="0">
                <a:effectLst>
                  <a:outerShdw blurRad="38100" dist="38100" dir="2700000" algn="tl">
                    <a:srgbClr val="000000">
                      <a:alpha val="43137"/>
                    </a:srgbClr>
                  </a:outerShdw>
                </a:effectLst>
              </a:rPr>
              <a:t>Wetlands and </a:t>
            </a:r>
            <a:r>
              <a:rPr lang="en-GB" sz="3800" b="1" cap="small" dirty="0" err="1" smtClean="0">
                <a:effectLst>
                  <a:outerShdw blurRad="38100" dist="38100" dir="2700000" algn="tl">
                    <a:srgbClr val="000000">
                      <a:alpha val="43137"/>
                    </a:srgbClr>
                  </a:outerShdw>
                </a:effectLst>
              </a:rPr>
              <a:t>biofuels</a:t>
            </a:r>
            <a:r>
              <a:rPr lang="en-GB" sz="3800" b="1" cap="small" dirty="0" smtClean="0">
                <a:effectLst>
                  <a:outerShdw blurRad="38100" dist="38100" dir="2700000" algn="tl">
                    <a:srgbClr val="000000">
                      <a:alpha val="43137"/>
                    </a:srgbClr>
                  </a:outerShdw>
                </a:effectLst>
              </a:rPr>
              <a:t>  1 – Friends? Foes?</a:t>
            </a:r>
            <a:endParaRPr lang="en-US" sz="3800" b="1" cap="small" dirty="0">
              <a:effectLst>
                <a:outerShdw blurRad="38100" dist="38100" dir="2700000" algn="tl">
                  <a:srgbClr val="000000">
                    <a:alpha val="43137"/>
                  </a:srgbClr>
                </a:outerShdw>
              </a:effectLst>
            </a:endParaRPr>
          </a:p>
        </p:txBody>
      </p:sp>
      <p:sp>
        <p:nvSpPr>
          <p:cNvPr id="5" name="Rectangle 4"/>
          <p:cNvSpPr/>
          <p:nvPr/>
        </p:nvSpPr>
        <p:spPr>
          <a:xfrm>
            <a:off x="0" y="692696"/>
            <a:ext cx="8964488" cy="1446550"/>
          </a:xfrm>
          <a:prstGeom prst="rect">
            <a:avLst/>
          </a:prstGeom>
          <a:noFill/>
        </p:spPr>
        <p:txBody>
          <a:bodyPr wrap="square">
            <a:spAutoFit/>
          </a:bodyPr>
          <a:lstStyle/>
          <a:p>
            <a:r>
              <a:rPr lang="en-GB" sz="2200" b="1" dirty="0" smtClean="0"/>
              <a:t>Cultivation of crops for </a:t>
            </a:r>
            <a:r>
              <a:rPr lang="en-GB" sz="2200" b="1" dirty="0" err="1" smtClean="0"/>
              <a:t>bioenergy</a:t>
            </a:r>
            <a:r>
              <a:rPr lang="en-GB" sz="2200" b="1" dirty="0" smtClean="0"/>
              <a:t> has increased rapidly since 2000; land requirements by 2030 are expected to be about 35 million hectares. </a:t>
            </a:r>
            <a:r>
              <a:rPr lang="en-GB" sz="2200" i="1" dirty="0" smtClean="0">
                <a:effectLst>
                  <a:outerShdw blurRad="38100" dist="38100" dir="2700000" algn="tl">
                    <a:srgbClr val="000000">
                      <a:alpha val="43137"/>
                    </a:srgbClr>
                  </a:outerShdw>
                </a:effectLst>
              </a:rPr>
              <a:t>Land and water impacts on wetlands from </a:t>
            </a:r>
            <a:r>
              <a:rPr lang="en-GB" sz="2200" i="1" dirty="0" err="1" smtClean="0">
                <a:effectLst>
                  <a:outerShdw blurRad="38100" dist="38100" dir="2700000" algn="tl">
                    <a:srgbClr val="000000">
                      <a:alpha val="43137"/>
                    </a:srgbClr>
                  </a:outerShdw>
                </a:effectLst>
              </a:rPr>
              <a:t>biofuel</a:t>
            </a:r>
            <a:r>
              <a:rPr lang="en-GB" sz="2200" i="1" dirty="0" smtClean="0">
                <a:effectLst>
                  <a:outerShdw blurRad="38100" dist="38100" dir="2700000" algn="tl">
                    <a:srgbClr val="000000">
                      <a:alpha val="43137"/>
                    </a:srgbClr>
                  </a:outerShdw>
                </a:effectLst>
              </a:rPr>
              <a:t> production can be significant... </a:t>
            </a:r>
            <a:endParaRPr lang="en-US" sz="2200" b="1" i="1" dirty="0" smtClean="0">
              <a:effectLst>
                <a:outerShdw blurRad="38100" dist="38100" dir="2700000" algn="tl">
                  <a:srgbClr val="000000">
                    <a:alpha val="43137"/>
                  </a:srgbClr>
                </a:outerShdw>
              </a:effectLst>
            </a:endParaRPr>
          </a:p>
          <a:p>
            <a:endParaRPr lang="en-US" sz="2200" b="1" dirty="0"/>
          </a:p>
        </p:txBody>
      </p:sp>
      <p:sp>
        <p:nvSpPr>
          <p:cNvPr id="11" name="TextBox 10"/>
          <p:cNvSpPr txBox="1"/>
          <p:nvPr/>
        </p:nvSpPr>
        <p:spPr>
          <a:xfrm>
            <a:off x="179512" y="1916832"/>
            <a:ext cx="3096344" cy="1938992"/>
          </a:xfrm>
          <a:prstGeom prst="rect">
            <a:avLst/>
          </a:prstGeom>
          <a:noFill/>
          <a:ln w="19050">
            <a:solidFill>
              <a:schemeClr val="bg1">
                <a:lumMod val="75000"/>
              </a:schemeClr>
            </a:solidFill>
          </a:ln>
          <a:scene3d>
            <a:camera prst="orthographicFront"/>
            <a:lightRig rig="threePt" dir="t"/>
          </a:scene3d>
          <a:sp3d>
            <a:bevelT/>
          </a:sp3d>
        </p:spPr>
        <p:txBody>
          <a:bodyPr wrap="square" rtlCol="0">
            <a:spAutoFit/>
          </a:bodyPr>
          <a:lstStyle/>
          <a:p>
            <a:r>
              <a:rPr lang="en-GB" sz="2000" dirty="0" smtClean="0"/>
              <a:t>Tropical </a:t>
            </a:r>
            <a:r>
              <a:rPr lang="en-GB" sz="2000" b="1" dirty="0" err="1" smtClean="0"/>
              <a:t>peatlands</a:t>
            </a:r>
            <a:r>
              <a:rPr lang="en-GB" sz="2000" dirty="0" smtClean="0"/>
              <a:t> in southeast </a:t>
            </a:r>
            <a:r>
              <a:rPr lang="en-GB" sz="2000" b="1" dirty="0" smtClean="0"/>
              <a:t>Asia</a:t>
            </a:r>
            <a:r>
              <a:rPr lang="en-GB" sz="2000" dirty="0" smtClean="0"/>
              <a:t> have been drained for production of </a:t>
            </a:r>
            <a:r>
              <a:rPr lang="en-GB" sz="2000" b="1" dirty="0" smtClean="0"/>
              <a:t>palm oil </a:t>
            </a:r>
            <a:r>
              <a:rPr lang="en-GB" sz="2000" dirty="0" smtClean="0"/>
              <a:t>for </a:t>
            </a:r>
            <a:r>
              <a:rPr lang="en-GB" sz="2000" dirty="0" err="1" smtClean="0"/>
              <a:t>bioenergy</a:t>
            </a:r>
            <a:r>
              <a:rPr lang="en-GB" sz="2000" dirty="0" smtClean="0"/>
              <a:t> (approx 880,000 ha </a:t>
            </a:r>
          </a:p>
          <a:p>
            <a:r>
              <a:rPr lang="en-GB" sz="2000" dirty="0" smtClean="0"/>
              <a:t>by early 2000s)</a:t>
            </a:r>
            <a:endParaRPr lang="en-US" sz="2000" dirty="0"/>
          </a:p>
        </p:txBody>
      </p:sp>
      <p:sp>
        <p:nvSpPr>
          <p:cNvPr id="7" name="TextBox 6"/>
          <p:cNvSpPr txBox="1"/>
          <p:nvPr/>
        </p:nvSpPr>
        <p:spPr>
          <a:xfrm>
            <a:off x="179512" y="4298320"/>
            <a:ext cx="3096000" cy="1938992"/>
          </a:xfrm>
          <a:prstGeom prst="rect">
            <a:avLst/>
          </a:prstGeom>
          <a:noFill/>
          <a:ln w="19050">
            <a:solidFill>
              <a:schemeClr val="bg1">
                <a:lumMod val="75000"/>
              </a:schemeClr>
            </a:solidFill>
          </a:ln>
          <a:scene3d>
            <a:camera prst="orthographicFront"/>
            <a:lightRig rig="threePt" dir="t"/>
          </a:scene3d>
          <a:sp3d>
            <a:bevelT/>
          </a:sp3d>
        </p:spPr>
        <p:txBody>
          <a:bodyPr wrap="square" rtlCol="0">
            <a:spAutoFit/>
          </a:bodyPr>
          <a:lstStyle/>
          <a:p>
            <a:r>
              <a:rPr lang="en-GB" sz="2000" b="1" dirty="0" smtClean="0"/>
              <a:t>Sugar cane </a:t>
            </a:r>
            <a:r>
              <a:rPr lang="en-GB" sz="2000" dirty="0" smtClean="0"/>
              <a:t>in many parts of </a:t>
            </a:r>
            <a:r>
              <a:rPr lang="en-GB" sz="2000" b="1" dirty="0" smtClean="0"/>
              <a:t>Africa</a:t>
            </a:r>
            <a:r>
              <a:rPr lang="en-GB" sz="2000" dirty="0" smtClean="0"/>
              <a:t> is planted in or near wetlands , some for </a:t>
            </a:r>
            <a:r>
              <a:rPr lang="en-GB" sz="2000" dirty="0" err="1" smtClean="0"/>
              <a:t>biofuel</a:t>
            </a:r>
            <a:r>
              <a:rPr lang="en-GB" sz="2000" dirty="0" smtClean="0"/>
              <a:t> production – this causes wetland loss, heavy water use, and affects soil fertility</a:t>
            </a:r>
            <a:endParaRPr lang="en-US" sz="2000" dirty="0"/>
          </a:p>
        </p:txBody>
      </p:sp>
      <p:sp>
        <p:nvSpPr>
          <p:cNvPr id="10" name="TextBox 9"/>
          <p:cNvSpPr txBox="1"/>
          <p:nvPr/>
        </p:nvSpPr>
        <p:spPr>
          <a:xfrm>
            <a:off x="8244408" y="6453336"/>
            <a:ext cx="648072" cy="200055"/>
          </a:xfrm>
          <a:prstGeom prst="rect">
            <a:avLst/>
          </a:prstGeom>
          <a:noFill/>
        </p:spPr>
        <p:txBody>
          <a:bodyPr wrap="square" rtlCol="0">
            <a:spAutoFit/>
          </a:bodyPr>
          <a:lstStyle/>
          <a:p>
            <a:r>
              <a:rPr lang="en-US" sz="700" dirty="0" smtClean="0">
                <a:solidFill>
                  <a:schemeClr val="bg1"/>
                </a:solidFill>
              </a:rPr>
              <a:t>M.J. Silvius</a:t>
            </a:r>
            <a:endParaRPr lang="en-US" sz="700" dirty="0">
              <a:solidFill>
                <a:schemeClr val="bg1"/>
              </a:solidFill>
            </a:endParaRPr>
          </a:p>
        </p:txBody>
      </p:sp>
      <p:pic>
        <p:nvPicPr>
          <p:cNvPr id="13" name="Picture 12" descr="SC12.jpg"/>
          <p:cNvPicPr>
            <a:picLocks noChangeAspect="1"/>
          </p:cNvPicPr>
          <p:nvPr/>
        </p:nvPicPr>
        <p:blipFill>
          <a:blip r:embed="rId3" cstate="print"/>
          <a:stretch>
            <a:fillRect/>
          </a:stretch>
        </p:blipFill>
        <p:spPr>
          <a:xfrm>
            <a:off x="3347864" y="1901952"/>
            <a:ext cx="6059424" cy="49560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892480" cy="706090"/>
          </a:xfrm>
        </p:spPr>
        <p:txBody>
          <a:bodyPr>
            <a:normAutofit/>
          </a:bodyPr>
          <a:lstStyle/>
          <a:p>
            <a:r>
              <a:rPr lang="en-GB" sz="3800" b="1" cap="small" dirty="0" smtClean="0">
                <a:effectLst>
                  <a:outerShdw blurRad="38100" dist="38100" dir="2700000" algn="tl">
                    <a:srgbClr val="000000">
                      <a:alpha val="43137"/>
                    </a:srgbClr>
                  </a:outerShdw>
                </a:effectLst>
              </a:rPr>
              <a:t>Wetlands and </a:t>
            </a:r>
            <a:r>
              <a:rPr lang="en-GB" sz="3800" b="1" cap="small" dirty="0" err="1" smtClean="0">
                <a:effectLst>
                  <a:outerShdw blurRad="38100" dist="38100" dir="2700000" algn="tl">
                    <a:srgbClr val="000000">
                      <a:alpha val="43137"/>
                    </a:srgbClr>
                  </a:outerShdw>
                </a:effectLst>
              </a:rPr>
              <a:t>biofuels</a:t>
            </a:r>
            <a:r>
              <a:rPr lang="en-GB" sz="3800" b="1" cap="small" dirty="0" smtClean="0">
                <a:effectLst>
                  <a:outerShdw blurRad="38100" dist="38100" dir="2700000" algn="tl">
                    <a:srgbClr val="000000">
                      <a:alpha val="43137"/>
                    </a:srgbClr>
                  </a:outerShdw>
                </a:effectLst>
              </a:rPr>
              <a:t>  2 – Friends? Foes?</a:t>
            </a:r>
            <a:endParaRPr lang="en-US" sz="3800" b="1" cap="small" dirty="0">
              <a:effectLst>
                <a:outerShdw blurRad="38100" dist="38100" dir="2700000" algn="tl">
                  <a:srgbClr val="000000">
                    <a:alpha val="43137"/>
                  </a:srgbClr>
                </a:outerShdw>
              </a:effectLst>
            </a:endParaRPr>
          </a:p>
        </p:txBody>
      </p:sp>
      <p:sp>
        <p:nvSpPr>
          <p:cNvPr id="5" name="Rectangle 4"/>
          <p:cNvSpPr/>
          <p:nvPr/>
        </p:nvSpPr>
        <p:spPr>
          <a:xfrm>
            <a:off x="0" y="692696"/>
            <a:ext cx="8964488" cy="1446550"/>
          </a:xfrm>
          <a:prstGeom prst="rect">
            <a:avLst/>
          </a:prstGeom>
          <a:noFill/>
        </p:spPr>
        <p:txBody>
          <a:bodyPr wrap="square">
            <a:spAutoFit/>
          </a:bodyPr>
          <a:lstStyle/>
          <a:p>
            <a:r>
              <a:rPr lang="en-GB" sz="2200" b="1" dirty="0" smtClean="0"/>
              <a:t>Cultivation of crops for </a:t>
            </a:r>
            <a:r>
              <a:rPr lang="en-GB" sz="2200" b="1" dirty="0" err="1" smtClean="0"/>
              <a:t>bioenergy</a:t>
            </a:r>
            <a:r>
              <a:rPr lang="en-GB" sz="2200" b="1" dirty="0" smtClean="0"/>
              <a:t> has increased rapidly since 2000; land requirements by 2030 are expected to be about 35 million hectares. </a:t>
            </a:r>
            <a:r>
              <a:rPr lang="en-GB" sz="2200" i="1" dirty="0" smtClean="0">
                <a:effectLst>
                  <a:outerShdw blurRad="38100" dist="38100" dir="2700000" algn="tl">
                    <a:srgbClr val="000000">
                      <a:alpha val="43137"/>
                    </a:srgbClr>
                  </a:outerShdw>
                </a:effectLst>
              </a:rPr>
              <a:t>Land and water impacts on wetlands from </a:t>
            </a:r>
            <a:r>
              <a:rPr lang="en-GB" sz="2200" i="1" dirty="0" err="1" smtClean="0">
                <a:effectLst>
                  <a:outerShdw blurRad="38100" dist="38100" dir="2700000" algn="tl">
                    <a:srgbClr val="000000">
                      <a:alpha val="43137"/>
                    </a:srgbClr>
                  </a:outerShdw>
                </a:effectLst>
              </a:rPr>
              <a:t>biofuel</a:t>
            </a:r>
            <a:r>
              <a:rPr lang="en-GB" sz="2200" i="1" dirty="0" smtClean="0">
                <a:effectLst>
                  <a:outerShdw blurRad="38100" dist="38100" dir="2700000" algn="tl">
                    <a:srgbClr val="000000">
                      <a:alpha val="43137"/>
                    </a:srgbClr>
                  </a:outerShdw>
                </a:effectLst>
              </a:rPr>
              <a:t> production can be significant... </a:t>
            </a:r>
            <a:endParaRPr lang="en-US" sz="2200" b="1" i="1" dirty="0" smtClean="0">
              <a:effectLst>
                <a:outerShdw blurRad="38100" dist="38100" dir="2700000" algn="tl">
                  <a:srgbClr val="000000">
                    <a:alpha val="43137"/>
                  </a:srgbClr>
                </a:outerShdw>
              </a:effectLst>
            </a:endParaRPr>
          </a:p>
          <a:p>
            <a:endParaRPr lang="en-US" sz="2200" b="1" dirty="0"/>
          </a:p>
        </p:txBody>
      </p:sp>
      <p:pic>
        <p:nvPicPr>
          <p:cNvPr id="6" name="Picture 5" descr="SC12.jpg"/>
          <p:cNvPicPr>
            <a:picLocks noChangeAspect="1"/>
          </p:cNvPicPr>
          <p:nvPr/>
        </p:nvPicPr>
        <p:blipFill>
          <a:blip r:embed="rId2" cstate="print"/>
          <a:stretch>
            <a:fillRect/>
          </a:stretch>
        </p:blipFill>
        <p:spPr>
          <a:xfrm>
            <a:off x="3121088" y="1929336"/>
            <a:ext cx="6059424" cy="4956048"/>
          </a:xfrm>
          <a:prstGeom prst="rect">
            <a:avLst/>
          </a:prstGeom>
        </p:spPr>
      </p:pic>
      <p:sp>
        <p:nvSpPr>
          <p:cNvPr id="7" name="TextBox 6"/>
          <p:cNvSpPr txBox="1"/>
          <p:nvPr/>
        </p:nvSpPr>
        <p:spPr>
          <a:xfrm>
            <a:off x="251520" y="1988840"/>
            <a:ext cx="2664296" cy="1938992"/>
          </a:xfrm>
          <a:prstGeom prst="rect">
            <a:avLst/>
          </a:prstGeom>
          <a:noFill/>
          <a:ln w="19050">
            <a:solidFill>
              <a:schemeClr val="bg1">
                <a:lumMod val="75000"/>
              </a:schemeClr>
            </a:solidFill>
          </a:ln>
        </p:spPr>
        <p:txBody>
          <a:bodyPr wrap="square" rtlCol="0">
            <a:spAutoFit/>
          </a:bodyPr>
          <a:lstStyle/>
          <a:p>
            <a:r>
              <a:rPr lang="en-GB" sz="2000" dirty="0" smtClean="0"/>
              <a:t>In the </a:t>
            </a:r>
            <a:r>
              <a:rPr lang="en-GB" sz="2000" b="1" dirty="0" err="1" smtClean="0"/>
              <a:t>Neotropics</a:t>
            </a:r>
            <a:r>
              <a:rPr lang="en-GB" sz="2000" dirty="0" smtClean="0"/>
              <a:t>  oil palm plantations  adjacent to wetlands have caused the loss of natural vegetation  and water pollution. </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1"/>
            <a:ext cx="8507288" cy="4464496"/>
          </a:xfrm>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GB" sz="4400" b="1" cap="small" dirty="0" smtClean="0">
                <a:solidFill>
                  <a:srgbClr val="C00000"/>
                </a:solidFill>
                <a:effectLst>
                  <a:outerShdw blurRad="38100" dist="38100" dir="2700000" algn="tl">
                    <a:srgbClr val="000000">
                      <a:alpha val="43137"/>
                    </a:srgbClr>
                  </a:outerShdw>
                </a:effectLst>
              </a:rPr>
              <a:t>Key message 1</a:t>
            </a:r>
          </a:p>
          <a:p>
            <a:pPr marL="0" indent="0" algn="ctr">
              <a:buNone/>
            </a:pPr>
            <a:endParaRPr lang="en-GB" sz="3000" b="1" cap="small" dirty="0" smtClean="0">
              <a:solidFill>
                <a:srgbClr val="C00000"/>
              </a:solidFill>
            </a:endParaRPr>
          </a:p>
          <a:p>
            <a:pPr marL="0" indent="0">
              <a:buNone/>
            </a:pPr>
            <a:r>
              <a:rPr lang="en-GB" sz="2400" b="1" dirty="0" smtClean="0">
                <a:solidFill>
                  <a:schemeClr val="tx1"/>
                </a:solidFill>
                <a:effectLst>
                  <a:outerShdw blurRad="38100" dist="38100" dir="2700000" algn="tl">
                    <a:srgbClr val="000000">
                      <a:alpha val="43137"/>
                    </a:srgbClr>
                  </a:outerShdw>
                </a:effectLst>
              </a:rPr>
              <a:t>Wetlands</a:t>
            </a:r>
            <a:r>
              <a:rPr lang="en-GB" sz="2400" dirty="0" smtClean="0">
                <a:solidFill>
                  <a:schemeClr val="tx1"/>
                </a:solidFill>
              </a:rPr>
              <a:t> serve as valuable </a:t>
            </a:r>
            <a:r>
              <a:rPr lang="en-GB" sz="2400" b="1" dirty="0" smtClean="0">
                <a:solidFill>
                  <a:schemeClr val="tx1"/>
                </a:solidFill>
                <a:effectLst>
                  <a:outerShdw blurRad="38100" dist="38100" dir="2700000" algn="tl">
                    <a:srgbClr val="000000">
                      <a:alpha val="43137"/>
                    </a:srgbClr>
                  </a:outerShdw>
                </a:effectLst>
              </a:rPr>
              <a:t>natural infrastructure </a:t>
            </a:r>
            <a:r>
              <a:rPr lang="en-GB" sz="2400" dirty="0" smtClean="0">
                <a:solidFill>
                  <a:schemeClr val="tx1"/>
                </a:solidFill>
              </a:rPr>
              <a:t>for agriculture, providing reliable water and fertile soils, but they are at risk from agriculture’s growing demands for land and water. They are increasingly </a:t>
            </a:r>
            <a:r>
              <a:rPr lang="en-GB" sz="2400" b="1" dirty="0" smtClean="0">
                <a:solidFill>
                  <a:schemeClr val="tx1"/>
                </a:solidFill>
                <a:effectLst>
                  <a:outerShdw blurRad="38100" dist="38100" dir="2700000" algn="tl">
                    <a:srgbClr val="000000">
                      <a:alpha val="43137"/>
                    </a:srgbClr>
                  </a:outerShdw>
                </a:effectLst>
              </a:rPr>
              <a:t>threatened by population growth, large-scale development</a:t>
            </a:r>
            <a:r>
              <a:rPr lang="en-GB" sz="2400" dirty="0" smtClean="0">
                <a:solidFill>
                  <a:schemeClr val="tx1"/>
                </a:solidFill>
              </a:rPr>
              <a:t> initiatives intended to alleviate poverty, and the possible impacts of climate change. </a:t>
            </a:r>
            <a:r>
              <a:rPr lang="en-GB" sz="2400" b="1" dirty="0" smtClean="0">
                <a:solidFill>
                  <a:schemeClr val="tx1"/>
                </a:solidFill>
                <a:effectLst>
                  <a:outerShdw blurRad="38100" dist="38100" dir="2700000" algn="tl">
                    <a:srgbClr val="000000">
                      <a:alpha val="43137"/>
                    </a:srgbClr>
                  </a:outerShdw>
                </a:effectLst>
              </a:rPr>
              <a:t>The functions and economic values of wetlands must be considered in planning for the production of food and other agricultural products. </a:t>
            </a:r>
            <a:endParaRPr lang="en-US" sz="2400" b="1" dirty="0" smtClean="0">
              <a:solidFill>
                <a:schemeClr val="tx1"/>
              </a:solidFill>
              <a:effectLst>
                <a:outerShdw blurRad="38100" dist="38100" dir="2700000" algn="tl">
                  <a:srgbClr val="000000">
                    <a:alpha val="43137"/>
                  </a:srgbClr>
                </a:outerShdw>
              </a:effectLst>
            </a:endParaRP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onzeglioM\Desktop\WWD PPT\Section.jpg"/>
          <p:cNvPicPr>
            <a:picLocks noChangeAspect="1" noChangeArrowheads="1"/>
          </p:cNvPicPr>
          <p:nvPr/>
        </p:nvPicPr>
        <p:blipFill>
          <a:blip r:embed="rId2" cstate="print"/>
          <a:srcRect/>
          <a:stretch>
            <a:fillRect/>
          </a:stretch>
        </p:blipFill>
        <p:spPr bwMode="auto">
          <a:xfrm>
            <a:off x="-119019" y="-171400"/>
            <a:ext cx="9358269" cy="7245424"/>
          </a:xfrm>
          <a:prstGeom prst="rect">
            <a:avLst/>
          </a:prstGeom>
          <a:noFill/>
        </p:spPr>
      </p:pic>
      <p:sp>
        <p:nvSpPr>
          <p:cNvPr id="6" name="Rounded Rectangle 5"/>
          <p:cNvSpPr/>
          <p:nvPr/>
        </p:nvSpPr>
        <p:spPr>
          <a:xfrm>
            <a:off x="0" y="3356992"/>
            <a:ext cx="9144000"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cap="small" dirty="0" smtClean="0">
                <a:solidFill>
                  <a:schemeClr val="tx1"/>
                </a:solidFill>
                <a:effectLst>
                  <a:outerShdw blurRad="38100" dist="38100" dir="2700000" algn="tl">
                    <a:srgbClr val="000000">
                      <a:alpha val="43137"/>
                    </a:srgbClr>
                  </a:outerShdw>
                </a:effectLst>
              </a:rPr>
              <a:t>Impact of agriculture;</a:t>
            </a:r>
          </a:p>
          <a:p>
            <a:pPr algn="ctr"/>
            <a:r>
              <a:rPr lang="en-GB" sz="4000" b="1" cap="small" dirty="0" smtClean="0">
                <a:solidFill>
                  <a:schemeClr val="tx1"/>
                </a:solidFill>
                <a:effectLst>
                  <a:outerShdw blurRad="38100" dist="38100" dir="2700000" algn="tl">
                    <a:srgbClr val="000000">
                      <a:alpha val="43137"/>
                    </a:srgbClr>
                  </a:outerShdw>
                </a:effectLst>
              </a:rPr>
              <a:t>Water Facts and  Figures </a:t>
            </a:r>
            <a:endParaRPr lang="en-US" sz="4000" b="1" cap="small"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11_sm.jpg"/>
          <p:cNvPicPr>
            <a:picLocks noChangeAspect="1"/>
          </p:cNvPicPr>
          <p:nvPr/>
        </p:nvPicPr>
        <p:blipFill>
          <a:blip r:embed="rId2" cstate="print"/>
          <a:stretch>
            <a:fillRect/>
          </a:stretch>
        </p:blipFill>
        <p:spPr>
          <a:xfrm>
            <a:off x="-435809" y="-1"/>
            <a:ext cx="9688329" cy="6871291"/>
          </a:xfrm>
          <a:prstGeom prst="rect">
            <a:avLst/>
          </a:prstGeom>
        </p:spPr>
      </p:pic>
      <p:sp>
        <p:nvSpPr>
          <p:cNvPr id="2" name="Title 1"/>
          <p:cNvSpPr>
            <a:spLocks noGrp="1"/>
          </p:cNvSpPr>
          <p:nvPr>
            <p:ph type="title"/>
          </p:nvPr>
        </p:nvSpPr>
        <p:spPr>
          <a:xfrm>
            <a:off x="-108520" y="0"/>
            <a:ext cx="9541568" cy="836712"/>
          </a:xfrm>
        </p:spPr>
        <p:txBody>
          <a:bodyPr>
            <a:noAutofit/>
          </a:bodyPr>
          <a:lstStyle/>
          <a:p>
            <a:r>
              <a:rPr lang="en-GB" sz="3900" b="1" cap="small" dirty="0" smtClean="0">
                <a:effectLst>
                  <a:outerShdw blurRad="38100" dist="38100" dir="2700000" algn="tl">
                    <a:srgbClr val="000000">
                      <a:alpha val="43137"/>
                    </a:srgbClr>
                  </a:outerShdw>
                </a:effectLst>
              </a:rPr>
              <a:t>Impacts of agriculture on wetlands - in brief</a:t>
            </a:r>
            <a:endParaRPr lang="en-US" sz="3900"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908720"/>
            <a:ext cx="4248472" cy="3888432"/>
          </a:xfrm>
        </p:spPr>
        <p:txBody>
          <a:bodyPr>
            <a:noAutofit/>
          </a:bodyPr>
          <a:lstStyle/>
          <a:p>
            <a:pPr marL="0" indent="0">
              <a:spcBef>
                <a:spcPts val="0"/>
              </a:spcBef>
              <a:buNone/>
            </a:pPr>
            <a:r>
              <a:rPr lang="en-US" sz="2400" b="1" dirty="0" smtClean="0"/>
              <a:t>Water </a:t>
            </a:r>
            <a:r>
              <a:rPr lang="en-US" sz="2400" b="1" dirty="0" smtClean="0">
                <a:solidFill>
                  <a:schemeClr val="tx2">
                    <a:lumMod val="60000"/>
                    <a:lumOff val="40000"/>
                  </a:schemeClr>
                </a:solidFill>
                <a:effectLst>
                  <a:outerShdw blurRad="38100" dist="38100" dir="2700000" algn="tl">
                    <a:srgbClr val="000000">
                      <a:alpha val="43137"/>
                    </a:srgbClr>
                  </a:outerShdw>
                </a:effectLst>
              </a:rPr>
              <a:t>quantity</a:t>
            </a:r>
            <a:r>
              <a:rPr lang="en-US" sz="2400" b="1" dirty="0" smtClean="0"/>
              <a:t> impacts that damage/alter wetlands: </a:t>
            </a:r>
            <a:r>
              <a:rPr lang="en-US" sz="2200" b="1" dirty="0" smtClean="0"/>
              <a:t/>
            </a:r>
            <a:br>
              <a:rPr lang="en-US" sz="2200" b="1" dirty="0" smtClean="0"/>
            </a:br>
            <a:endParaRPr lang="en-US" sz="2200" b="1" dirty="0" smtClean="0"/>
          </a:p>
          <a:p>
            <a:pPr marL="176213" indent="-176213">
              <a:spcBef>
                <a:spcPts val="0"/>
              </a:spcBef>
            </a:pPr>
            <a:r>
              <a:rPr lang="en-US" sz="2000" b="1" dirty="0" smtClean="0"/>
              <a:t>Decreases </a:t>
            </a:r>
            <a:r>
              <a:rPr lang="en-GB" sz="2000" b="1" dirty="0" smtClean="0"/>
              <a:t>in flows due to dams and water abstraction (surface and groundwater) for irrigation or other purposes</a:t>
            </a:r>
          </a:p>
          <a:p>
            <a:pPr marL="176213" indent="-176213">
              <a:spcBef>
                <a:spcPts val="0"/>
              </a:spcBef>
            </a:pPr>
            <a:r>
              <a:rPr lang="en-GB" sz="2000" b="1" dirty="0" smtClean="0"/>
              <a:t> Increases in river flows or water levels due to irrigation return flows or dam releases</a:t>
            </a:r>
          </a:p>
          <a:p>
            <a:pPr marL="176213" indent="-176213">
              <a:spcBef>
                <a:spcPts val="0"/>
              </a:spcBef>
            </a:pPr>
            <a:r>
              <a:rPr lang="en-GB" sz="2000" b="1" dirty="0" smtClean="0"/>
              <a:t>Changes in the timing/patterns of river flows</a:t>
            </a:r>
            <a:endParaRPr lang="en-US" sz="1900" b="1" dirty="0"/>
          </a:p>
        </p:txBody>
      </p:sp>
      <p:sp>
        <p:nvSpPr>
          <p:cNvPr id="4" name="TextBox 3"/>
          <p:cNvSpPr txBox="1"/>
          <p:nvPr/>
        </p:nvSpPr>
        <p:spPr>
          <a:xfrm>
            <a:off x="4644008" y="908720"/>
            <a:ext cx="4032448" cy="3200876"/>
          </a:xfrm>
          <a:prstGeom prst="rect">
            <a:avLst/>
          </a:prstGeom>
          <a:noFill/>
        </p:spPr>
        <p:txBody>
          <a:bodyPr wrap="square" rtlCol="0">
            <a:spAutoFit/>
          </a:bodyPr>
          <a:lstStyle/>
          <a:p>
            <a:r>
              <a:rPr lang="en-US" sz="2400" b="1" dirty="0" smtClean="0"/>
              <a:t>Water </a:t>
            </a:r>
            <a:r>
              <a:rPr lang="en-US" sz="2400" b="1" dirty="0" smtClean="0">
                <a:solidFill>
                  <a:schemeClr val="tx2">
                    <a:lumMod val="60000"/>
                    <a:lumOff val="40000"/>
                  </a:schemeClr>
                </a:solidFill>
                <a:effectLst>
                  <a:outerShdw blurRad="38100" dist="38100" dir="2700000" algn="tl">
                    <a:srgbClr val="000000">
                      <a:alpha val="43137"/>
                    </a:srgbClr>
                  </a:outerShdw>
                </a:effectLst>
              </a:rPr>
              <a:t>quality</a:t>
            </a:r>
            <a:r>
              <a:rPr lang="en-US" sz="2400" b="1" dirty="0" smtClean="0"/>
              <a:t> impacts: </a:t>
            </a:r>
          </a:p>
          <a:p>
            <a:r>
              <a:rPr lang="en-US" sz="2000" dirty="0" smtClean="0"/>
              <a:t/>
            </a:r>
            <a:br>
              <a:rPr lang="en-US" sz="2000" dirty="0" smtClean="0"/>
            </a:br>
            <a:r>
              <a:rPr lang="en-US" sz="2000" b="1" dirty="0" smtClean="0"/>
              <a:t>Intensive agriculture activities including intensive </a:t>
            </a:r>
            <a:r>
              <a:rPr lang="en-GB" sz="2000" b="1" dirty="0" smtClean="0"/>
              <a:t>aquaculture often lead to  increased loads of pollutants such as pesticides, </a:t>
            </a:r>
            <a:r>
              <a:rPr lang="en-US" sz="2000" b="1" dirty="0" smtClean="0"/>
              <a:t>fertilizers, antibiotics and disinfectants affecting wetland and human health &amp; drinking water quality</a:t>
            </a:r>
            <a:endParaRPr lang="en-US" sz="2000" b="1" dirty="0"/>
          </a:p>
        </p:txBody>
      </p:sp>
      <p:sp>
        <p:nvSpPr>
          <p:cNvPr id="6" name="TextBox 5"/>
          <p:cNvSpPr txBox="1"/>
          <p:nvPr/>
        </p:nvSpPr>
        <p:spPr>
          <a:xfrm>
            <a:off x="251520" y="4888230"/>
            <a:ext cx="8892480" cy="2369880"/>
          </a:xfrm>
          <a:prstGeom prst="rect">
            <a:avLst/>
          </a:prstGeom>
          <a:noFill/>
        </p:spPr>
        <p:txBody>
          <a:bodyPr wrap="square" rtlCol="0">
            <a:spAutoFit/>
          </a:bodyPr>
          <a:lstStyle/>
          <a:p>
            <a:r>
              <a:rPr lang="en-GB" sz="2400" b="1" dirty="0" smtClean="0"/>
              <a:t>Wetland </a:t>
            </a:r>
            <a:r>
              <a:rPr lang="en-GB" sz="2400" b="1" dirty="0" smtClean="0">
                <a:solidFill>
                  <a:schemeClr val="tx2">
                    <a:lumMod val="60000"/>
                    <a:lumOff val="40000"/>
                  </a:schemeClr>
                </a:solidFill>
                <a:effectLst>
                  <a:outerShdw blurRad="38100" dist="38100" dir="2700000" algn="tl">
                    <a:srgbClr val="000000">
                      <a:alpha val="43137"/>
                    </a:srgbClr>
                  </a:outerShdw>
                </a:effectLst>
              </a:rPr>
              <a:t>conversion</a:t>
            </a:r>
            <a:r>
              <a:rPr lang="en-GB" sz="2400" b="1" dirty="0" smtClean="0"/>
              <a:t> and </a:t>
            </a:r>
            <a:r>
              <a:rPr lang="en-GB" sz="2400" b="1" dirty="0" smtClean="0">
                <a:solidFill>
                  <a:schemeClr val="tx2">
                    <a:lumMod val="60000"/>
                    <a:lumOff val="40000"/>
                  </a:schemeClr>
                </a:solidFill>
                <a:effectLst>
                  <a:outerShdw blurRad="38100" dist="38100" dir="2700000" algn="tl">
                    <a:srgbClr val="000000">
                      <a:alpha val="43137"/>
                    </a:srgbClr>
                  </a:outerShdw>
                </a:effectLst>
              </a:rPr>
              <a:t>disturbance</a:t>
            </a:r>
            <a:r>
              <a:rPr lang="en-GB" sz="2400" b="1" dirty="0" smtClean="0"/>
              <a:t> impacts through agriculture:</a:t>
            </a:r>
            <a:br>
              <a:rPr lang="en-GB" sz="2400" b="1" dirty="0" smtClean="0"/>
            </a:br>
            <a:endParaRPr lang="en-GB" sz="2400" b="1" dirty="0" smtClean="0"/>
          </a:p>
          <a:p>
            <a:pPr marL="176213" indent="-176213">
              <a:buFont typeface="Arial" pitchFamily="34" charset="0"/>
              <a:buChar char="•"/>
            </a:pPr>
            <a:r>
              <a:rPr lang="en-GB" sz="2000" b="1" dirty="0" smtClean="0"/>
              <a:t>Introduction of invasive species</a:t>
            </a:r>
          </a:p>
          <a:p>
            <a:pPr marL="176213" indent="-176213">
              <a:buFont typeface="Arial" pitchFamily="34" charset="0"/>
              <a:buChar char="•"/>
            </a:pPr>
            <a:r>
              <a:rPr lang="en-GB" sz="2000" b="1" dirty="0" smtClean="0"/>
              <a:t>Introduction of human and animal disease vectors</a:t>
            </a:r>
          </a:p>
          <a:p>
            <a:pPr marL="176213" indent="-176213">
              <a:buFont typeface="Arial" pitchFamily="34" charset="0"/>
              <a:buChar char="•"/>
            </a:pPr>
            <a:r>
              <a:rPr lang="en-GB" sz="2000" b="1" dirty="0" smtClean="0"/>
              <a:t>Disturbance of breeding, migration, feeding patterns of wetland fauna</a:t>
            </a:r>
          </a:p>
          <a:p>
            <a:endParaRPr lang="en-GB" sz="2000" dirty="0" smtClean="0"/>
          </a:p>
          <a:p>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936104"/>
          </a:xfrm>
          <a:scene3d>
            <a:camera prst="orthographicFront"/>
            <a:lightRig rig="threePt" dir="t"/>
          </a:scene3d>
          <a:sp3d>
            <a:bevelT/>
          </a:sp3d>
        </p:spPr>
        <p:txBody>
          <a:bodyPr>
            <a:normAutofit/>
            <a:sp3d extrusionH="57150">
              <a:bevelT w="38100" h="38100"/>
            </a:sp3d>
          </a:bodyPr>
          <a:lstStyle/>
          <a:p>
            <a:r>
              <a:rPr lang="en-GB" sz="5400" cap="small" dirty="0" smtClean="0">
                <a:ln w="28575">
                  <a:solidFill>
                    <a:schemeClr val="tx2"/>
                  </a:solidFill>
                  <a:prstDash val="solid"/>
                  <a:miter lim="800000"/>
                </a:ln>
                <a:solidFill>
                  <a:schemeClr val="tx2">
                    <a:lumMod val="60000"/>
                    <a:lumOff val="40000"/>
                  </a:schemeClr>
                </a:solidFill>
                <a:effectLst>
                  <a:outerShdw blurRad="38100" dist="38100" dir="2700000" algn="tl">
                    <a:srgbClr val="000000">
                      <a:alpha val="43137"/>
                    </a:srgbClr>
                  </a:outerShdw>
                </a:effectLst>
              </a:rPr>
              <a:t>Facts and Figures</a:t>
            </a:r>
            <a:endParaRPr lang="en-US" sz="5400" cap="small" dirty="0">
              <a:ln w="28575">
                <a:solidFill>
                  <a:schemeClr val="tx2"/>
                </a:solidFill>
                <a:prstDash val="solid"/>
                <a:miter lim="800000"/>
              </a:ln>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44208" y="2132856"/>
            <a:ext cx="2520280" cy="4615200"/>
          </a:xfr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GB" sz="2200" b="1" dirty="0" smtClean="0">
                <a:solidFill>
                  <a:srgbClr val="006699"/>
                </a:solidFill>
              </a:rPr>
              <a:t>Estimated percentage of current agricultural water needs met by irrigation – the rest is provided by rainfall. Balance between </a:t>
            </a:r>
            <a:r>
              <a:rPr lang="en-GB" sz="2200" b="1" dirty="0" err="1" smtClean="0">
                <a:solidFill>
                  <a:srgbClr val="006699"/>
                </a:solidFill>
              </a:rPr>
              <a:t>rainfed</a:t>
            </a:r>
            <a:r>
              <a:rPr lang="en-GB" sz="2200" b="1" dirty="0" smtClean="0">
                <a:solidFill>
                  <a:srgbClr val="006699"/>
                </a:solidFill>
              </a:rPr>
              <a:t> and irrigated agriculture is highly variable around the world (see Fig 2)</a:t>
            </a:r>
            <a:endParaRPr lang="en-US" sz="2200" b="1" dirty="0">
              <a:solidFill>
                <a:srgbClr val="006699"/>
              </a:solidFill>
            </a:endParaRPr>
          </a:p>
        </p:txBody>
      </p:sp>
      <p:pic>
        <p:nvPicPr>
          <p:cNvPr id="5" name="Picture 2"/>
          <p:cNvPicPr>
            <a:picLocks noChangeAspect="1" noChangeArrowheads="1"/>
          </p:cNvPicPr>
          <p:nvPr/>
        </p:nvPicPr>
        <p:blipFill>
          <a:blip r:embed="rId2" cstate="print"/>
          <a:srcRect/>
          <a:stretch>
            <a:fillRect/>
          </a:stretch>
        </p:blipFill>
        <p:spPr bwMode="auto">
          <a:xfrm>
            <a:off x="251521" y="1124744"/>
            <a:ext cx="2638890" cy="9684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419872" y="1124744"/>
            <a:ext cx="2638800" cy="93373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6372200" y="1124744"/>
            <a:ext cx="2638800" cy="961045"/>
          </a:xfrm>
          <a:prstGeom prst="rect">
            <a:avLst/>
          </a:prstGeom>
          <a:noFill/>
          <a:ln w="9525">
            <a:noFill/>
            <a:miter lim="800000"/>
            <a:headEnd/>
            <a:tailEnd/>
          </a:ln>
        </p:spPr>
      </p:pic>
      <p:sp>
        <p:nvSpPr>
          <p:cNvPr id="8" name="TextBox 7"/>
          <p:cNvSpPr txBox="1"/>
          <p:nvPr/>
        </p:nvSpPr>
        <p:spPr>
          <a:xfrm>
            <a:off x="323528" y="2132856"/>
            <a:ext cx="2592288" cy="4616648"/>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100" b="1" dirty="0" smtClean="0">
                <a:solidFill>
                  <a:srgbClr val="006699"/>
                </a:solidFill>
              </a:rPr>
              <a:t>Percentage of all withdrawals from surface water and groundwater used for agricultural purposes. Most is used for irrigation: some finds its way back to rivers and groundwater as return flows, the rest returns to </a:t>
            </a:r>
            <a:r>
              <a:rPr lang="en-US" sz="2100" b="1" dirty="0" smtClean="0">
                <a:solidFill>
                  <a:srgbClr val="006699"/>
                </a:solidFill>
              </a:rPr>
              <a:t>the atmosphere through </a:t>
            </a:r>
            <a:r>
              <a:rPr lang="en-US" sz="2100" b="1" dirty="0" err="1" smtClean="0">
                <a:solidFill>
                  <a:srgbClr val="006699"/>
                </a:solidFill>
              </a:rPr>
              <a:t>evapotranspiration</a:t>
            </a:r>
            <a:r>
              <a:rPr lang="en-US" sz="2100" b="1" dirty="0" smtClean="0">
                <a:solidFill>
                  <a:srgbClr val="006699"/>
                </a:solidFill>
              </a:rPr>
              <a:t>.</a:t>
            </a:r>
          </a:p>
          <a:p>
            <a:endParaRPr lang="en-US" sz="2100" b="1" dirty="0">
              <a:solidFill>
                <a:srgbClr val="006699"/>
              </a:solidFill>
              <a:effectLst>
                <a:outerShdw blurRad="38100" dist="38100" dir="2700000" algn="tl">
                  <a:srgbClr val="000000">
                    <a:alpha val="43137"/>
                  </a:srgbClr>
                </a:outerShdw>
              </a:effectLst>
            </a:endParaRPr>
          </a:p>
        </p:txBody>
      </p:sp>
      <p:sp>
        <p:nvSpPr>
          <p:cNvPr id="9" name="TextBox 8"/>
          <p:cNvSpPr txBox="1"/>
          <p:nvPr/>
        </p:nvSpPr>
        <p:spPr>
          <a:xfrm>
            <a:off x="3419872" y="2132856"/>
            <a:ext cx="2592288" cy="4615200"/>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200" b="1" dirty="0" smtClean="0">
                <a:solidFill>
                  <a:srgbClr val="006699"/>
                </a:solidFill>
              </a:rPr>
              <a:t>The approximate percentage of irrigated areas that rely on groundwater either as a primary source or in conjunction with </a:t>
            </a:r>
            <a:r>
              <a:rPr lang="en-US" sz="2200" b="1" dirty="0" smtClean="0">
                <a:solidFill>
                  <a:srgbClr val="006699"/>
                </a:solidFill>
              </a:rPr>
              <a:t>other sources of water.</a:t>
            </a:r>
            <a:endParaRPr lang="en-GB" sz="2200" b="1" dirty="0" smtClean="0">
              <a:solidFill>
                <a:srgbClr val="006699"/>
              </a:solidFill>
            </a:endParaRPr>
          </a:p>
          <a:p>
            <a:endParaRPr lang="en-GB" sz="2200" b="1" dirty="0" smtClean="0">
              <a:solidFill>
                <a:srgbClr val="006699"/>
              </a:solidFill>
              <a:effectLst>
                <a:outerShdw blurRad="38100" dist="38100" dir="2700000" algn="tl">
                  <a:srgbClr val="000000">
                    <a:alpha val="43137"/>
                  </a:srgbClr>
                </a:outerShdw>
              </a:effectLst>
            </a:endParaRPr>
          </a:p>
          <a:p>
            <a:endParaRPr lang="en-GB" sz="2200" b="1" dirty="0" smtClean="0">
              <a:solidFill>
                <a:srgbClr val="006699"/>
              </a:solidFill>
              <a:effectLst>
                <a:outerShdw blurRad="38100" dist="38100" dir="2700000" algn="tl">
                  <a:srgbClr val="000000">
                    <a:alpha val="43137"/>
                  </a:srgbClr>
                </a:outerShdw>
              </a:effectLst>
            </a:endParaRPr>
          </a:p>
          <a:p>
            <a:endParaRPr lang="en-GB" sz="2200" b="1" dirty="0" smtClean="0">
              <a:solidFill>
                <a:srgbClr val="006699"/>
              </a:solidFill>
              <a:effectLst>
                <a:outerShdw blurRad="38100" dist="38100" dir="2700000" algn="tl">
                  <a:srgbClr val="000000">
                    <a:alpha val="43137"/>
                  </a:srgbClr>
                </a:outerShdw>
              </a:effectLst>
            </a:endParaRPr>
          </a:p>
          <a:p>
            <a:endParaRPr lang="en-US" sz="2200" b="1" dirty="0">
              <a:solidFill>
                <a:srgbClr val="0066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4968"/>
          </a:xfrm>
        </p:spPr>
        <p:txBody>
          <a:bodyPr>
            <a:normAutofit/>
          </a:bodyPr>
          <a:lstStyle/>
          <a:p>
            <a:r>
              <a:rPr lang="en-GB" sz="3800" b="1" cap="small" dirty="0" smtClean="0"/>
              <a:t>Water use in </a:t>
            </a:r>
            <a:r>
              <a:rPr lang="en-GB" sz="3800" b="1" cap="small" dirty="0" err="1" smtClean="0">
                <a:solidFill>
                  <a:srgbClr val="009A46"/>
                </a:solidFill>
              </a:rPr>
              <a:t>rainfed</a:t>
            </a:r>
            <a:r>
              <a:rPr lang="en-GB" sz="3800" b="1" cap="small" dirty="0" smtClean="0"/>
              <a:t> and </a:t>
            </a:r>
            <a:r>
              <a:rPr lang="en-GB" sz="3800" b="1" cap="small" dirty="0" smtClean="0">
                <a:solidFill>
                  <a:schemeClr val="tx2">
                    <a:lumMod val="60000"/>
                    <a:lumOff val="40000"/>
                  </a:schemeClr>
                </a:solidFill>
              </a:rPr>
              <a:t>irrigated</a:t>
            </a:r>
            <a:r>
              <a:rPr lang="en-GB" sz="3800" b="1" cap="small" dirty="0" smtClean="0"/>
              <a:t> agriculture</a:t>
            </a:r>
            <a:endParaRPr lang="en-US" sz="3800" b="1" cap="small" dirty="0"/>
          </a:p>
        </p:txBody>
      </p:sp>
      <p:pic>
        <p:nvPicPr>
          <p:cNvPr id="5" name="Picture 4" descr="graph1-boxes.jpg"/>
          <p:cNvPicPr>
            <a:picLocks noChangeAspect="1"/>
          </p:cNvPicPr>
          <p:nvPr/>
        </p:nvPicPr>
        <p:blipFill>
          <a:blip r:embed="rId2" cstate="print"/>
          <a:stretch>
            <a:fillRect/>
          </a:stretch>
        </p:blipFill>
        <p:spPr>
          <a:xfrm>
            <a:off x="6660232" y="1196752"/>
            <a:ext cx="2314960" cy="802375"/>
          </a:xfrm>
          <a:prstGeom prst="rect">
            <a:avLst/>
          </a:prstGeom>
        </p:spPr>
      </p:pic>
      <p:pic>
        <p:nvPicPr>
          <p:cNvPr id="6" name="Picture 5" descr="graph1.jpg"/>
          <p:cNvPicPr>
            <a:picLocks noChangeAspect="1"/>
          </p:cNvPicPr>
          <p:nvPr/>
        </p:nvPicPr>
        <p:blipFill>
          <a:blip r:embed="rId3" cstate="print"/>
          <a:stretch>
            <a:fillRect/>
          </a:stretch>
        </p:blipFill>
        <p:spPr>
          <a:xfrm>
            <a:off x="323528" y="764704"/>
            <a:ext cx="5907024" cy="5547360"/>
          </a:xfrm>
          <a:prstGeom prst="rect">
            <a:avLst/>
          </a:prstGeom>
        </p:spPr>
      </p:pic>
      <p:sp>
        <p:nvSpPr>
          <p:cNvPr id="7" name="TextBox 6"/>
          <p:cNvSpPr txBox="1"/>
          <p:nvPr/>
        </p:nvSpPr>
        <p:spPr>
          <a:xfrm>
            <a:off x="6444208" y="2564904"/>
            <a:ext cx="2520280" cy="3693319"/>
          </a:xfrm>
          <a:prstGeom prst="rect">
            <a:avLst/>
          </a:prstGeom>
          <a:noFill/>
          <a:ln w="28575">
            <a:solidFill>
              <a:srgbClr val="F0591C"/>
            </a:solidFill>
          </a:ln>
        </p:spPr>
        <p:txBody>
          <a:bodyPr wrap="square" rtlCol="0">
            <a:spAutoFit/>
          </a:bodyPr>
          <a:lstStyle/>
          <a:p>
            <a:r>
              <a:rPr lang="en-GB" b="1" dirty="0" err="1" smtClean="0"/>
              <a:t>Rainfed</a:t>
            </a:r>
            <a:r>
              <a:rPr lang="en-GB" b="1" dirty="0" smtClean="0"/>
              <a:t> agriculture relies largely upon </a:t>
            </a:r>
            <a:r>
              <a:rPr lang="en-GB" b="1" cap="small" dirty="0" smtClean="0">
                <a:solidFill>
                  <a:srgbClr val="009A46"/>
                </a:solidFill>
              </a:rPr>
              <a:t>green water</a:t>
            </a:r>
            <a:r>
              <a:rPr lang="en-GB" b="1" dirty="0" smtClean="0">
                <a:solidFill>
                  <a:srgbClr val="009A46"/>
                </a:solidFill>
              </a:rPr>
              <a:t>.</a:t>
            </a:r>
          </a:p>
          <a:p>
            <a:endParaRPr lang="en-GB" dirty="0" smtClean="0"/>
          </a:p>
          <a:p>
            <a:r>
              <a:rPr lang="en-GB" b="1" dirty="0" smtClean="0"/>
              <a:t>Irrigated agriculture relies mostly on wetlands  - </a:t>
            </a:r>
            <a:r>
              <a:rPr lang="en-GB" b="1" cap="small" dirty="0" smtClean="0">
                <a:solidFill>
                  <a:schemeClr val="tx2"/>
                </a:solidFill>
              </a:rPr>
              <a:t>blue water</a:t>
            </a:r>
            <a:r>
              <a:rPr lang="en-GB" b="1" dirty="0" smtClean="0">
                <a:solidFill>
                  <a:schemeClr val="tx2"/>
                </a:solidFill>
              </a:rPr>
              <a:t>.</a:t>
            </a:r>
          </a:p>
          <a:p>
            <a:endParaRPr lang="en-GB" b="1" dirty="0" smtClean="0">
              <a:solidFill>
                <a:schemeClr val="tx2"/>
              </a:solidFill>
            </a:endParaRPr>
          </a:p>
          <a:p>
            <a:r>
              <a:rPr lang="en-GB" b="1" cap="small" dirty="0" smtClean="0">
                <a:solidFill>
                  <a:schemeClr val="tx2">
                    <a:lumMod val="75000"/>
                  </a:schemeClr>
                </a:solidFill>
              </a:rPr>
              <a:t>20%</a:t>
            </a:r>
            <a:r>
              <a:rPr lang="en-GB" b="1" cap="small" dirty="0" smtClean="0">
                <a:solidFill>
                  <a:schemeClr val="tx2">
                    <a:lumMod val="60000"/>
                    <a:lumOff val="40000"/>
                  </a:schemeClr>
                </a:solidFill>
                <a:effectLst>
                  <a:outerShdw blurRad="38100" dist="38100" dir="2700000" algn="tl">
                    <a:srgbClr val="000000">
                      <a:alpha val="43137"/>
                    </a:srgbClr>
                  </a:outerShdw>
                </a:effectLst>
              </a:rPr>
              <a:t> </a:t>
            </a:r>
            <a:r>
              <a:rPr lang="en-GB" b="1" dirty="0" smtClean="0"/>
              <a:t>of our current agricultural  water needs are met by </a:t>
            </a:r>
            <a:r>
              <a:rPr lang="en-GB" b="1" cap="small" dirty="0" smtClean="0">
                <a:solidFill>
                  <a:schemeClr val="tx2">
                    <a:lumMod val="75000"/>
                  </a:schemeClr>
                </a:solidFill>
              </a:rPr>
              <a:t>irrigation</a:t>
            </a:r>
            <a:r>
              <a:rPr lang="en-GB" b="1" dirty="0" smtClean="0"/>
              <a:t>; </a:t>
            </a:r>
            <a:r>
              <a:rPr lang="en-GB" b="1" dirty="0" smtClean="0">
                <a:solidFill>
                  <a:srgbClr val="008E40"/>
                </a:solidFill>
              </a:rPr>
              <a:t>80%</a:t>
            </a:r>
            <a:r>
              <a:rPr lang="en-GB" b="1" dirty="0" smtClean="0"/>
              <a:t> from </a:t>
            </a:r>
            <a:r>
              <a:rPr lang="en-GB" b="1" cap="small" dirty="0" smtClean="0">
                <a:solidFill>
                  <a:srgbClr val="008E40"/>
                </a:solidFill>
              </a:rPr>
              <a:t>rainfall</a:t>
            </a:r>
            <a:r>
              <a:rPr lang="en-GB" b="1" dirty="0" smtClean="0"/>
              <a:t>.</a:t>
            </a:r>
            <a:endParaRPr lang="en-US" b="1" dirty="0"/>
          </a:p>
        </p:txBody>
      </p:sp>
      <p:sp>
        <p:nvSpPr>
          <p:cNvPr id="9" name="TextBox 8"/>
          <p:cNvSpPr txBox="1"/>
          <p:nvPr/>
        </p:nvSpPr>
        <p:spPr>
          <a:xfrm>
            <a:off x="467544" y="6309320"/>
            <a:ext cx="4392488" cy="276999"/>
          </a:xfrm>
          <a:prstGeom prst="rect">
            <a:avLst/>
          </a:prstGeom>
          <a:noFill/>
        </p:spPr>
        <p:txBody>
          <a:bodyPr wrap="square" rtlCol="0">
            <a:spAutoFit/>
          </a:bodyPr>
          <a:lstStyle/>
          <a:p>
            <a:r>
              <a:rPr lang="en-GB" sz="1200" dirty="0" smtClean="0"/>
              <a:t>Source: www.iwmi.cgiar.org/Assessment/</a:t>
            </a:r>
            <a:endParaRPr lang="en-US" sz="1200" dirty="0"/>
          </a:p>
        </p:txBody>
      </p:sp>
      <p:sp>
        <p:nvSpPr>
          <p:cNvPr id="8" name="TextBox 7"/>
          <p:cNvSpPr txBox="1"/>
          <p:nvPr/>
        </p:nvSpPr>
        <p:spPr>
          <a:xfrm>
            <a:off x="8028384" y="6381328"/>
            <a:ext cx="720080" cy="307777"/>
          </a:xfrm>
          <a:prstGeom prst="rect">
            <a:avLst/>
          </a:prstGeom>
          <a:noFill/>
        </p:spPr>
        <p:txBody>
          <a:bodyPr wrap="square" rtlCol="0">
            <a:spAutoFit/>
          </a:bodyPr>
          <a:lstStyle/>
          <a:p>
            <a:r>
              <a:rPr lang="en-GB" sz="1400" b="1" dirty="0" smtClean="0"/>
              <a:t>Fig. 1</a:t>
            </a:r>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6300192" y="2534524"/>
            <a:ext cx="2592288" cy="3528392"/>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2"/>
                </a:solidFill>
                <a:uLnTx/>
                <a:uFillTx/>
                <a:latin typeface="+mn-lt"/>
                <a:ea typeface="+mn-ea"/>
                <a:cs typeface="+mn-cs"/>
              </a:rPr>
              <a:t>Average growth per year in  food fish production from aquaculture from 1970</a:t>
            </a:r>
            <a:r>
              <a:rPr kumimoji="0" lang="en-GB" sz="2400" b="1" i="0" u="none" strike="noStrike" kern="1200" cap="none" spc="0" normalizeH="0" noProof="0" dirty="0" smtClean="0">
                <a:ln>
                  <a:noFill/>
                </a:ln>
                <a:solidFill>
                  <a:schemeClr val="tx2"/>
                </a:solidFill>
                <a:uLnTx/>
                <a:uFillTx/>
                <a:latin typeface="+mn-lt"/>
                <a:ea typeface="+mn-ea"/>
                <a:cs typeface="+mn-cs"/>
              </a:rPr>
              <a:t> to </a:t>
            </a:r>
            <a:r>
              <a:rPr kumimoji="0" lang="en-GB" sz="2400" b="1" i="0" u="none" strike="noStrike" kern="1200" cap="none" spc="0" normalizeH="0" baseline="0" noProof="0" dirty="0" smtClean="0">
                <a:ln>
                  <a:noFill/>
                </a:ln>
                <a:solidFill>
                  <a:schemeClr val="tx2"/>
                </a:solidFill>
                <a:uLnTx/>
                <a:uFillTx/>
                <a:latin typeface="+mn-lt"/>
                <a:ea typeface="+mn-ea"/>
                <a:cs typeface="+mn-cs"/>
              </a:rPr>
              <a:t>2008 – </a:t>
            </a:r>
            <a:r>
              <a:rPr lang="en-GB" sz="2400" b="1" dirty="0" smtClean="0">
                <a:solidFill>
                  <a:schemeClr val="tx2"/>
                </a:solidFill>
              </a:rPr>
              <a:t>b</a:t>
            </a:r>
            <a:r>
              <a:rPr kumimoji="0" lang="en-GB" sz="2400" b="1" i="0" u="none" strike="noStrike" kern="1200" cap="none" spc="0" normalizeH="0" baseline="0" noProof="0" dirty="0" smtClean="0">
                <a:ln>
                  <a:noFill/>
                </a:ln>
                <a:solidFill>
                  <a:schemeClr val="tx2"/>
                </a:solidFill>
                <a:uLnTx/>
                <a:uFillTx/>
                <a:latin typeface="+mn-lt"/>
                <a:ea typeface="+mn-ea"/>
                <a:cs typeface="+mn-cs"/>
              </a:rPr>
              <a:t>rings more pressure on inland and coastal wetlands.</a:t>
            </a:r>
            <a:endParaRPr kumimoji="0" lang="en-US" sz="2400" b="1" i="0" u="none" strike="noStrike" kern="1200" cap="none" spc="0" normalizeH="0" baseline="0" noProof="0" dirty="0">
              <a:ln>
                <a:noFill/>
              </a:ln>
              <a:solidFill>
                <a:schemeClr val="tx2"/>
              </a:solidFill>
              <a:uLnTx/>
              <a:uFillTx/>
              <a:latin typeface="+mn-lt"/>
              <a:ea typeface="+mn-ea"/>
              <a:cs typeface="+mn-cs"/>
            </a:endParaRPr>
          </a:p>
        </p:txBody>
      </p:sp>
      <p:sp>
        <p:nvSpPr>
          <p:cNvPr id="12" name="TextBox 11"/>
          <p:cNvSpPr txBox="1"/>
          <p:nvPr/>
        </p:nvSpPr>
        <p:spPr>
          <a:xfrm>
            <a:off x="3275856" y="2565296"/>
            <a:ext cx="2592288" cy="3528000"/>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b="1" dirty="0" smtClean="0">
                <a:solidFill>
                  <a:schemeClr val="tx2"/>
                </a:solidFill>
              </a:rPr>
              <a:t>% of World’s land surface used for crop production. Crop area is not increasing fast but </a:t>
            </a:r>
            <a:r>
              <a:rPr lang="en-GB" sz="2400" b="1" i="1" dirty="0" smtClean="0">
                <a:solidFill>
                  <a:schemeClr val="tx2"/>
                </a:solidFill>
              </a:rPr>
              <a:t>intensification</a:t>
            </a:r>
            <a:r>
              <a:rPr lang="en-GB" sz="2400" b="1" dirty="0" smtClean="0">
                <a:solidFill>
                  <a:schemeClr val="tx2"/>
                </a:solidFill>
              </a:rPr>
              <a:t> is. </a:t>
            </a:r>
          </a:p>
          <a:p>
            <a:r>
              <a:rPr lang="en-GB" sz="2400" b="1" dirty="0" smtClean="0">
                <a:solidFill>
                  <a:schemeClr val="tx2"/>
                </a:solidFill>
              </a:rPr>
              <a:t>Irrigated areas have  doubled in the last 50 years.</a:t>
            </a:r>
            <a:endParaRPr lang="en-US" sz="2400" b="1" dirty="0">
              <a:solidFill>
                <a:schemeClr val="tx2"/>
              </a:solidFill>
            </a:endParaRPr>
          </a:p>
        </p:txBody>
      </p:sp>
      <p:sp>
        <p:nvSpPr>
          <p:cNvPr id="14" name="TextBox 13"/>
          <p:cNvSpPr txBox="1"/>
          <p:nvPr/>
        </p:nvSpPr>
        <p:spPr>
          <a:xfrm>
            <a:off x="107504" y="2565296"/>
            <a:ext cx="2592000" cy="3528000"/>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b="1" dirty="0" smtClean="0">
                <a:solidFill>
                  <a:schemeClr val="tx2"/>
                </a:solidFill>
              </a:rPr>
              <a:t>Estimated increase by 2050 of current agricultural water consumption mostly  for irrigated  agriculture in already water scarce areas.</a:t>
            </a:r>
            <a:endParaRPr lang="en-US" sz="2400" b="1" dirty="0">
              <a:solidFill>
                <a:schemeClr val="tx2"/>
              </a:solidFill>
            </a:endParaRPr>
          </a:p>
        </p:txBody>
      </p:sp>
      <p:sp>
        <p:nvSpPr>
          <p:cNvPr id="9" name="Title 1"/>
          <p:cNvSpPr>
            <a:spLocks noGrp="1"/>
          </p:cNvSpPr>
          <p:nvPr>
            <p:ph type="title"/>
          </p:nvPr>
        </p:nvSpPr>
        <p:spPr>
          <a:xfrm>
            <a:off x="457200" y="-27384"/>
            <a:ext cx="8229600" cy="936104"/>
          </a:xfrm>
          <a:scene3d>
            <a:camera prst="orthographicFront"/>
            <a:lightRig rig="threePt" dir="t"/>
          </a:scene3d>
          <a:sp3d>
            <a:bevelT/>
          </a:sp3d>
        </p:spPr>
        <p:txBody>
          <a:bodyPr>
            <a:normAutofit/>
            <a:sp3d extrusionH="57150">
              <a:bevelT w="38100" h="38100"/>
            </a:sp3d>
          </a:bodyPr>
          <a:lstStyle/>
          <a:p>
            <a:r>
              <a:rPr lang="en-GB" sz="5400" cap="small" dirty="0" smtClean="0">
                <a:ln w="28575">
                  <a:solidFill>
                    <a:schemeClr val="tx2"/>
                  </a:solidFill>
                  <a:prstDash val="solid"/>
                  <a:miter lim="800000"/>
                </a:ln>
                <a:solidFill>
                  <a:schemeClr val="tx2">
                    <a:lumMod val="60000"/>
                    <a:lumOff val="40000"/>
                  </a:schemeClr>
                </a:solidFill>
                <a:effectLst>
                  <a:outerShdw blurRad="38100" dist="38100" dir="2700000" algn="tl">
                    <a:srgbClr val="000000">
                      <a:alpha val="43137"/>
                    </a:srgbClr>
                  </a:outerShdw>
                </a:effectLst>
              </a:rPr>
              <a:t>Facts and Figures</a:t>
            </a:r>
            <a:endParaRPr lang="en-US" sz="5400" cap="small" dirty="0">
              <a:ln w="28575">
                <a:solidFill>
                  <a:schemeClr val="tx2"/>
                </a:solidFill>
                <a:prstDash val="solid"/>
                <a:miter lim="800000"/>
              </a:ln>
              <a:solidFill>
                <a:schemeClr val="tx2">
                  <a:lumMod val="60000"/>
                  <a:lumOff val="40000"/>
                </a:schemeClr>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2" cstate="print"/>
          <a:srcRect/>
          <a:stretch>
            <a:fillRect/>
          </a:stretch>
        </p:blipFill>
        <p:spPr bwMode="auto">
          <a:xfrm>
            <a:off x="3131840" y="1416884"/>
            <a:ext cx="2874268" cy="1001514"/>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6253287" y="1382396"/>
            <a:ext cx="2702473" cy="1072800"/>
          </a:xfrm>
          <a:prstGeom prst="rect">
            <a:avLst/>
          </a:prstGeom>
          <a:noFill/>
          <a:ln w="9525">
            <a:noFill/>
            <a:miter lim="800000"/>
            <a:headEnd/>
            <a:tailEnd/>
          </a:ln>
        </p:spPr>
      </p:pic>
      <p:pic>
        <p:nvPicPr>
          <p:cNvPr id="15" name="Picture 6"/>
          <p:cNvPicPr>
            <a:picLocks noChangeAspect="1" noChangeArrowheads="1"/>
          </p:cNvPicPr>
          <p:nvPr/>
        </p:nvPicPr>
        <p:blipFill>
          <a:blip r:embed="rId4" cstate="print"/>
          <a:srcRect/>
          <a:stretch>
            <a:fillRect/>
          </a:stretch>
        </p:blipFill>
        <p:spPr bwMode="auto">
          <a:xfrm>
            <a:off x="-11367" y="1382396"/>
            <a:ext cx="2792686" cy="107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WD_Leaflet_Cover_Photo_2LR.jpg"/>
          <p:cNvPicPr>
            <a:picLocks noChangeAspect="1"/>
          </p:cNvPicPr>
          <p:nvPr/>
        </p:nvPicPr>
        <p:blipFill>
          <a:blip r:embed="rId2" cstate="print"/>
          <a:stretch>
            <a:fillRect/>
          </a:stretch>
        </p:blipFill>
        <p:spPr>
          <a:xfrm>
            <a:off x="-279381" y="0"/>
            <a:ext cx="9415696" cy="6858000"/>
          </a:xfrm>
          <a:prstGeom prst="rect">
            <a:avLst/>
          </a:prstGeom>
          <a:scene3d>
            <a:camera prst="orthographicFront"/>
            <a:lightRig rig="threePt" dir="t"/>
          </a:scene3d>
          <a:sp3d>
            <a:bevelT/>
          </a:sp3d>
        </p:spPr>
      </p:pic>
      <p:sp>
        <p:nvSpPr>
          <p:cNvPr id="2" name="Title 1"/>
          <p:cNvSpPr>
            <a:spLocks noGrp="1"/>
          </p:cNvSpPr>
          <p:nvPr>
            <p:ph type="title"/>
          </p:nvPr>
        </p:nvSpPr>
        <p:spPr>
          <a:xfrm>
            <a:off x="395536" y="0"/>
            <a:ext cx="8229600" cy="1143000"/>
          </a:xfrm>
        </p:spPr>
        <p:txBody>
          <a:bodyPr>
            <a:noAutofit/>
          </a:bodyPr>
          <a:lstStyle/>
          <a:p>
            <a:r>
              <a:rPr lang="en-GB" sz="3200" b="1" dirty="0" smtClean="0">
                <a:solidFill>
                  <a:srgbClr val="008E40"/>
                </a:solidFill>
              </a:rPr>
              <a:t>Wetlands &amp; Agriculture: Partners for Growth?</a:t>
            </a:r>
            <a:br>
              <a:rPr lang="en-GB" sz="3200" b="1" dirty="0" smtClean="0">
                <a:solidFill>
                  <a:srgbClr val="008E40"/>
                </a:solidFill>
              </a:rPr>
            </a:br>
            <a:r>
              <a:rPr lang="en-GB" sz="3200" b="1" dirty="0" smtClean="0">
                <a:solidFill>
                  <a:srgbClr val="008E40"/>
                </a:solidFill>
              </a:rPr>
              <a:t>WWD 2014</a:t>
            </a:r>
            <a:endParaRPr lang="en-US" sz="3200"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96752"/>
            <a:ext cx="8892480" cy="5400600"/>
          </a:xfrm>
        </p:spPr>
        <p:txBody>
          <a:bodyPr>
            <a:normAutofit/>
          </a:bodyPr>
          <a:lstStyle/>
          <a:p>
            <a:pPr marL="0" indent="0">
              <a:buNone/>
            </a:pPr>
            <a:r>
              <a:rPr lang="en-GB" sz="2400" b="1" dirty="0" smtClean="0"/>
              <a:t>Our World Wetlands Day (WWD) leaflet for 2014 looks at the relationship between agriculture and wetlands, at the role wetlands play in agriculture, at the negative  impacts  agriculture  can have on wetlands, and at some of the creative solutions that are in use to reduce these impacts. It illustrates the need for real </a:t>
            </a:r>
            <a:r>
              <a:rPr lang="en-GB" sz="2500" b="1" cap="small" dirty="0" smtClean="0">
                <a:solidFill>
                  <a:srgbClr val="008E40"/>
                </a:solidFill>
                <a:effectLst>
                  <a:outerShdw blurRad="38100" dist="38100" dir="2700000" algn="tl">
                    <a:srgbClr val="000000">
                      <a:alpha val="43137"/>
                    </a:srgbClr>
                  </a:outerShdw>
                </a:effectLst>
              </a:rPr>
              <a:t>partnership</a:t>
            </a:r>
            <a:r>
              <a:rPr lang="en-GB" sz="2400" b="1" dirty="0" smtClean="0"/>
              <a:t> between the two sectors (and with the water sector) to look at positive solutions and reduce the negative impacts. </a:t>
            </a:r>
          </a:p>
          <a:p>
            <a:pPr marL="0" indent="0">
              <a:buNone/>
            </a:pPr>
            <a:endParaRPr lang="en-GB" sz="2000" b="1" dirty="0" smtClean="0"/>
          </a:p>
          <a:p>
            <a:pPr marL="0" indent="0">
              <a:buNone/>
            </a:pPr>
            <a:r>
              <a:rPr lang="en-GB" sz="2400" b="1" dirty="0" smtClean="0"/>
              <a:t>Read the leaflet here in </a:t>
            </a:r>
            <a:r>
              <a:rPr lang="en-GB" sz="2400" b="1" dirty="0" err="1" smtClean="0"/>
              <a:t>flashbook</a:t>
            </a:r>
            <a:r>
              <a:rPr lang="en-GB" sz="2400" b="1" dirty="0" smtClean="0"/>
              <a:t> or download it in PDF  </a:t>
            </a:r>
            <a:r>
              <a:rPr lang="en-GB" sz="2400" b="1" dirty="0" smtClean="0">
                <a:hlinkClick r:id="rId3"/>
              </a:rPr>
              <a:t>www.ramsar.org/wwwd2014</a:t>
            </a:r>
            <a:r>
              <a:rPr lang="en-GB" sz="2400" b="1" dirty="0" smtClean="0"/>
              <a:t> </a:t>
            </a:r>
          </a:p>
          <a:p>
            <a:pPr marL="0" indent="0">
              <a:buNone/>
            </a:pPr>
            <a:endParaRPr lang="en-GB" sz="2000" b="1" dirty="0" smtClean="0"/>
          </a:p>
          <a:p>
            <a:pPr marL="0" indent="0">
              <a:buNone/>
            </a:pPr>
            <a:r>
              <a:rPr lang="en-GB" sz="2400" b="1" dirty="0" smtClean="0"/>
              <a:t>This </a:t>
            </a:r>
            <a:r>
              <a:rPr lang="en-GB" sz="2400" b="1" dirty="0" err="1" smtClean="0"/>
              <a:t>Powerpoint</a:t>
            </a:r>
            <a:r>
              <a:rPr lang="en-GB" sz="2400" b="1" dirty="0" smtClean="0"/>
              <a:t> presentation is based on the leaflet. We hope that you will adapt and customize it to tell YOUR story about </a:t>
            </a:r>
            <a:r>
              <a:rPr lang="en-GB" sz="2400" b="1" i="1" dirty="0" smtClean="0"/>
              <a:t>Wetlands and agriculture</a:t>
            </a:r>
            <a:r>
              <a:rPr lang="en-GB" sz="2400" b="1" dirty="0" smtClean="0"/>
              <a:t> for your WWD event.</a:t>
            </a:r>
          </a:p>
          <a:p>
            <a:pPr>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008112"/>
          </a:xfrm>
        </p:spPr>
        <p:txBody>
          <a:bodyPr>
            <a:normAutofit/>
          </a:bodyPr>
          <a:lstStyle/>
          <a:p>
            <a:r>
              <a:rPr lang="en-GB" sz="3000" b="1" cap="small" dirty="0" smtClean="0">
                <a:effectLst>
                  <a:outerShdw blurRad="38100" dist="38100" dir="2700000" algn="tl">
                    <a:srgbClr val="000000">
                      <a:alpha val="43137"/>
                    </a:srgbClr>
                  </a:outerShdw>
                </a:effectLst>
              </a:rPr>
              <a:t>Balance between </a:t>
            </a:r>
            <a:r>
              <a:rPr lang="en-GB" sz="3000" b="1" cap="small" dirty="0" err="1" smtClean="0">
                <a:effectLst>
                  <a:outerShdw blurRad="38100" dist="38100" dir="2700000" algn="tl">
                    <a:srgbClr val="000000">
                      <a:alpha val="43137"/>
                    </a:srgbClr>
                  </a:outerShdw>
                </a:effectLst>
              </a:rPr>
              <a:t>rainfed</a:t>
            </a:r>
            <a:r>
              <a:rPr lang="en-GB" sz="3000" b="1" cap="small" dirty="0" smtClean="0">
                <a:effectLst>
                  <a:outerShdw blurRad="38100" dist="38100" dir="2700000" algn="tl">
                    <a:srgbClr val="000000">
                      <a:alpha val="43137"/>
                    </a:srgbClr>
                  </a:outerShdw>
                </a:effectLst>
              </a:rPr>
              <a:t> and irrigated agriculture is highly variable around the world</a:t>
            </a:r>
            <a:endParaRPr lang="en-US" sz="3000" cap="small" dirty="0"/>
          </a:p>
        </p:txBody>
      </p:sp>
      <p:pic>
        <p:nvPicPr>
          <p:cNvPr id="4" name="Picture 3" descr="graph2-map.jpg"/>
          <p:cNvPicPr>
            <a:picLocks noChangeAspect="1"/>
          </p:cNvPicPr>
          <p:nvPr/>
        </p:nvPicPr>
        <p:blipFill>
          <a:blip r:embed="rId2" cstate="print"/>
          <a:stretch>
            <a:fillRect/>
          </a:stretch>
        </p:blipFill>
        <p:spPr>
          <a:xfrm>
            <a:off x="251520" y="2348880"/>
            <a:ext cx="6690075" cy="3714752"/>
          </a:xfrm>
          <a:prstGeom prst="rect">
            <a:avLst/>
          </a:prstGeom>
        </p:spPr>
      </p:pic>
      <p:pic>
        <p:nvPicPr>
          <p:cNvPr id="5" name="Picture 4" descr="graph2-chart.jpg"/>
          <p:cNvPicPr>
            <a:picLocks noChangeAspect="1"/>
          </p:cNvPicPr>
          <p:nvPr/>
        </p:nvPicPr>
        <p:blipFill>
          <a:blip r:embed="rId3" cstate="print"/>
          <a:stretch>
            <a:fillRect/>
          </a:stretch>
        </p:blipFill>
        <p:spPr>
          <a:xfrm>
            <a:off x="7596336" y="3140968"/>
            <a:ext cx="1359408" cy="1487424"/>
          </a:xfrm>
          <a:prstGeom prst="rect">
            <a:avLst/>
          </a:prstGeom>
        </p:spPr>
      </p:pic>
      <p:sp>
        <p:nvSpPr>
          <p:cNvPr id="6" name="TextBox 5"/>
          <p:cNvSpPr txBox="1"/>
          <p:nvPr/>
        </p:nvSpPr>
        <p:spPr>
          <a:xfrm>
            <a:off x="7380312" y="4581128"/>
            <a:ext cx="1656184" cy="954107"/>
          </a:xfrm>
          <a:prstGeom prst="rect">
            <a:avLst/>
          </a:prstGeom>
          <a:noFill/>
          <a:ln>
            <a:solidFill>
              <a:srgbClr val="006699"/>
            </a:solidFill>
          </a:ln>
        </p:spPr>
        <p:txBody>
          <a:bodyPr wrap="square" rtlCol="0">
            <a:spAutoFit/>
          </a:bodyPr>
          <a:lstStyle/>
          <a:p>
            <a:r>
              <a:rPr lang="en-GB" sz="1400" b="1" dirty="0" smtClean="0"/>
              <a:t>Pie charts show total crop water </a:t>
            </a:r>
            <a:r>
              <a:rPr lang="en-GB" sz="1400" b="1" dirty="0" err="1" smtClean="0"/>
              <a:t>evapotranspiration</a:t>
            </a:r>
            <a:r>
              <a:rPr lang="en-GB" sz="1400" b="1" dirty="0" smtClean="0"/>
              <a:t> in km</a:t>
            </a:r>
            <a:r>
              <a:rPr lang="en-GB" sz="1400" b="1" baseline="30000" dirty="0" smtClean="0"/>
              <a:t>3</a:t>
            </a:r>
            <a:r>
              <a:rPr lang="en-GB" sz="1400" b="1" dirty="0" smtClean="0"/>
              <a:t> by region.</a:t>
            </a:r>
            <a:endParaRPr lang="en-US" sz="1400" b="1" dirty="0"/>
          </a:p>
        </p:txBody>
      </p:sp>
      <p:pic>
        <p:nvPicPr>
          <p:cNvPr id="7" name="Picture 6" descr="graph2-2.jpg"/>
          <p:cNvPicPr>
            <a:picLocks noChangeAspect="1"/>
          </p:cNvPicPr>
          <p:nvPr/>
        </p:nvPicPr>
        <p:blipFill>
          <a:blip r:embed="rId4" cstate="print"/>
          <a:stretch>
            <a:fillRect/>
          </a:stretch>
        </p:blipFill>
        <p:spPr>
          <a:xfrm>
            <a:off x="251520" y="1628800"/>
            <a:ext cx="7416824" cy="541893"/>
          </a:xfrm>
          <a:prstGeom prst="rect">
            <a:avLst/>
          </a:prstGeom>
          <a:ln>
            <a:solidFill>
              <a:schemeClr val="tx1"/>
            </a:solidFill>
          </a:ln>
        </p:spPr>
      </p:pic>
      <p:sp>
        <p:nvSpPr>
          <p:cNvPr id="9" name="TextBox 8"/>
          <p:cNvSpPr txBox="1"/>
          <p:nvPr/>
        </p:nvSpPr>
        <p:spPr>
          <a:xfrm>
            <a:off x="251520" y="1196752"/>
            <a:ext cx="4392488" cy="276999"/>
          </a:xfrm>
          <a:prstGeom prst="rect">
            <a:avLst/>
          </a:prstGeom>
          <a:noFill/>
        </p:spPr>
        <p:txBody>
          <a:bodyPr wrap="square" rtlCol="0">
            <a:spAutoFit/>
          </a:bodyPr>
          <a:lstStyle/>
          <a:p>
            <a:r>
              <a:rPr lang="en-GB" sz="1200" dirty="0" smtClean="0"/>
              <a:t>Source: www.iwmi.cgiar.org/Assessment/</a:t>
            </a:r>
            <a:endParaRPr lang="en-US" sz="1200" dirty="0"/>
          </a:p>
        </p:txBody>
      </p:sp>
      <p:sp>
        <p:nvSpPr>
          <p:cNvPr id="10" name="TextBox 9"/>
          <p:cNvSpPr txBox="1"/>
          <p:nvPr/>
        </p:nvSpPr>
        <p:spPr>
          <a:xfrm>
            <a:off x="179512" y="5949280"/>
            <a:ext cx="6516216" cy="738664"/>
          </a:xfrm>
          <a:prstGeom prst="rect">
            <a:avLst/>
          </a:prstGeom>
          <a:noFill/>
        </p:spPr>
        <p:txBody>
          <a:bodyPr wrap="square" rtlCol="0">
            <a:spAutoFit/>
          </a:bodyPr>
          <a:lstStyle/>
          <a:p>
            <a:r>
              <a:rPr lang="en-GB" sz="1400" b="1" dirty="0" smtClean="0"/>
              <a:t>The map shows those areas heavily dependent on irrigated water for agriculture.  Estimated that  20% of agricultural water comes  blue water  (= wetlands &amp; groundwater); 80% from green water.</a:t>
            </a:r>
            <a:endParaRPr lang="en-US" sz="1400" b="1" dirty="0"/>
          </a:p>
        </p:txBody>
      </p:sp>
      <p:sp>
        <p:nvSpPr>
          <p:cNvPr id="11" name="TextBox 10"/>
          <p:cNvSpPr txBox="1"/>
          <p:nvPr/>
        </p:nvSpPr>
        <p:spPr>
          <a:xfrm>
            <a:off x="8316416" y="6381328"/>
            <a:ext cx="648072" cy="307777"/>
          </a:xfrm>
          <a:prstGeom prst="rect">
            <a:avLst/>
          </a:prstGeom>
          <a:noFill/>
        </p:spPr>
        <p:txBody>
          <a:bodyPr wrap="square" rtlCol="0">
            <a:spAutoFit/>
          </a:bodyPr>
          <a:lstStyle/>
          <a:p>
            <a:r>
              <a:rPr lang="en-GB" sz="1400" b="1" dirty="0" smtClean="0"/>
              <a:t>Fig. 2</a:t>
            </a:r>
            <a:endParaRPr lang="en-US"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6048672" cy="1143000"/>
          </a:xfrm>
        </p:spPr>
        <p:txBody>
          <a:bodyPr/>
          <a:lstStyle/>
          <a:p>
            <a:r>
              <a:rPr lang="en-GB" b="1" cap="small" dirty="0" smtClean="0">
                <a:solidFill>
                  <a:srgbClr val="C00000"/>
                </a:solidFill>
                <a:effectLst>
                  <a:outerShdw blurRad="38100" dist="38100" dir="2700000" algn="tl">
                    <a:srgbClr val="000000">
                      <a:alpha val="43137"/>
                    </a:srgbClr>
                  </a:outerShdw>
                </a:effectLst>
              </a:rPr>
              <a:t>Key message 2</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340768"/>
            <a:ext cx="8352928" cy="2016224"/>
          </a:xfrm>
        </p:spPr>
        <p:txBody>
          <a:bodyPr>
            <a:normAutofit/>
          </a:bodyPr>
          <a:lstStyle/>
          <a:p>
            <a:pPr marL="0" indent="0" algn="just">
              <a:buNone/>
            </a:pPr>
            <a:r>
              <a:rPr lang="en-GB" sz="2400" b="1" dirty="0" smtClean="0"/>
              <a:t>In many parts of the world water resources have already been utilized at or beyond their sustainable limits. Agriculture will need more water to support more people in future, yet wetlands must still have enough water to maintain their ecological character and essential ecosystem services. </a:t>
            </a:r>
          </a:p>
        </p:txBody>
      </p:sp>
      <p:sp>
        <p:nvSpPr>
          <p:cNvPr id="4" name="TextBox 3"/>
          <p:cNvSpPr txBox="1"/>
          <p:nvPr/>
        </p:nvSpPr>
        <p:spPr>
          <a:xfrm>
            <a:off x="395536" y="4653136"/>
            <a:ext cx="7704856" cy="1477328"/>
          </a:xfrm>
          <a:prstGeom prst="rect">
            <a:avLst/>
          </a:prstGeom>
          <a:noFill/>
        </p:spPr>
        <p:txBody>
          <a:bodyPr wrap="square" rtlCol="0">
            <a:spAutoFit/>
          </a:bodyPr>
          <a:lstStyle/>
          <a:p>
            <a:pPr algn="just"/>
            <a:r>
              <a:rPr lang="en-GB" sz="2400" b="1" dirty="0" smtClean="0"/>
              <a:t>Agriculture will need more land to support more people in the future, but conversion of wetlands for agriculture will lead to the loss of vital wetland </a:t>
            </a:r>
            <a:r>
              <a:rPr lang="en-US" sz="2400" b="1" dirty="0" smtClean="0"/>
              <a:t>ecosystem services.</a:t>
            </a:r>
            <a:endParaRPr lang="en-US" sz="2400" dirty="0" smtClean="0"/>
          </a:p>
          <a:p>
            <a:endParaRPr lang="en-US" dirty="0"/>
          </a:p>
        </p:txBody>
      </p:sp>
      <p:sp>
        <p:nvSpPr>
          <p:cNvPr id="5" name="Title 1"/>
          <p:cNvSpPr txBox="1">
            <a:spLocks/>
          </p:cNvSpPr>
          <p:nvPr/>
        </p:nvSpPr>
        <p:spPr>
          <a:xfrm>
            <a:off x="395536" y="3429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small"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Key message 3</a:t>
            </a: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 name="Rectangle 5"/>
          <p:cNvSpPr/>
          <p:nvPr/>
        </p:nvSpPr>
        <p:spPr>
          <a:xfrm>
            <a:off x="323528" y="332656"/>
            <a:ext cx="8424936" cy="6120680"/>
          </a:xfrm>
          <a:prstGeom prst="rect">
            <a:avLst/>
          </a:prstGeom>
          <a:noFill/>
          <a:ln w="5715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onzeglioM\Desktop\WWD PPT\Section.jpg"/>
          <p:cNvPicPr>
            <a:picLocks noChangeAspect="1" noChangeArrowheads="1"/>
          </p:cNvPicPr>
          <p:nvPr/>
        </p:nvPicPr>
        <p:blipFill>
          <a:blip r:embed="rId2" cstate="print"/>
          <a:srcRect/>
          <a:stretch>
            <a:fillRect/>
          </a:stretch>
        </p:blipFill>
        <p:spPr bwMode="auto">
          <a:xfrm>
            <a:off x="-119019" y="-171400"/>
            <a:ext cx="9358269" cy="7245424"/>
          </a:xfrm>
          <a:prstGeom prst="rect">
            <a:avLst/>
          </a:prstGeom>
          <a:noFill/>
        </p:spPr>
      </p:pic>
      <p:sp>
        <p:nvSpPr>
          <p:cNvPr id="6" name="Rounded Rectangle 5"/>
          <p:cNvSpPr/>
          <p:nvPr/>
        </p:nvSpPr>
        <p:spPr>
          <a:xfrm>
            <a:off x="-36512" y="3356992"/>
            <a:ext cx="918000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cap="small" dirty="0" smtClean="0">
                <a:solidFill>
                  <a:schemeClr val="tx1"/>
                </a:solidFill>
                <a:effectLst>
                  <a:outerShdw blurRad="38100" dist="38100" dir="2700000" algn="tl">
                    <a:srgbClr val="000000">
                      <a:alpha val="43137"/>
                    </a:srgbClr>
                  </a:outerShdw>
                </a:effectLst>
              </a:rPr>
              <a:t>Agricultural </a:t>
            </a:r>
            <a:r>
              <a:rPr lang="en-GB" sz="4000" b="1" cap="small" dirty="0" err="1" smtClean="0">
                <a:solidFill>
                  <a:schemeClr val="tx1"/>
                </a:solidFill>
                <a:effectLst>
                  <a:outerShdw blurRad="38100" dist="38100" dir="2700000" algn="tl">
                    <a:srgbClr val="000000">
                      <a:alpha val="43137"/>
                    </a:srgbClr>
                  </a:outerShdw>
                </a:effectLst>
              </a:rPr>
              <a:t>vs</a:t>
            </a:r>
            <a:r>
              <a:rPr lang="en-GB" sz="4000" b="1" cap="small" dirty="0" smtClean="0">
                <a:solidFill>
                  <a:schemeClr val="tx1"/>
                </a:solidFill>
                <a:effectLst>
                  <a:outerShdw blurRad="38100" dist="38100" dir="2700000" algn="tl">
                    <a:srgbClr val="000000">
                      <a:alpha val="43137"/>
                    </a:srgbClr>
                  </a:outerShdw>
                </a:effectLst>
              </a:rPr>
              <a:t> Natural Ecosystem Services</a:t>
            </a:r>
            <a:endParaRPr lang="en-US" sz="4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9144000" cy="4104456"/>
          </a:xfrm>
          <a:solidFill>
            <a:schemeClr val="tx2">
              <a:lumMod val="60000"/>
              <a:lumOff val="40000"/>
            </a:schemeClr>
          </a:solidFill>
        </p:spPr>
        <p:txBody>
          <a:bodyPr>
            <a:normAutofit fontScale="90000"/>
          </a:bodyPr>
          <a:lstStyle/>
          <a:p>
            <a:pPr algn="l">
              <a:tabLst>
                <a:tab pos="4210050" algn="l"/>
              </a:tabLst>
            </a:pPr>
            <a:r>
              <a:rPr lang="en-GB" sz="4000" b="1" dirty="0" smtClean="0">
                <a:effectLst>
                  <a:outerShdw blurRad="38100" dist="38100" dir="2700000" algn="tl">
                    <a:srgbClr val="000000">
                      <a:alpha val="43137"/>
                    </a:srgbClr>
                  </a:outerShdw>
                </a:effectLst>
              </a:rPr>
              <a:t/>
            </a:r>
            <a:br>
              <a:rPr lang="en-GB" sz="4000" b="1" dirty="0" smtClean="0">
                <a:effectLst>
                  <a:outerShdw blurRad="38100" dist="38100" dir="2700000" algn="tl">
                    <a:srgbClr val="000000">
                      <a:alpha val="43137"/>
                    </a:srgbClr>
                  </a:outerShdw>
                </a:effectLst>
              </a:rPr>
            </a:br>
            <a:r>
              <a:rPr lang="en-GB" b="1" dirty="0" smtClean="0">
                <a:solidFill>
                  <a:schemeClr val="bg1"/>
                </a:solidFill>
                <a:effectLst>
                  <a:outerShdw blurRad="38100" dist="38100" dir="2700000" algn="tl">
                    <a:srgbClr val="000000">
                      <a:alpha val="43137"/>
                    </a:srgbClr>
                  </a:outerShdw>
                </a:effectLst>
              </a:rPr>
              <a:t>Provisioning services</a:t>
            </a:r>
            <a:r>
              <a:rPr lang="en-GB" sz="4000" b="1" dirty="0" smtClean="0">
                <a:effectLst>
                  <a:outerShdw blurRad="38100" dist="38100" dir="2700000" algn="tl">
                    <a:srgbClr val="000000">
                      <a:alpha val="43137"/>
                    </a:srgbClr>
                  </a:outerShdw>
                </a:effectLst>
              </a:rPr>
              <a:t>:	</a:t>
            </a:r>
            <a:r>
              <a:rPr lang="en-GB" sz="2700" dirty="0" smtClean="0"/>
              <a:t>production of food, </a:t>
            </a:r>
            <a:r>
              <a:rPr lang="en-GB" sz="2700" dirty="0" err="1" smtClean="0"/>
              <a:t>fuelwood</a:t>
            </a:r>
            <a:r>
              <a:rPr lang="en-GB" sz="2700" dirty="0" smtClean="0"/>
              <a:t>, fish, 		water storage etc.</a:t>
            </a:r>
            <a:r>
              <a:rPr lang="en-GB" sz="2400" dirty="0" smtClean="0"/>
              <a:t/>
            </a:r>
            <a:br>
              <a:rPr lang="en-GB" sz="2400" dirty="0" smtClean="0"/>
            </a:br>
            <a:r>
              <a:rPr lang="en-GB" b="1" dirty="0" smtClean="0">
                <a:solidFill>
                  <a:schemeClr val="bg1"/>
                </a:solidFill>
                <a:effectLst>
                  <a:outerShdw blurRad="38100" dist="38100" dir="2700000" algn="tl">
                    <a:srgbClr val="000000">
                      <a:alpha val="43137"/>
                    </a:srgbClr>
                  </a:outerShdw>
                </a:effectLst>
              </a:rPr>
              <a:t>Regulating services   </a:t>
            </a:r>
            <a:r>
              <a:rPr lang="en-GB" sz="4000" b="1" dirty="0" smtClean="0">
                <a:effectLst>
                  <a:outerShdw blurRad="38100" dist="38100" dir="2700000" algn="tl">
                    <a:srgbClr val="000000">
                      <a:alpha val="43137"/>
                    </a:srgbClr>
                  </a:outerShdw>
                </a:effectLst>
              </a:rPr>
              <a:t>: </a:t>
            </a:r>
            <a:r>
              <a:rPr lang="en-GB" sz="2700" dirty="0" smtClean="0"/>
              <a:t>climate regulation, water 			purification  etc. </a:t>
            </a:r>
            <a:r>
              <a:rPr lang="en-GB" sz="4000" dirty="0" smtClean="0"/>
              <a:t/>
            </a:r>
            <a:br>
              <a:rPr lang="en-GB" sz="4000" dirty="0" smtClean="0"/>
            </a:br>
            <a:r>
              <a:rPr lang="en-GB" b="1" dirty="0" smtClean="0">
                <a:solidFill>
                  <a:schemeClr val="bg1"/>
                </a:solidFill>
                <a:effectLst>
                  <a:outerShdw blurRad="38100" dist="38100" dir="2700000" algn="tl">
                    <a:srgbClr val="000000">
                      <a:alpha val="43137"/>
                    </a:srgbClr>
                  </a:outerShdw>
                </a:effectLst>
              </a:rPr>
              <a:t>Cultural services        </a:t>
            </a:r>
            <a:r>
              <a:rPr lang="en-GB" sz="4000" b="1" dirty="0" smtClean="0">
                <a:effectLst>
                  <a:outerShdw blurRad="38100" dist="38100" dir="2700000" algn="tl">
                    <a:srgbClr val="000000">
                      <a:alpha val="43137"/>
                    </a:srgbClr>
                  </a:outerShdw>
                </a:effectLst>
              </a:rPr>
              <a:t>:</a:t>
            </a:r>
            <a:r>
              <a:rPr lang="en-GB" dirty="0" smtClean="0"/>
              <a:t> </a:t>
            </a:r>
            <a:r>
              <a:rPr lang="en-GB" sz="2700" dirty="0" smtClean="0"/>
              <a:t>recreation, spiritual value, 			educational  value etc. </a:t>
            </a:r>
            <a:r>
              <a:rPr lang="en-GB" sz="2400" dirty="0" smtClean="0"/>
              <a:t/>
            </a:r>
            <a:br>
              <a:rPr lang="en-GB" sz="2400" dirty="0" smtClean="0"/>
            </a:br>
            <a:r>
              <a:rPr lang="en-GB" sz="2400" dirty="0" smtClean="0"/>
              <a:t/>
            </a:r>
            <a:br>
              <a:rPr lang="en-GB" sz="2400" dirty="0" smtClean="0"/>
            </a:br>
            <a:endParaRPr lang="en-US" sz="2400" dirty="0"/>
          </a:p>
        </p:txBody>
      </p:sp>
      <p:sp>
        <p:nvSpPr>
          <p:cNvPr id="7" name="TextBox 6"/>
          <p:cNvSpPr txBox="1"/>
          <p:nvPr/>
        </p:nvSpPr>
        <p:spPr>
          <a:xfrm>
            <a:off x="0" y="1"/>
            <a:ext cx="9144000" cy="1323439"/>
          </a:xfrm>
          <a:prstGeom prst="rect">
            <a:avLst/>
          </a:prstGeom>
          <a:solidFill>
            <a:srgbClr val="009A46"/>
          </a:solidFill>
        </p:spPr>
        <p:txBody>
          <a:bodyPr wrap="square" rtlCol="0">
            <a:spAutoFit/>
          </a:bodyPr>
          <a:lstStyle/>
          <a:p>
            <a:pPr algn="ctr"/>
            <a:r>
              <a:rPr lang="en-GB" sz="4000" b="1" cap="small" dirty="0" smtClean="0">
                <a:solidFill>
                  <a:schemeClr val="bg1"/>
                </a:solidFill>
                <a:effectLst>
                  <a:outerShdw blurRad="38100" dist="38100" dir="2700000" algn="tl">
                    <a:srgbClr val="000000">
                      <a:alpha val="43137"/>
                    </a:srgbClr>
                  </a:outerShdw>
                </a:effectLst>
              </a:rPr>
              <a:t>Nature’s Capital</a:t>
            </a:r>
          </a:p>
          <a:p>
            <a:pPr algn="ctr"/>
            <a:r>
              <a:rPr lang="en-GB" sz="4000" b="1" cap="small" dirty="0" smtClean="0">
                <a:solidFill>
                  <a:schemeClr val="bg1"/>
                </a:solidFill>
                <a:effectLst>
                  <a:outerShdw blurRad="38100" dist="38100" dir="2700000" algn="tl">
                    <a:srgbClr val="000000">
                      <a:alpha val="43137"/>
                    </a:srgbClr>
                  </a:outerShdw>
                </a:effectLst>
              </a:rPr>
              <a:t>Wetland Ecosystem Services</a:t>
            </a:r>
            <a:endParaRPr lang="en-US" sz="3400" b="1" cap="small"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0" y="5301208"/>
            <a:ext cx="9144000" cy="1723549"/>
          </a:xfrm>
          <a:prstGeom prst="rect">
            <a:avLst/>
          </a:prstGeom>
          <a:solidFill>
            <a:srgbClr val="009A46"/>
          </a:solidFill>
        </p:spPr>
        <p:txBody>
          <a:bodyPr wrap="square" rtlCol="0">
            <a:spAutoFit/>
          </a:bodyPr>
          <a:lstStyle/>
          <a:p>
            <a:pPr algn="ctr"/>
            <a:r>
              <a:rPr lang="en-GB" sz="3600" b="1" cap="small" dirty="0" smtClean="0">
                <a:solidFill>
                  <a:schemeClr val="bg1"/>
                </a:solidFill>
                <a:effectLst>
                  <a:outerShdw blurRad="38100" dist="38100" dir="2700000" algn="tl">
                    <a:srgbClr val="000000">
                      <a:alpha val="43137"/>
                    </a:srgbClr>
                  </a:outerShdw>
                </a:effectLst>
              </a:rPr>
              <a:t>Value of Wetland Ecosystem Services:</a:t>
            </a:r>
          </a:p>
          <a:p>
            <a:pPr algn="ctr"/>
            <a:r>
              <a:rPr lang="en-GB" sz="3600" b="1" dirty="0" smtClean="0">
                <a:solidFill>
                  <a:schemeClr val="bg1"/>
                </a:solidFill>
                <a:effectLst>
                  <a:outerShdw blurRad="38100" dist="38100" dir="2700000" algn="tl">
                    <a:srgbClr val="000000">
                      <a:alpha val="43137"/>
                    </a:srgbClr>
                  </a:outerShdw>
                </a:effectLst>
              </a:rPr>
              <a:t>www.ramsar.org/TEEB-report </a:t>
            </a:r>
          </a:p>
          <a:p>
            <a:endParaRPr lang="en-US" sz="3400" b="1" cap="small"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9A46"/>
          </a:solidFill>
        </p:spPr>
        <p:txBody>
          <a:bodyPr>
            <a:noAutofit/>
          </a:bodyPr>
          <a:lstStyle/>
          <a:p>
            <a:r>
              <a:rPr lang="en-GB" sz="4000" b="1" cap="small" dirty="0" smtClean="0">
                <a:solidFill>
                  <a:schemeClr val="bg1"/>
                </a:solidFill>
                <a:effectLst>
                  <a:outerShdw blurRad="38100" dist="38100" dir="2700000" algn="tl">
                    <a:srgbClr val="000000">
                      <a:alpha val="43137"/>
                    </a:srgbClr>
                  </a:outerShdw>
                </a:effectLst>
              </a:rPr>
              <a:t>Agricultural </a:t>
            </a:r>
            <a:r>
              <a:rPr lang="en-GB" sz="4000" b="1" cap="small" dirty="0" err="1" smtClean="0">
                <a:solidFill>
                  <a:schemeClr val="bg1"/>
                </a:solidFill>
                <a:effectLst>
                  <a:outerShdw blurRad="38100" dist="38100" dir="2700000" algn="tl">
                    <a:srgbClr val="000000">
                      <a:alpha val="43137"/>
                    </a:srgbClr>
                  </a:outerShdw>
                </a:effectLst>
              </a:rPr>
              <a:t>vs</a:t>
            </a:r>
            <a:r>
              <a:rPr lang="en-GB" sz="4000" b="1" cap="small" dirty="0" smtClean="0">
                <a:solidFill>
                  <a:schemeClr val="bg1"/>
                </a:solidFill>
                <a:effectLst>
                  <a:outerShdw blurRad="38100" dist="38100" dir="2700000" algn="tl">
                    <a:srgbClr val="000000">
                      <a:alpha val="43137"/>
                    </a:srgbClr>
                  </a:outerShdw>
                </a:effectLst>
              </a:rPr>
              <a:t> Natural Ecosystem Services</a:t>
            </a:r>
            <a:endParaRPr lang="en-US" sz="4000" b="1" cap="small"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0" y="5805264"/>
            <a:ext cx="9144000" cy="1107996"/>
          </a:xfrm>
          <a:prstGeom prst="rect">
            <a:avLst/>
          </a:prstGeom>
          <a:solidFill>
            <a:srgbClr val="008E40"/>
          </a:solidFill>
        </p:spPr>
        <p:txBody>
          <a:bodyPr wrap="square" rtlCol="0">
            <a:spAutoFit/>
          </a:bodyPr>
          <a:lstStyle/>
          <a:p>
            <a:r>
              <a:rPr lang="en-GB" sz="2200" b="1" dirty="0" smtClean="0">
                <a:solidFill>
                  <a:schemeClr val="bg1"/>
                </a:solidFill>
                <a:effectLst>
                  <a:outerShdw blurRad="38100" dist="38100" dir="2700000" algn="tl">
                    <a:srgbClr val="000000">
                      <a:alpha val="43137"/>
                    </a:srgbClr>
                  </a:outerShdw>
                </a:effectLst>
              </a:rPr>
              <a:t>Agriculture tends to result in more emphasis on provisioning services. This  often results in the reduction of naturally occurring regulating services – such as pollination, water balance regulation, and pest control .</a:t>
            </a:r>
          </a:p>
        </p:txBody>
      </p:sp>
      <p:pic>
        <p:nvPicPr>
          <p:cNvPr id="6" name="Picture 5" descr="graph3-1.jpg"/>
          <p:cNvPicPr>
            <a:picLocks noChangeAspect="1"/>
          </p:cNvPicPr>
          <p:nvPr/>
        </p:nvPicPr>
        <p:blipFill>
          <a:blip r:embed="rId3" cstate="print"/>
          <a:stretch>
            <a:fillRect/>
          </a:stretch>
        </p:blipFill>
        <p:spPr>
          <a:xfrm>
            <a:off x="72008" y="1196752"/>
            <a:ext cx="3563888" cy="4033548"/>
          </a:xfrm>
          <a:prstGeom prst="rect">
            <a:avLst/>
          </a:prstGeom>
        </p:spPr>
      </p:pic>
      <p:pic>
        <p:nvPicPr>
          <p:cNvPr id="7" name="Picture 6" descr="graph3-2.jpg"/>
          <p:cNvPicPr>
            <a:picLocks noChangeAspect="1"/>
          </p:cNvPicPr>
          <p:nvPr/>
        </p:nvPicPr>
        <p:blipFill>
          <a:blip r:embed="rId4" cstate="print"/>
          <a:stretch>
            <a:fillRect/>
          </a:stretch>
        </p:blipFill>
        <p:spPr>
          <a:xfrm>
            <a:off x="5423104" y="1196752"/>
            <a:ext cx="3325360" cy="4306009"/>
          </a:xfrm>
          <a:prstGeom prst="rect">
            <a:avLst/>
          </a:prstGeom>
        </p:spPr>
      </p:pic>
      <p:pic>
        <p:nvPicPr>
          <p:cNvPr id="8" name="Picture 7" descr="graph3-3.jpg"/>
          <p:cNvPicPr>
            <a:picLocks noChangeAspect="1"/>
          </p:cNvPicPr>
          <p:nvPr/>
        </p:nvPicPr>
        <p:blipFill>
          <a:blip r:embed="rId5" cstate="print"/>
          <a:stretch>
            <a:fillRect/>
          </a:stretch>
        </p:blipFill>
        <p:spPr>
          <a:xfrm>
            <a:off x="3203848" y="4581128"/>
            <a:ext cx="2632888" cy="923536"/>
          </a:xfrm>
          <a:prstGeom prst="rect">
            <a:avLst/>
          </a:prstGeom>
        </p:spPr>
      </p:pic>
      <p:sp>
        <p:nvSpPr>
          <p:cNvPr id="9" name="TextBox 8"/>
          <p:cNvSpPr txBox="1"/>
          <p:nvPr/>
        </p:nvSpPr>
        <p:spPr>
          <a:xfrm rot="16200000">
            <a:off x="7819836" y="4481100"/>
            <a:ext cx="2448272" cy="200055"/>
          </a:xfrm>
          <a:prstGeom prst="rect">
            <a:avLst/>
          </a:prstGeom>
          <a:noFill/>
        </p:spPr>
        <p:txBody>
          <a:bodyPr wrap="square" rtlCol="0">
            <a:spAutoFit/>
          </a:bodyPr>
          <a:lstStyle/>
          <a:p>
            <a:r>
              <a:rPr lang="en-GB" sz="700" dirty="0" smtClean="0"/>
              <a:t>From: </a:t>
            </a:r>
            <a:r>
              <a:rPr lang="en-US" sz="700" i="1" dirty="0" smtClean="0"/>
              <a:t>Agricultural Water Management</a:t>
            </a:r>
            <a:r>
              <a:rPr lang="en-US" sz="700" dirty="0" smtClean="0"/>
              <a:t> 97(4): 512-519</a:t>
            </a:r>
            <a:endParaRPr lang="en-US" sz="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onzeglioM\Desktop\WWD PPT\Section.jpg"/>
          <p:cNvPicPr>
            <a:picLocks noChangeAspect="1" noChangeArrowheads="1"/>
          </p:cNvPicPr>
          <p:nvPr/>
        </p:nvPicPr>
        <p:blipFill>
          <a:blip r:embed="rId2" cstate="print"/>
          <a:srcRect/>
          <a:stretch>
            <a:fillRect/>
          </a:stretch>
        </p:blipFill>
        <p:spPr bwMode="auto">
          <a:xfrm>
            <a:off x="-119019" y="-171400"/>
            <a:ext cx="9358269" cy="7245424"/>
          </a:xfrm>
          <a:prstGeom prst="rect">
            <a:avLst/>
          </a:prstGeom>
          <a:noFill/>
        </p:spPr>
      </p:pic>
      <p:sp>
        <p:nvSpPr>
          <p:cNvPr id="6" name="Rounded Rectangle 5"/>
          <p:cNvSpPr/>
          <p:nvPr/>
        </p:nvSpPr>
        <p:spPr>
          <a:xfrm>
            <a:off x="0" y="3429000"/>
            <a:ext cx="914400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cap="small" dirty="0" smtClean="0">
                <a:solidFill>
                  <a:schemeClr val="tx1"/>
                </a:solidFill>
                <a:effectLst>
                  <a:outerShdw blurRad="38100" dist="38100" dir="2700000" algn="tl">
                    <a:srgbClr val="000000">
                      <a:alpha val="43137"/>
                    </a:srgbClr>
                  </a:outerShdw>
                </a:effectLst>
              </a:rPr>
              <a:t>Reducing Agricultural Impacts</a:t>
            </a:r>
            <a:endParaRPr lang="en-US" sz="4000" b="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rot="16200000">
            <a:off x="8086384" y="6223304"/>
            <a:ext cx="1844186" cy="200054"/>
          </a:xfrm>
          <a:prstGeom prst="rect">
            <a:avLst/>
          </a:prstGeom>
          <a:noFill/>
        </p:spPr>
        <p:txBody>
          <a:bodyPr wrap="square" rtlCol="0">
            <a:spAutoFit/>
          </a:bodyPr>
          <a:lstStyle/>
          <a:p>
            <a:r>
              <a:rPr lang="en-US" sz="700" dirty="0" smtClean="0"/>
              <a:t> © </a:t>
            </a:r>
            <a:r>
              <a:rPr lang="en-US" sz="700" dirty="0" err="1" smtClean="0"/>
              <a:t>Soumya</a:t>
            </a:r>
            <a:r>
              <a:rPr lang="en-US" sz="700" dirty="0" smtClean="0"/>
              <a:t> </a:t>
            </a:r>
            <a:r>
              <a:rPr lang="en-US" sz="700" dirty="0" err="1" smtClean="0"/>
              <a:t>Bandyopadhyay</a:t>
            </a:r>
            <a:r>
              <a:rPr lang="en-US" sz="700" dirty="0" smtClean="0"/>
              <a:t> Photography</a:t>
            </a:r>
            <a:endParaRPr lang="en-US" sz="700" dirty="0"/>
          </a:p>
        </p:txBody>
      </p:sp>
      <p:sp>
        <p:nvSpPr>
          <p:cNvPr id="7" name="TextBox 6"/>
          <p:cNvSpPr txBox="1"/>
          <p:nvPr/>
        </p:nvSpPr>
        <p:spPr>
          <a:xfrm rot="16200000">
            <a:off x="8684440" y="3076944"/>
            <a:ext cx="648072" cy="200055"/>
          </a:xfrm>
          <a:prstGeom prst="rect">
            <a:avLst/>
          </a:prstGeom>
          <a:noFill/>
        </p:spPr>
        <p:txBody>
          <a:bodyPr wrap="square" rtlCol="0">
            <a:spAutoFit/>
          </a:bodyPr>
          <a:lstStyle/>
          <a:p>
            <a:r>
              <a:rPr lang="en-US" sz="700" dirty="0" smtClean="0"/>
              <a:t>© </a:t>
            </a:r>
            <a:r>
              <a:rPr lang="en-US" sz="700" dirty="0" err="1" smtClean="0"/>
              <a:t>Solidago</a:t>
            </a:r>
            <a:endParaRPr lang="en-US" sz="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25.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95536" y="116632"/>
            <a:ext cx="8229600" cy="1143000"/>
          </a:xfrm>
        </p:spPr>
        <p:txBody>
          <a:bodyPr>
            <a:normAutofit fontScale="90000"/>
          </a:bodyPr>
          <a:lstStyle/>
          <a:p>
            <a:r>
              <a:rPr lang="en-GB" sz="3600" b="1" cap="small" spc="-150" dirty="0" smtClean="0">
                <a:effectLst>
                  <a:outerShdw blurRad="38100" dist="38100" dir="2700000" algn="tl">
                    <a:srgbClr val="000000">
                      <a:alpha val="43137"/>
                    </a:srgbClr>
                  </a:outerShdw>
                </a:effectLst>
              </a:rPr>
              <a:t>REDUCING THE IMPACTS OF AGRICULTURE </a:t>
            </a:r>
            <a:br>
              <a:rPr lang="en-GB" sz="3600" b="1" cap="small" spc="-150" dirty="0" smtClean="0">
                <a:effectLst>
                  <a:outerShdw blurRad="38100" dist="38100" dir="2700000" algn="tl">
                    <a:srgbClr val="000000">
                      <a:alpha val="43137"/>
                    </a:srgbClr>
                  </a:outerShdw>
                </a:effectLst>
              </a:rPr>
            </a:br>
            <a:r>
              <a:rPr lang="en-GB" sz="3600" b="1" cap="small" spc="-150" dirty="0" smtClean="0">
                <a:effectLst>
                  <a:outerShdw blurRad="38100" dist="38100" dir="2700000" algn="tl">
                    <a:srgbClr val="000000">
                      <a:alpha val="43137"/>
                    </a:srgbClr>
                  </a:outerShdw>
                </a:effectLst>
              </a:rPr>
              <a:t>ON WETLANDS</a:t>
            </a:r>
            <a:endParaRPr lang="en-US" sz="3600" b="1" cap="small" spc="-15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3140968"/>
            <a:ext cx="8964488" cy="3412976"/>
          </a:xfrm>
        </p:spPr>
        <p:txBody>
          <a:bodyPr>
            <a:normAutofit fontScale="92500" lnSpcReduction="10000"/>
          </a:bodyPr>
          <a:lstStyle/>
          <a:p>
            <a:pPr>
              <a:buNone/>
            </a:pPr>
            <a:r>
              <a:rPr lang="en-GB" b="1" cap="small" dirty="0" smtClean="0">
                <a:solidFill>
                  <a:srgbClr val="00CC66"/>
                </a:solidFill>
              </a:rPr>
              <a:t>	</a:t>
            </a:r>
            <a:r>
              <a:rPr lang="en-GB" sz="3000" b="1" cap="small" dirty="0" smtClean="0">
                <a:effectLst>
                  <a:outerShdw blurRad="38100" dist="38100" dir="2700000" algn="tl">
                    <a:srgbClr val="000000">
                      <a:alpha val="43137"/>
                    </a:srgbClr>
                  </a:outerShdw>
                </a:effectLst>
              </a:rPr>
              <a:t>More crop per drop </a:t>
            </a:r>
            <a:endParaRPr lang="en-GB" sz="2200" b="1" dirty="0" smtClean="0"/>
          </a:p>
          <a:p>
            <a:pPr>
              <a:buNone/>
            </a:pPr>
            <a:r>
              <a:rPr lang="en-GB" sz="2200" b="1" dirty="0" smtClean="0"/>
              <a:t>e.g. through</a:t>
            </a:r>
          </a:p>
          <a:p>
            <a:pPr marL="269875" indent="-269875">
              <a:buFont typeface="Wingdings" pitchFamily="2" charset="2"/>
              <a:buChar char="v"/>
            </a:pPr>
            <a:r>
              <a:rPr lang="en-GB" sz="2000" b="1" dirty="0" smtClean="0"/>
              <a:t>improved efficiency in irrigation technologies </a:t>
            </a:r>
          </a:p>
          <a:p>
            <a:pPr marL="269875" indent="-269875">
              <a:buFont typeface="Wingdings" pitchFamily="2" charset="2"/>
              <a:buChar char="v"/>
            </a:pPr>
            <a:r>
              <a:rPr lang="en-GB" sz="2000" b="1" dirty="0" smtClean="0"/>
              <a:t>use of drought-tolerant crop varieties to reduce irrigation needs</a:t>
            </a:r>
          </a:p>
          <a:p>
            <a:pPr marL="269875" indent="-269875">
              <a:buFont typeface="Wingdings" pitchFamily="2" charset="2"/>
              <a:buChar char="v"/>
            </a:pPr>
            <a:r>
              <a:rPr lang="en-GB" sz="2000" b="1" dirty="0" smtClean="0"/>
              <a:t>cultivation of more flood-tolerant crops</a:t>
            </a:r>
          </a:p>
          <a:p>
            <a:pPr marL="269875" indent="-269875">
              <a:buFont typeface="Wingdings" pitchFamily="2" charset="2"/>
              <a:buChar char="v"/>
            </a:pPr>
            <a:r>
              <a:rPr lang="en-GB" sz="2000" b="1" dirty="0" smtClean="0"/>
              <a:t>use of smart phone technologies to give farmers access to </a:t>
            </a:r>
          </a:p>
          <a:p>
            <a:pPr marL="269875" indent="-269875">
              <a:buNone/>
            </a:pPr>
            <a:r>
              <a:rPr lang="en-GB" sz="2000" b="1" dirty="0" smtClean="0"/>
              <a:t>	weather and crop data in the field</a:t>
            </a:r>
          </a:p>
          <a:p>
            <a:pPr marL="269875" indent="-269875">
              <a:buFont typeface="Wingdings" pitchFamily="2" charset="2"/>
              <a:buChar char="v"/>
            </a:pPr>
            <a:r>
              <a:rPr lang="en-GB" sz="2000" b="1" dirty="0" smtClean="0"/>
              <a:t>water re-use and wastewater use in agriculture to reduce water withdrawals</a:t>
            </a:r>
          </a:p>
          <a:p>
            <a:pPr marL="269875" indent="-269875">
              <a:buFont typeface="Wingdings" pitchFamily="2" charset="2"/>
              <a:buChar char="v"/>
            </a:pPr>
            <a:r>
              <a:rPr lang="en-GB" sz="2000" b="1" dirty="0" smtClean="0"/>
              <a:t>return flows from urban areas to reduce withdrawals (and wetlands can help provide treatment)</a:t>
            </a:r>
            <a:endParaRPr lang="en-US" b="1" cap="small" dirty="0">
              <a:solidFill>
                <a:srgbClr val="00CC66"/>
              </a:solidFill>
            </a:endParaRPr>
          </a:p>
        </p:txBody>
      </p:sp>
      <p:sp>
        <p:nvSpPr>
          <p:cNvPr id="4" name="TextBox 3"/>
          <p:cNvSpPr txBox="1"/>
          <p:nvPr/>
        </p:nvSpPr>
        <p:spPr>
          <a:xfrm>
            <a:off x="70992" y="1268760"/>
            <a:ext cx="9073008" cy="1200329"/>
          </a:xfrm>
          <a:prstGeom prst="rect">
            <a:avLst/>
          </a:prstGeom>
          <a:noFill/>
        </p:spPr>
        <p:txBody>
          <a:bodyPr wrap="square" rtlCol="0">
            <a:spAutoFit/>
          </a:bodyPr>
          <a:lstStyle/>
          <a:p>
            <a:pPr indent="625475">
              <a:buNone/>
            </a:pPr>
            <a:r>
              <a:rPr lang="en-GB" sz="2400" b="1" cap="small" dirty="0" smtClean="0">
                <a:effectLst>
                  <a:outerShdw blurRad="38100" dist="38100" dir="2700000" algn="tl">
                    <a:srgbClr val="000000">
                      <a:alpha val="43137"/>
                    </a:srgbClr>
                  </a:outerShdw>
                </a:effectLst>
              </a:rPr>
              <a:t>More crop per drop </a:t>
            </a:r>
            <a:endParaRPr lang="en-GB" sz="2400" b="1" cap="small" dirty="0" smtClean="0"/>
          </a:p>
          <a:p>
            <a:pPr>
              <a:buNone/>
              <a:tabLst>
                <a:tab pos="1077913" algn="l"/>
              </a:tabLst>
            </a:pPr>
            <a:r>
              <a:rPr lang="en-GB" sz="2400" b="1" cap="small" dirty="0" smtClean="0">
                <a:solidFill>
                  <a:srgbClr val="00CC66"/>
                </a:solidFill>
              </a:rPr>
              <a:t>	</a:t>
            </a:r>
            <a:r>
              <a:rPr lang="en-GB" sz="2400" b="1" cap="small" dirty="0" smtClean="0">
                <a:effectLst>
                  <a:outerShdw blurRad="38100" dist="38100" dir="2700000" algn="tl">
                    <a:srgbClr val="000000">
                      <a:alpha val="43137"/>
                    </a:srgbClr>
                  </a:outerShdw>
                </a:effectLst>
              </a:rPr>
              <a:t>Integrated water resources planning</a:t>
            </a:r>
            <a:r>
              <a:rPr lang="en-GB" sz="2400" b="1" cap="small" dirty="0" smtClean="0">
                <a:solidFill>
                  <a:srgbClr val="00CC66"/>
                </a:solidFill>
                <a:effectLst>
                  <a:outerShdw blurRad="38100" dist="38100" dir="2700000" algn="tl">
                    <a:srgbClr val="000000">
                      <a:alpha val="43137"/>
                    </a:srgbClr>
                  </a:outerShdw>
                </a:effectLst>
              </a:rPr>
              <a:t>	</a:t>
            </a:r>
            <a:endParaRPr lang="en-GB" sz="2400" b="1" dirty="0" smtClean="0">
              <a:solidFill>
                <a:srgbClr val="00CC66"/>
              </a:solidFill>
            </a:endParaRPr>
          </a:p>
          <a:p>
            <a:r>
              <a:rPr lang="en-GB" sz="2400" b="1" cap="small" dirty="0" smtClean="0">
                <a:solidFill>
                  <a:srgbClr val="00CC66"/>
                </a:solidFill>
              </a:rPr>
              <a:t>		</a:t>
            </a:r>
            <a:r>
              <a:rPr lang="en-GB" sz="2400" b="1" cap="small" dirty="0" smtClean="0">
                <a:effectLst>
                  <a:outerShdw blurRad="38100" dist="38100" dir="2700000" algn="tl">
                    <a:srgbClr val="000000">
                      <a:alpha val="43137"/>
                    </a:srgbClr>
                  </a:outerShdw>
                </a:effectLst>
              </a:rPr>
              <a:t>Reducing the impacts of agriculture on water quality</a:t>
            </a:r>
            <a:endParaRPr lang="en-US" sz="2400" dirty="0">
              <a:effectLst>
                <a:outerShdw blurRad="38100" dist="38100" dir="2700000" algn="tl">
                  <a:srgbClr val="000000">
                    <a:alpha val="43137"/>
                  </a:srgbClr>
                </a:outerShdw>
              </a:effectLst>
            </a:endParaRPr>
          </a:p>
        </p:txBody>
      </p:sp>
      <p:sp>
        <p:nvSpPr>
          <p:cNvPr id="6" name="Chevron 5"/>
          <p:cNvSpPr/>
          <p:nvPr/>
        </p:nvSpPr>
        <p:spPr>
          <a:xfrm>
            <a:off x="395536" y="1412776"/>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7" name="Chevron 6"/>
          <p:cNvSpPr/>
          <p:nvPr/>
        </p:nvSpPr>
        <p:spPr>
          <a:xfrm>
            <a:off x="683568" y="1772816"/>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8" name="Chevron 7"/>
          <p:cNvSpPr/>
          <p:nvPr/>
        </p:nvSpPr>
        <p:spPr>
          <a:xfrm>
            <a:off x="899592" y="1772816"/>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9" name="Chevron 8"/>
          <p:cNvSpPr/>
          <p:nvPr/>
        </p:nvSpPr>
        <p:spPr>
          <a:xfrm>
            <a:off x="1259632" y="2132856"/>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10" name="Chevron 9"/>
          <p:cNvSpPr/>
          <p:nvPr/>
        </p:nvSpPr>
        <p:spPr>
          <a:xfrm>
            <a:off x="1475656" y="2132856"/>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11" name="Chevron 10"/>
          <p:cNvSpPr/>
          <p:nvPr/>
        </p:nvSpPr>
        <p:spPr>
          <a:xfrm>
            <a:off x="1691680" y="2132856"/>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12" name="Chevron 11"/>
          <p:cNvSpPr/>
          <p:nvPr/>
        </p:nvSpPr>
        <p:spPr>
          <a:xfrm>
            <a:off x="323528" y="3284984"/>
            <a:ext cx="216024"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25.jpg"/>
          <p:cNvPicPr>
            <a:picLocks noChangeAspect="1"/>
          </p:cNvPicPr>
          <p:nvPr/>
        </p:nvPicPr>
        <p:blipFill>
          <a:blip r:embed="rId2" cstate="print"/>
          <a:stretch>
            <a:fillRect/>
          </a:stretch>
        </p:blipFill>
        <p:spPr>
          <a:xfrm>
            <a:off x="0" y="0"/>
            <a:ext cx="9144000" cy="6858000"/>
          </a:xfrm>
          <a:prstGeom prst="rect">
            <a:avLst/>
          </a:prstGeom>
        </p:spPr>
      </p:pic>
      <p:grpSp>
        <p:nvGrpSpPr>
          <p:cNvPr id="19" name="Group 18"/>
          <p:cNvGrpSpPr/>
          <p:nvPr/>
        </p:nvGrpSpPr>
        <p:grpSpPr>
          <a:xfrm>
            <a:off x="0" y="260648"/>
            <a:ext cx="8964488" cy="2952328"/>
            <a:chOff x="0" y="260648"/>
            <a:chExt cx="8964488" cy="2952328"/>
          </a:xfrm>
        </p:grpSpPr>
        <p:sp>
          <p:nvSpPr>
            <p:cNvPr id="7" name="Content Placeholder 2"/>
            <p:cNvSpPr txBox="1">
              <a:spLocks/>
            </p:cNvSpPr>
            <p:nvPr/>
          </p:nvSpPr>
          <p:spPr>
            <a:xfrm>
              <a:off x="0" y="260648"/>
              <a:ext cx="8964488" cy="2952328"/>
            </a:xfrm>
            <a:prstGeom prst="rect">
              <a:avLst/>
            </a:prstGeom>
          </p:spPr>
          <p:txBody>
            <a:bodyPr>
              <a:normAutofit fontScale="92500" lnSpcReduction="10000"/>
            </a:bodyPr>
            <a:lstStyle/>
            <a:p>
              <a:pPr lvl="0">
                <a:spcBef>
                  <a:spcPct val="20000"/>
                </a:spcBef>
              </a:pPr>
              <a:r>
                <a:rPr kumimoji="0" lang="en-GB" sz="3200" b="1" i="0" u="none" strike="noStrike" kern="1200" cap="small" spc="0" normalizeH="0" baseline="0" noProof="0" dirty="0" smtClean="0">
                  <a:ln>
                    <a:noFill/>
                  </a:ln>
                  <a:solidFill>
                    <a:srgbClr val="00CC66"/>
                  </a:solidFill>
                  <a:effectLst/>
                  <a:uLnTx/>
                  <a:uFillTx/>
                  <a:latin typeface="+mn-lt"/>
                  <a:ea typeface="+mn-ea"/>
                  <a:cs typeface="+mn-cs"/>
                </a:rPr>
                <a:t>	</a:t>
              </a:r>
              <a:r>
                <a:rPr kumimoji="0" lang="en-GB" sz="3000" b="1" i="0" u="none" strike="noStrike" kern="1200" cap="small" spc="0" normalizeH="0" baseline="0" noProof="0" dirty="0" smtClean="0">
                  <a:ln>
                    <a:noFill/>
                  </a:ln>
                  <a:effectLst>
                    <a:outerShdw blurRad="38100" dist="38100" dir="2700000" algn="tl">
                      <a:srgbClr val="000000">
                        <a:alpha val="43137"/>
                      </a:srgbClr>
                    </a:outerShdw>
                  </a:effectLst>
                  <a:uLnTx/>
                  <a:uFillTx/>
                  <a:latin typeface="+mn-lt"/>
                  <a:ea typeface="+mn-ea"/>
                  <a:cs typeface="+mn-cs"/>
                </a:rPr>
                <a:t>Integrated water resources planning </a:t>
              </a:r>
              <a:r>
                <a:rPr kumimoji="0" lang="en-GB" sz="2800" b="1" i="0" u="none" strike="noStrike" kern="1200" cap="small" spc="0" normalizeH="0" baseline="0" noProof="0" dirty="0" smtClean="0">
                  <a:ln>
                    <a:noFill/>
                  </a:ln>
                  <a:solidFill>
                    <a:srgbClr val="00CC66"/>
                  </a:solidFill>
                  <a:effectLst/>
                  <a:uLnTx/>
                  <a:uFillTx/>
                  <a:latin typeface="+mn-lt"/>
                  <a:ea typeface="+mn-ea"/>
                  <a:cs typeface="+mn-cs"/>
                </a:rPr>
                <a:t/>
              </a:r>
              <a:br>
                <a:rPr kumimoji="0" lang="en-GB" sz="2800" b="1" i="0" u="none" strike="noStrike" kern="1200" cap="small" spc="0" normalizeH="0" baseline="0" noProof="0" dirty="0" smtClean="0">
                  <a:ln>
                    <a:noFill/>
                  </a:ln>
                  <a:solidFill>
                    <a:srgbClr val="00CC66"/>
                  </a:solidFill>
                  <a:effectLst/>
                  <a:uLnTx/>
                  <a:uFillTx/>
                  <a:latin typeface="+mn-lt"/>
                  <a:ea typeface="+mn-ea"/>
                  <a:cs typeface="+mn-cs"/>
                </a:rPr>
              </a:br>
              <a:r>
                <a:rPr kumimoji="0" lang="en-GB" sz="2200" b="1" i="0" u="none" strike="noStrike" kern="1200" cap="small" spc="0" normalizeH="0" baseline="0" noProof="0" dirty="0" smtClean="0">
                  <a:ln>
                    <a:noFill/>
                  </a:ln>
                  <a:solidFill>
                    <a:srgbClr val="00CC66"/>
                  </a:solidFill>
                  <a:effectLst/>
                  <a:uLnTx/>
                  <a:uFillTx/>
                  <a:latin typeface="+mn-lt"/>
                  <a:ea typeface="+mn-ea"/>
                  <a:cs typeface="+mn-cs"/>
                </a:rPr>
                <a:t/>
              </a:r>
              <a:br>
                <a:rPr kumimoji="0" lang="en-GB" sz="2200" b="1" i="0" u="none" strike="noStrike" kern="1200" cap="small" spc="0" normalizeH="0" baseline="0" noProof="0" dirty="0" smtClean="0">
                  <a:ln>
                    <a:noFill/>
                  </a:ln>
                  <a:solidFill>
                    <a:srgbClr val="00CC66"/>
                  </a:solidFill>
                  <a:effectLst/>
                  <a:uLnTx/>
                  <a:uFillTx/>
                  <a:latin typeface="+mn-lt"/>
                  <a:ea typeface="+mn-ea"/>
                  <a:cs typeface="+mn-cs"/>
                </a:rPr>
              </a:br>
              <a:r>
                <a:rPr lang="en-GB" sz="2200" b="1" dirty="0" smtClean="0"/>
                <a:t>e.g. </a:t>
              </a:r>
              <a:endParaRPr kumimoji="0" lang="en-GB" sz="2200" b="1" i="0" u="none" strike="noStrike" kern="1200" cap="small" spc="0" normalizeH="0" baseline="0" noProof="0" dirty="0" smtClean="0">
                <a:ln>
                  <a:noFill/>
                </a:ln>
                <a:effectLst/>
                <a:uLnTx/>
                <a:uFillTx/>
                <a:latin typeface="+mn-lt"/>
                <a:ea typeface="+mn-ea"/>
                <a:cs typeface="+mn-cs"/>
              </a:endParaRPr>
            </a:p>
            <a:p>
              <a:pPr marL="269875" marR="0" lvl="0" indent="-269875" algn="l" defTabSz="914400" rtl="0" eaLnBrk="1" fontAlgn="auto" latinLnBrk="0" hangingPunct="1">
                <a:lnSpc>
                  <a:spcPct val="100000"/>
                </a:lnSpc>
                <a:spcBef>
                  <a:spcPct val="20000"/>
                </a:spcBef>
                <a:spcAft>
                  <a:spcPts val="0"/>
                </a:spcAft>
                <a:buClrTx/>
                <a:buSzTx/>
                <a:buFont typeface="Wingdings" pitchFamily="2" charset="2"/>
                <a:buChar char="v"/>
                <a:tabLst/>
                <a:defRPr/>
              </a:pPr>
              <a:r>
                <a:rPr lang="en-GB" sz="2200" b="1" dirty="0" smtClean="0"/>
                <a:t>l</a:t>
              </a:r>
              <a:r>
                <a:rPr kumimoji="0" lang="en-GB" sz="2200" b="1" i="0" u="none" strike="noStrike" kern="1200" cap="none" spc="0" normalizeH="0" baseline="0" noProof="0" dirty="0" err="1" smtClean="0">
                  <a:ln>
                    <a:noFill/>
                  </a:ln>
                  <a:solidFill>
                    <a:schemeClr val="tx1"/>
                  </a:solidFill>
                  <a:effectLst/>
                  <a:uLnTx/>
                  <a:uFillTx/>
                  <a:latin typeface="+mn-lt"/>
                  <a:ea typeface="+mn-ea"/>
                  <a:cs typeface="+mn-cs"/>
                </a:rPr>
                <a:t>arge</a:t>
              </a:r>
              <a:r>
                <a:rPr kumimoji="0" lang="en-GB" sz="2200" b="1" i="0" u="none" strike="noStrike" kern="1200" cap="none" spc="0" normalizeH="0" baseline="0" noProof="0" dirty="0" smtClean="0">
                  <a:ln>
                    <a:noFill/>
                  </a:ln>
                  <a:solidFill>
                    <a:schemeClr val="tx1"/>
                  </a:solidFill>
                  <a:effectLst/>
                  <a:uLnTx/>
                  <a:uFillTx/>
                  <a:latin typeface="+mn-lt"/>
                  <a:ea typeface="+mn-ea"/>
                  <a:cs typeface="+mn-cs"/>
                </a:rPr>
                <a:t> dams may reduce vulnerability of farmers to drought</a:t>
              </a:r>
            </a:p>
            <a:p>
              <a:pPr marL="269875" marR="0" lvl="0" indent="-269875"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GB" sz="2200" b="1" i="0" u="none" strike="noStrike" kern="1200" cap="none" spc="0" normalizeH="0" baseline="0" noProof="0" dirty="0" smtClean="0">
                  <a:ln>
                    <a:noFill/>
                  </a:ln>
                  <a:solidFill>
                    <a:schemeClr val="tx1"/>
                  </a:solidFill>
                  <a:effectLst/>
                  <a:uLnTx/>
                  <a:uFillTx/>
                  <a:latin typeface="+mn-lt"/>
                  <a:ea typeface="+mn-ea"/>
                  <a:cs typeface="+mn-cs"/>
                </a:rPr>
                <a:t>small</a:t>
              </a:r>
              <a:r>
                <a:rPr kumimoji="0" lang="en-GB" sz="2200" b="1" i="0" u="none" strike="noStrike" kern="1200" cap="none" spc="0" normalizeH="0" noProof="0" dirty="0" smtClean="0">
                  <a:ln>
                    <a:noFill/>
                  </a:ln>
                  <a:solidFill>
                    <a:schemeClr val="tx1"/>
                  </a:solidFill>
                  <a:effectLst/>
                  <a:uLnTx/>
                  <a:uFillTx/>
                  <a:latin typeface="+mn-lt"/>
                  <a:ea typeface="+mn-ea"/>
                  <a:cs typeface="+mn-cs"/>
                </a:rPr>
                <a:t> local storage options – such as tanks and farm dams - can provide local resilience and sustain wetland biodiversity </a:t>
              </a:r>
              <a:endParaRPr kumimoji="0" lang="en-GB" sz="2200" b="1"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20000"/>
                </a:spcBef>
                <a:spcAft>
                  <a:spcPts val="0"/>
                </a:spcAft>
                <a:buClrTx/>
                <a:buSzTx/>
                <a:buFont typeface="Wingdings" pitchFamily="2" charset="2"/>
                <a:buChar char="v"/>
                <a:tabLst/>
                <a:defRPr/>
              </a:pPr>
              <a:r>
                <a:rPr lang="en-GB" sz="2200" b="1" dirty="0" smtClean="0"/>
                <a:t>l</a:t>
              </a:r>
              <a:r>
                <a:rPr kumimoji="0" lang="en-GB" sz="2200" b="1" i="0" u="none" strike="noStrike" kern="1200" cap="none" spc="0" normalizeH="0" baseline="0" noProof="0" dirty="0" err="1" smtClean="0">
                  <a:ln>
                    <a:noFill/>
                  </a:ln>
                  <a:solidFill>
                    <a:schemeClr val="tx1"/>
                  </a:solidFill>
                  <a:effectLst/>
                  <a:uLnTx/>
                  <a:uFillTx/>
                  <a:latin typeface="+mn-lt"/>
                  <a:ea typeface="+mn-ea"/>
                  <a:cs typeface="+mn-cs"/>
                </a:rPr>
                <a:t>arge</a:t>
              </a:r>
              <a:r>
                <a:rPr kumimoji="0" lang="en-GB" sz="2200" b="1" i="0" u="none" strike="noStrike" kern="1200" cap="none" spc="0" normalizeH="0" baseline="0" noProof="0" dirty="0" smtClean="0">
                  <a:ln>
                    <a:noFill/>
                  </a:ln>
                  <a:solidFill>
                    <a:schemeClr val="tx1"/>
                  </a:solidFill>
                  <a:effectLst/>
                  <a:uLnTx/>
                  <a:uFillTx/>
                  <a:latin typeface="+mn-lt"/>
                  <a:ea typeface="+mn-ea"/>
                  <a:cs typeface="+mn-cs"/>
                </a:rPr>
                <a:t> dams can be designed and operated for </a:t>
              </a:r>
              <a:r>
                <a:rPr kumimoji="0" lang="en-GB" sz="2200" b="1" i="1" u="none" strike="noStrike" kern="1200" cap="none" spc="0" normalizeH="0" baseline="0" noProof="0" dirty="0" smtClean="0">
                  <a:ln>
                    <a:noFill/>
                  </a:ln>
                  <a:solidFill>
                    <a:schemeClr val="tx1"/>
                  </a:solidFill>
                  <a:effectLst/>
                  <a:uLnTx/>
                  <a:uFillTx/>
                  <a:latin typeface="+mn-lt"/>
                  <a:ea typeface="+mn-ea"/>
                  <a:cs typeface="+mn-cs"/>
                </a:rPr>
                <a:t>multiple</a:t>
              </a:r>
              <a:r>
                <a:rPr kumimoji="0" lang="en-GB" sz="2200" b="1" i="0" u="none" strike="noStrike" kern="1200" cap="none" spc="0" normalizeH="0" baseline="0" noProof="0" dirty="0" smtClean="0">
                  <a:ln>
                    <a:noFill/>
                  </a:ln>
                  <a:solidFill>
                    <a:schemeClr val="tx1"/>
                  </a:solidFill>
                  <a:effectLst/>
                  <a:uLnTx/>
                  <a:uFillTx/>
                  <a:latin typeface="+mn-lt"/>
                  <a:ea typeface="+mn-ea"/>
                  <a:cs typeface="+mn-cs"/>
                </a:rPr>
                <a:t> uses such</a:t>
              </a:r>
              <a:r>
                <a:rPr kumimoji="0" lang="en-GB" sz="2200" b="1" i="0" u="none" strike="noStrike" kern="1200" cap="none" spc="0" normalizeH="0" noProof="0" dirty="0" smtClean="0">
                  <a:ln>
                    <a:noFill/>
                  </a:ln>
                  <a:solidFill>
                    <a:schemeClr val="tx1"/>
                  </a:solidFill>
                  <a:effectLst/>
                  <a:uLnTx/>
                  <a:uFillTx/>
                  <a:latin typeface="+mn-lt"/>
                  <a:ea typeface="+mn-ea"/>
                  <a:cs typeface="+mn-cs"/>
                </a:rPr>
                <a:t> as </a:t>
              </a:r>
              <a:r>
                <a:rPr kumimoji="0" lang="en-GB" sz="2200" b="1" i="0" u="none" strike="noStrike" kern="1200" cap="none" spc="0" normalizeH="0" baseline="0" noProof="0" dirty="0" smtClean="0">
                  <a:ln>
                    <a:noFill/>
                  </a:ln>
                  <a:solidFill>
                    <a:schemeClr val="tx1"/>
                  </a:solidFill>
                  <a:effectLst/>
                  <a:uLnTx/>
                  <a:uFillTx/>
                  <a:latin typeface="+mn-lt"/>
                  <a:ea typeface="+mn-ea"/>
                  <a:cs typeface="+mn-cs"/>
                </a:rPr>
                <a:t>agriculture, hydropower, fisheries and recreation, and should allow water releases for downstream ecosystems</a:t>
              </a:r>
            </a:p>
          </p:txBody>
        </p:sp>
        <p:grpSp>
          <p:nvGrpSpPr>
            <p:cNvPr id="17" name="Group 16"/>
            <p:cNvGrpSpPr/>
            <p:nvPr/>
          </p:nvGrpSpPr>
          <p:grpSpPr>
            <a:xfrm>
              <a:off x="395536" y="404664"/>
              <a:ext cx="468560" cy="288032"/>
              <a:chOff x="431032" y="836712"/>
              <a:chExt cx="468560" cy="288032"/>
            </a:xfrm>
          </p:grpSpPr>
          <p:sp>
            <p:nvSpPr>
              <p:cNvPr id="8" name="Chevron 7"/>
              <p:cNvSpPr/>
              <p:nvPr/>
            </p:nvSpPr>
            <p:spPr>
              <a:xfrm>
                <a:off x="431032" y="836712"/>
                <a:ext cx="252536"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9" name="Chevron 8"/>
              <p:cNvSpPr/>
              <p:nvPr/>
            </p:nvSpPr>
            <p:spPr>
              <a:xfrm>
                <a:off x="647056" y="836712"/>
                <a:ext cx="252536"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grpSp>
      </p:grpSp>
      <p:sp>
        <p:nvSpPr>
          <p:cNvPr id="10" name="TextBox 9"/>
          <p:cNvSpPr txBox="1"/>
          <p:nvPr/>
        </p:nvSpPr>
        <p:spPr>
          <a:xfrm>
            <a:off x="70992" y="3645024"/>
            <a:ext cx="9073008" cy="2923877"/>
          </a:xfrm>
          <a:prstGeom prst="rect">
            <a:avLst/>
          </a:prstGeom>
          <a:noFill/>
        </p:spPr>
        <p:txBody>
          <a:bodyPr wrap="square" rtlCol="0">
            <a:spAutoFit/>
          </a:bodyPr>
          <a:lstStyle/>
          <a:p>
            <a:r>
              <a:rPr lang="en-GB" sz="2400" b="1" cap="small" dirty="0" smtClean="0">
                <a:solidFill>
                  <a:srgbClr val="00CC66"/>
                </a:solidFill>
              </a:rPr>
              <a:t>	</a:t>
            </a:r>
            <a:r>
              <a:rPr lang="en-GB" sz="2800" b="1" cap="small" dirty="0" smtClean="0">
                <a:effectLst>
                  <a:outerShdw blurRad="38100" dist="38100" dir="2700000" algn="tl">
                    <a:srgbClr val="000000">
                      <a:alpha val="43137"/>
                    </a:srgbClr>
                  </a:outerShdw>
                </a:effectLst>
              </a:rPr>
              <a:t>Reducing the impacts of agriculture on water quality</a:t>
            </a:r>
          </a:p>
          <a:p>
            <a:endParaRPr lang="en-GB" sz="2000" b="1" cap="small" dirty="0" smtClean="0">
              <a:solidFill>
                <a:srgbClr val="00CC66"/>
              </a:solidFill>
            </a:endParaRPr>
          </a:p>
          <a:p>
            <a:pPr marL="342900" lvl="0" indent="-342900">
              <a:spcBef>
                <a:spcPct val="20000"/>
              </a:spcBef>
            </a:pPr>
            <a:r>
              <a:rPr lang="en-GB" sz="2000" b="1" dirty="0" smtClean="0"/>
              <a:t>e.g. </a:t>
            </a:r>
            <a:endParaRPr lang="en-GB" sz="2000" b="1" cap="small" dirty="0" smtClean="0"/>
          </a:p>
          <a:p>
            <a:pPr marL="269875" lvl="0" indent="-269875">
              <a:spcBef>
                <a:spcPct val="20000"/>
              </a:spcBef>
              <a:buFont typeface="Wingdings" pitchFamily="2" charset="2"/>
              <a:buChar char="v"/>
              <a:defRPr/>
            </a:pPr>
            <a:r>
              <a:rPr lang="en-GB" sz="2000" b="1" dirty="0" smtClean="0"/>
              <a:t>Using options such as conservation tillage and organic farming can reduce pollution loads reaching wetlands</a:t>
            </a:r>
          </a:p>
          <a:p>
            <a:pPr marL="269875" lvl="0" indent="-269875">
              <a:spcBef>
                <a:spcPct val="20000"/>
              </a:spcBef>
              <a:buFont typeface="Wingdings" pitchFamily="2" charset="2"/>
              <a:buChar char="v"/>
              <a:defRPr/>
            </a:pPr>
            <a:r>
              <a:rPr lang="en-GB" sz="2000" b="1" dirty="0" smtClean="0"/>
              <a:t>Integrated pest management can reduce pesticide needs</a:t>
            </a:r>
          </a:p>
          <a:p>
            <a:pPr marL="269875" lvl="0" indent="-269875">
              <a:spcBef>
                <a:spcPct val="20000"/>
              </a:spcBef>
              <a:buFont typeface="Wingdings" pitchFamily="2" charset="2"/>
              <a:buChar char="v"/>
              <a:defRPr/>
            </a:pPr>
            <a:r>
              <a:rPr lang="en-GB" sz="2000" b="1" dirty="0" smtClean="0"/>
              <a:t>Combined production systems can utilize livestock manure to fertilize crops and aquaculture (and reduce costs at the same time)</a:t>
            </a:r>
            <a:endParaRPr lang="en-US" sz="2000" dirty="0"/>
          </a:p>
        </p:txBody>
      </p:sp>
      <p:grpSp>
        <p:nvGrpSpPr>
          <p:cNvPr id="16" name="Group 15"/>
          <p:cNvGrpSpPr/>
          <p:nvPr/>
        </p:nvGrpSpPr>
        <p:grpSpPr>
          <a:xfrm>
            <a:off x="179512" y="3789040"/>
            <a:ext cx="684584" cy="288032"/>
            <a:chOff x="323528" y="4005064"/>
            <a:chExt cx="684584" cy="288032"/>
          </a:xfrm>
        </p:grpSpPr>
        <p:sp>
          <p:nvSpPr>
            <p:cNvPr id="13" name="Chevron 12"/>
            <p:cNvSpPr/>
            <p:nvPr/>
          </p:nvSpPr>
          <p:spPr>
            <a:xfrm>
              <a:off x="539552" y="4005064"/>
              <a:ext cx="252536"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14" name="Chevron 13"/>
            <p:cNvSpPr/>
            <p:nvPr/>
          </p:nvSpPr>
          <p:spPr>
            <a:xfrm>
              <a:off x="755576" y="4005064"/>
              <a:ext cx="252536"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sp>
          <p:nvSpPr>
            <p:cNvPr id="15" name="Chevron 14"/>
            <p:cNvSpPr/>
            <p:nvPr/>
          </p:nvSpPr>
          <p:spPr>
            <a:xfrm>
              <a:off x="323528" y="4005064"/>
              <a:ext cx="252536" cy="288032"/>
            </a:xfrm>
            <a:prstGeom prst="chevron">
              <a:avLst/>
            </a:prstGeom>
            <a:solidFill>
              <a:srgbClr val="81F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66"/>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onzeglioM\Desktop\WWD PPT\Section.jpg"/>
          <p:cNvPicPr>
            <a:picLocks noChangeAspect="1" noChangeArrowheads="1"/>
          </p:cNvPicPr>
          <p:nvPr/>
        </p:nvPicPr>
        <p:blipFill>
          <a:blip r:embed="rId2" cstate="print"/>
          <a:srcRect/>
          <a:stretch>
            <a:fillRect/>
          </a:stretch>
        </p:blipFill>
        <p:spPr bwMode="auto">
          <a:xfrm>
            <a:off x="-119019" y="-171400"/>
            <a:ext cx="9358269" cy="7245424"/>
          </a:xfrm>
          <a:prstGeom prst="rect">
            <a:avLst/>
          </a:prstGeom>
          <a:noFill/>
        </p:spPr>
      </p:pic>
      <p:sp>
        <p:nvSpPr>
          <p:cNvPr id="6" name="Rounded Rectangle 5"/>
          <p:cNvSpPr/>
          <p:nvPr/>
        </p:nvSpPr>
        <p:spPr>
          <a:xfrm>
            <a:off x="0" y="3356992"/>
            <a:ext cx="914400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cap="small" dirty="0" smtClean="0">
                <a:solidFill>
                  <a:schemeClr val="tx1"/>
                </a:solidFill>
                <a:effectLst>
                  <a:outerShdw blurRad="38100" dist="38100" dir="2700000" algn="tl">
                    <a:srgbClr val="000000">
                      <a:alpha val="43137"/>
                    </a:srgbClr>
                  </a:outerShdw>
                </a:effectLst>
              </a:rPr>
              <a:t>Agriculture in Ramsar Sites </a:t>
            </a:r>
            <a:endParaRPr lang="en-US" sz="5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28.png"/>
          <p:cNvPicPr>
            <a:picLocks noChangeAspect="1"/>
          </p:cNvPicPr>
          <p:nvPr/>
        </p:nvPicPr>
        <p:blipFill>
          <a:blip r:embed="rId3" cstate="print"/>
          <a:stretch>
            <a:fillRect/>
          </a:stretch>
        </p:blipFill>
        <p:spPr>
          <a:xfrm>
            <a:off x="-468560" y="1334190"/>
            <a:ext cx="6542858" cy="5523810"/>
          </a:xfrm>
          <a:prstGeom prst="rect">
            <a:avLst/>
          </a:prstGeom>
        </p:spPr>
      </p:pic>
      <p:sp>
        <p:nvSpPr>
          <p:cNvPr id="2" name="Title 1"/>
          <p:cNvSpPr>
            <a:spLocks noGrp="1"/>
          </p:cNvSpPr>
          <p:nvPr>
            <p:ph type="title"/>
          </p:nvPr>
        </p:nvSpPr>
        <p:spPr>
          <a:xfrm>
            <a:off x="0" y="0"/>
            <a:ext cx="9144000" cy="1196752"/>
          </a:xfrm>
          <a:solidFill>
            <a:schemeClr val="tx2">
              <a:lumMod val="60000"/>
              <a:lumOff val="40000"/>
            </a:schemeClr>
          </a:solidFill>
        </p:spPr>
        <p:txBody>
          <a:bodyPr>
            <a:normAutofit fontScale="90000"/>
          </a:bodyPr>
          <a:lstStyle/>
          <a:p>
            <a:r>
              <a:rPr lang="en-GB" sz="4700" b="1" cap="small" dirty="0" smtClean="0">
                <a:effectLst>
                  <a:outerShdw blurRad="38100" dist="38100" dir="2700000" algn="tl">
                    <a:srgbClr val="000000">
                      <a:alpha val="43137"/>
                    </a:srgbClr>
                  </a:outerShdw>
                </a:effectLst>
              </a:rPr>
              <a:t>Agriculture</a:t>
            </a:r>
            <a:r>
              <a:rPr lang="en-GB" b="1" cap="small" dirty="0" smtClean="0">
                <a:effectLst>
                  <a:outerShdw blurRad="38100" dist="38100" dir="2700000" algn="tl">
                    <a:srgbClr val="000000">
                      <a:alpha val="43137"/>
                    </a:srgbClr>
                  </a:outerShdw>
                </a:effectLst>
              </a:rPr>
              <a:t> IN Ramsar Sites – </a:t>
            </a:r>
            <a:br>
              <a:rPr lang="en-GB" b="1" cap="small" dirty="0" smtClean="0">
                <a:effectLst>
                  <a:outerShdw blurRad="38100" dist="38100" dir="2700000" algn="tl">
                    <a:srgbClr val="000000">
                      <a:alpha val="43137"/>
                    </a:srgbClr>
                  </a:outerShdw>
                </a:effectLst>
              </a:rPr>
            </a:br>
            <a:r>
              <a:rPr lang="en-GB" b="1" cap="small" dirty="0" smtClean="0">
                <a:effectLst>
                  <a:outerShdw blurRad="38100" dist="38100" dir="2700000" algn="tl">
                    <a:srgbClr val="000000">
                      <a:alpha val="43137"/>
                    </a:srgbClr>
                  </a:outerShdw>
                </a:effectLst>
              </a:rPr>
              <a:t>Did you know?</a:t>
            </a:r>
            <a:endParaRPr lang="en-US" b="1" cap="small" dirty="0">
              <a:effectLst>
                <a:outerShdw blurRad="38100" dist="38100" dir="2700000" algn="tl">
                  <a:srgbClr val="000000">
                    <a:alpha val="43137"/>
                  </a:srgbClr>
                </a:outerShdw>
              </a:effectLst>
            </a:endParaRPr>
          </a:p>
        </p:txBody>
      </p:sp>
      <p:sp>
        <p:nvSpPr>
          <p:cNvPr id="4" name="TextBox 3"/>
          <p:cNvSpPr txBox="1"/>
          <p:nvPr/>
        </p:nvSpPr>
        <p:spPr>
          <a:xfrm>
            <a:off x="5904656" y="1196753"/>
            <a:ext cx="3239344" cy="5740033"/>
          </a:xfrm>
          <a:prstGeom prst="rect">
            <a:avLst/>
          </a:prstGeom>
          <a:solidFill>
            <a:schemeClr val="tx2">
              <a:lumMod val="60000"/>
              <a:lumOff val="40000"/>
            </a:schemeClr>
          </a:solidFill>
        </p:spPr>
        <p:txBody>
          <a:bodyPr wrap="square" rtlCol="0">
            <a:spAutoFit/>
          </a:bodyPr>
          <a:lstStyle/>
          <a:p>
            <a:r>
              <a:rPr lang="en-GB" sz="2200" b="1" dirty="0" smtClean="0"/>
              <a:t>20% of Ramsar Sites (August 2013) include one or more of these Ramsar wetland </a:t>
            </a:r>
            <a:r>
              <a:rPr lang="en-US" sz="2200" b="1" dirty="0" smtClean="0"/>
              <a:t>types:</a:t>
            </a:r>
            <a:br>
              <a:rPr lang="en-US" sz="2200" b="1" dirty="0" smtClean="0"/>
            </a:br>
            <a:endParaRPr lang="en-US" sz="2200" b="1" dirty="0" smtClean="0"/>
          </a:p>
          <a:p>
            <a:pPr marL="273050" indent="-273050">
              <a:buFont typeface="Wingdings" pitchFamily="2" charset="2"/>
              <a:buChar char="Ø"/>
            </a:pPr>
            <a:r>
              <a:rPr lang="en-US" sz="2200" b="1" dirty="0" smtClean="0"/>
              <a:t>Aquaculture </a:t>
            </a:r>
            <a:br>
              <a:rPr lang="en-US" sz="2200" b="1" dirty="0" smtClean="0"/>
            </a:br>
            <a:endParaRPr lang="en-US" sz="2200" b="1" dirty="0" smtClean="0"/>
          </a:p>
          <a:p>
            <a:pPr marL="273050" indent="-273050">
              <a:buFont typeface="Wingdings" pitchFamily="2" charset="2"/>
              <a:buChar char="Ø"/>
            </a:pPr>
            <a:r>
              <a:rPr lang="en-GB" sz="2200" b="1" dirty="0" smtClean="0"/>
              <a:t>Ponds, i.e., farm or stock ponds, </a:t>
            </a:r>
            <a:r>
              <a:rPr lang="en-US" sz="2200" b="1" dirty="0" smtClean="0"/>
              <a:t>small tanks </a:t>
            </a:r>
            <a:br>
              <a:rPr lang="en-US" sz="2200" b="1" dirty="0" smtClean="0"/>
            </a:br>
            <a:endParaRPr lang="en-US" sz="2200" b="1" dirty="0" smtClean="0"/>
          </a:p>
          <a:p>
            <a:pPr marL="273050" indent="-273050">
              <a:buFont typeface="Wingdings" pitchFamily="2" charset="2"/>
              <a:buChar char="Ø"/>
            </a:pPr>
            <a:r>
              <a:rPr lang="en-US" sz="2200" b="1" dirty="0" smtClean="0"/>
              <a:t>Irrigated land including irrigation </a:t>
            </a:r>
            <a:r>
              <a:rPr lang="en-GB" sz="2200" b="1" dirty="0" smtClean="0"/>
              <a:t>channels, rice fields</a:t>
            </a:r>
          </a:p>
          <a:p>
            <a:pPr marL="273050" indent="-273050"/>
            <a:endParaRPr lang="en-GB" sz="1500" b="1" dirty="0" smtClean="0"/>
          </a:p>
          <a:p>
            <a:pPr marL="273050" lvl="1" indent="-273050">
              <a:buFont typeface="Wingdings" pitchFamily="2" charset="2"/>
              <a:buChar char="Ø"/>
            </a:pPr>
            <a:r>
              <a:rPr lang="en-GB" sz="2200" b="1" dirty="0" smtClean="0"/>
              <a:t>Seasonally flooded irrigation land</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small" dirty="0" smtClean="0">
                <a:solidFill>
                  <a:srgbClr val="008E40"/>
                </a:solidFill>
                <a:effectLst>
                  <a:outerShdw blurRad="38100" dist="38100" dir="2700000" algn="tl">
                    <a:srgbClr val="000000">
                      <a:alpha val="43137"/>
                    </a:srgbClr>
                  </a:outerShdw>
                </a:effectLst>
              </a:rPr>
              <a:t>About the images in this PPT</a:t>
            </a:r>
            <a:endParaRPr lang="en-US" b="1" cap="small" dirty="0">
              <a:solidFill>
                <a:srgbClr val="008E4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09119"/>
          </a:xfrm>
        </p:spPr>
        <p:txBody>
          <a:bodyPr>
            <a:normAutofit fontScale="85000" lnSpcReduction="10000"/>
          </a:bodyPr>
          <a:lstStyle/>
          <a:p>
            <a:pPr>
              <a:buNone/>
            </a:pPr>
            <a:r>
              <a:rPr lang="en-GB" sz="2800" b="1" cap="small" dirty="0" smtClean="0">
                <a:solidFill>
                  <a:srgbClr val="008E40"/>
                </a:solidFill>
              </a:rPr>
              <a:t>Please note</a:t>
            </a:r>
            <a:br>
              <a:rPr lang="en-GB" sz="2800" b="1" cap="small" dirty="0" smtClean="0">
                <a:solidFill>
                  <a:srgbClr val="008E40"/>
                </a:solidFill>
              </a:rPr>
            </a:br>
            <a:endParaRPr lang="en-GB" sz="2800" b="1" cap="small" dirty="0" smtClean="0">
              <a:solidFill>
                <a:srgbClr val="008E40"/>
              </a:solidFill>
            </a:endParaRPr>
          </a:p>
          <a:p>
            <a:r>
              <a:rPr lang="en-GB" sz="2800" dirty="0" smtClean="0"/>
              <a:t>The photographs in this PPT are copyrighted</a:t>
            </a:r>
          </a:p>
          <a:p>
            <a:r>
              <a:rPr lang="en-GB" sz="2800" dirty="0" smtClean="0"/>
              <a:t>They can be used in any adaptations of this PPT that you may prepare for a World Wetlands Day event </a:t>
            </a:r>
          </a:p>
          <a:p>
            <a:r>
              <a:rPr lang="en-GB" sz="2800" dirty="0" smtClean="0"/>
              <a:t>They may not be used for any other purpose without prior permission of the individual photographers. Contact the Secretariat on </a:t>
            </a:r>
            <a:r>
              <a:rPr lang="en-GB" sz="2800" dirty="0" smtClean="0">
                <a:hlinkClick r:id="rId2"/>
              </a:rPr>
              <a:t>ramsar@ramsar.org</a:t>
            </a:r>
            <a:r>
              <a:rPr lang="en-GB" sz="2800" dirty="0" smtClean="0"/>
              <a:t> for further information</a:t>
            </a:r>
          </a:p>
          <a:p>
            <a:r>
              <a:rPr lang="en-GB" sz="2800" dirty="0" smtClean="0"/>
              <a:t>Please </a:t>
            </a:r>
            <a:r>
              <a:rPr lang="en-GB" sz="2800" b="1" i="1" dirty="0" smtClean="0"/>
              <a:t>do </a:t>
            </a:r>
            <a:r>
              <a:rPr lang="en-GB" sz="2800" dirty="0" smtClean="0"/>
              <a:t>substitute other more relevant images for your own situation</a:t>
            </a:r>
          </a:p>
          <a:p>
            <a:endParaRPr lang="en-GB" sz="2800" dirty="0" smtClean="0"/>
          </a:p>
          <a:p>
            <a:pPr algn="ctr">
              <a:buNone/>
            </a:pPr>
            <a:r>
              <a:rPr lang="en-GB" sz="3600" b="1" cap="small" dirty="0" smtClean="0">
                <a:solidFill>
                  <a:srgbClr val="008E40"/>
                </a:solidFill>
                <a:effectLst>
                  <a:outerShdw blurRad="38100" dist="38100" dir="2700000" algn="tl">
                    <a:srgbClr val="000000">
                      <a:alpha val="43137"/>
                    </a:srgbClr>
                  </a:outerShdw>
                </a:effectLst>
              </a:rPr>
              <a:t>Thank you for your cooperation</a:t>
            </a:r>
            <a:endParaRPr lang="en-US" sz="3600" b="1" cap="small" dirty="0">
              <a:solidFill>
                <a:srgbClr val="008E4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384"/>
            <a:ext cx="9144000"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412776"/>
            <a:ext cx="4104456" cy="4896544"/>
          </a:xfrm>
          <a:solidFill>
            <a:schemeClr val="tx2">
              <a:lumMod val="60000"/>
              <a:lumOff val="40000"/>
            </a:schemeClr>
          </a:solidFill>
        </p:spPr>
        <p:txBody>
          <a:bodyPr>
            <a:noAutofit/>
          </a:bodyPr>
          <a:lstStyle/>
          <a:p>
            <a:pPr algn="r"/>
            <a:r>
              <a:rPr lang="en-US" sz="2200" b="1" dirty="0" smtClean="0">
                <a:solidFill>
                  <a:schemeClr val="bg1"/>
                </a:solidFill>
                <a:effectLst>
                  <a:outerShdw blurRad="38100" dist="38100" dir="2700000" algn="tl">
                    <a:srgbClr val="000000">
                      <a:alpha val="43137"/>
                    </a:srgbClr>
                  </a:outerShdw>
                </a:effectLst>
              </a:rPr>
              <a:t>A complex of streams, marshes and lakes where a local conservation network has joined efforts with the users of water from the wetland for agriculture.  New crops have been introduced such as the prickly pear from which the vegetable </a:t>
            </a:r>
            <a:r>
              <a:rPr lang="en-US" sz="2200" b="1" i="1" dirty="0" err="1" smtClean="0">
                <a:solidFill>
                  <a:schemeClr val="bg1"/>
                </a:solidFill>
                <a:effectLst>
                  <a:outerShdw blurRad="38100" dist="38100" dir="2700000" algn="tl">
                    <a:srgbClr val="000000">
                      <a:alpha val="43137"/>
                    </a:srgbClr>
                  </a:outerShdw>
                </a:effectLst>
              </a:rPr>
              <a:t>nopal</a:t>
            </a:r>
            <a:r>
              <a:rPr lang="en-US" sz="2200" b="1" i="1" dirty="0" smtClean="0">
                <a:solidFill>
                  <a:schemeClr val="bg1"/>
                </a:solidFill>
                <a:effectLst>
                  <a:outerShdw blurRad="38100" dist="38100" dir="2700000" algn="tl">
                    <a:srgbClr val="000000">
                      <a:alpha val="43137"/>
                    </a:srgbClr>
                  </a:outerShdw>
                </a:effectLst>
              </a:rPr>
              <a:t> </a:t>
            </a:r>
            <a:r>
              <a:rPr lang="en-US" sz="2200" b="1" dirty="0" smtClean="0">
                <a:solidFill>
                  <a:schemeClr val="bg1"/>
                </a:solidFill>
                <a:effectLst>
                  <a:outerShdw blurRad="38100" dist="38100" dir="2700000" algn="tl">
                    <a:srgbClr val="000000">
                      <a:alpha val="43137"/>
                    </a:srgbClr>
                  </a:outerShdw>
                </a:effectLst>
              </a:rPr>
              <a:t>is prepared. This </a:t>
            </a:r>
            <a:r>
              <a:rPr lang="en-US" sz="2200" b="1" i="1" dirty="0" smtClean="0">
                <a:solidFill>
                  <a:schemeClr val="bg1"/>
                </a:solidFill>
                <a:effectLst>
                  <a:outerShdw blurRad="38100" dist="38100" dir="2700000" algn="tl">
                    <a:srgbClr val="000000">
                      <a:alpha val="43137"/>
                    </a:srgbClr>
                  </a:outerShdw>
                </a:effectLst>
              </a:rPr>
              <a:t> </a:t>
            </a:r>
            <a:r>
              <a:rPr lang="en-US" sz="2200" b="1" dirty="0" smtClean="0">
                <a:solidFill>
                  <a:schemeClr val="bg1"/>
                </a:solidFill>
                <a:effectLst>
                  <a:outerShdw blurRad="38100" dist="38100" dir="2700000" algn="tl">
                    <a:srgbClr val="000000">
                      <a:alpha val="43137"/>
                    </a:srgbClr>
                  </a:outerShdw>
                </a:effectLst>
              </a:rPr>
              <a:t>cactus has replaced traditional</a:t>
            </a:r>
            <a:r>
              <a:rPr lang="x-none" sz="2200" b="1" smtClean="0">
                <a:solidFill>
                  <a:schemeClr val="bg1"/>
                </a:solidFill>
                <a:effectLst>
                  <a:outerShdw blurRad="38100" dist="38100" dir="2700000" algn="tl">
                    <a:srgbClr val="000000">
                      <a:alpha val="43137"/>
                    </a:srgbClr>
                  </a:outerShdw>
                </a:effectLst>
              </a:rPr>
              <a:t> </a:t>
            </a:r>
            <a:r>
              <a:rPr lang="en-US" sz="2200" b="1" dirty="0" smtClean="0">
                <a:solidFill>
                  <a:schemeClr val="bg1"/>
                </a:solidFill>
                <a:effectLst>
                  <a:outerShdw blurRad="38100" dist="38100" dir="2700000" algn="tl">
                    <a:srgbClr val="000000">
                      <a:alpha val="43137"/>
                    </a:srgbClr>
                  </a:outerShdw>
                </a:effectLst>
              </a:rPr>
              <a:t>crops with higher water requirements, generating higher income for farmers and reducing the water needs from the wetland.  </a:t>
            </a:r>
            <a:endParaRPr lang="en-US" sz="2400" dirty="0"/>
          </a:p>
        </p:txBody>
      </p:sp>
      <p:sp>
        <p:nvSpPr>
          <p:cNvPr id="5" name="TextBox 4"/>
          <p:cNvSpPr txBox="1"/>
          <p:nvPr/>
        </p:nvSpPr>
        <p:spPr>
          <a:xfrm>
            <a:off x="0" y="260648"/>
            <a:ext cx="9144000" cy="523220"/>
          </a:xfrm>
          <a:prstGeom prst="rect">
            <a:avLst/>
          </a:prstGeom>
          <a:noFill/>
        </p:spPr>
        <p:txBody>
          <a:bodyPr wrap="square" rtlCol="0">
            <a:spAutoFit/>
          </a:bodyPr>
          <a:lstStyle/>
          <a:p>
            <a:r>
              <a:rPr lang="en-US" sz="2800" b="1" cap="small" dirty="0" smtClean="0">
                <a:solidFill>
                  <a:srgbClr val="FFFF00"/>
                </a:solidFill>
                <a:effectLst>
                  <a:outerShdw blurRad="38100" dist="38100" dir="2700000" algn="tl">
                    <a:srgbClr val="000000">
                      <a:alpha val="43137"/>
                    </a:srgbClr>
                  </a:outerShdw>
                </a:effectLst>
              </a:rPr>
              <a:t>Mexico</a:t>
            </a:r>
            <a:r>
              <a:rPr lang="en-US" sz="2800" b="1" cap="small" dirty="0" smtClean="0">
                <a:solidFill>
                  <a:schemeClr val="bg1"/>
                </a:solidFill>
                <a:effectLst>
                  <a:outerShdw blurRad="38100" dist="38100" dir="2700000" algn="tl">
                    <a:srgbClr val="000000">
                      <a:alpha val="43137"/>
                    </a:srgbClr>
                  </a:outerShdw>
                </a:effectLst>
              </a:rPr>
              <a:t>: </a:t>
            </a:r>
            <a:r>
              <a:rPr lang="en-US" sz="2800" b="1" cap="small" dirty="0" err="1" smtClean="0">
                <a:solidFill>
                  <a:srgbClr val="FFFF00"/>
                </a:solidFill>
                <a:effectLst>
                  <a:outerShdw blurRad="38100" dist="38100" dir="2700000" algn="tl">
                    <a:srgbClr val="000000">
                      <a:alpha val="43137"/>
                    </a:srgbClr>
                  </a:outerShdw>
                </a:effectLst>
              </a:rPr>
              <a:t>Cuatro</a:t>
            </a:r>
            <a:r>
              <a:rPr lang="en-US" sz="2800" b="1" cap="small" dirty="0" smtClean="0">
                <a:solidFill>
                  <a:srgbClr val="FFFF00"/>
                </a:solidFill>
                <a:effectLst>
                  <a:outerShdw blurRad="38100" dist="38100" dir="2700000" algn="tl">
                    <a:srgbClr val="000000">
                      <a:alpha val="43137"/>
                    </a:srgbClr>
                  </a:outerShdw>
                </a:effectLst>
              </a:rPr>
              <a:t> </a:t>
            </a:r>
            <a:r>
              <a:rPr lang="en-US" sz="2800" b="1" cap="small" dirty="0" err="1" smtClean="0">
                <a:solidFill>
                  <a:srgbClr val="FFFF00"/>
                </a:solidFill>
                <a:effectLst>
                  <a:outerShdw blurRad="38100" dist="38100" dir="2700000" algn="tl">
                    <a:srgbClr val="000000">
                      <a:alpha val="43137"/>
                    </a:srgbClr>
                  </a:outerShdw>
                </a:effectLst>
              </a:rPr>
              <a:t>Ciénegas</a:t>
            </a:r>
            <a:r>
              <a:rPr lang="en-US" sz="2800" b="1" cap="small" dirty="0" smtClean="0">
                <a:solidFill>
                  <a:srgbClr val="FFFF00"/>
                </a:solidFill>
                <a:effectLst>
                  <a:outerShdw blurRad="38100" dist="38100" dir="2700000" algn="tl">
                    <a:srgbClr val="000000">
                      <a:alpha val="43137"/>
                    </a:srgbClr>
                  </a:outerShdw>
                </a:effectLst>
              </a:rPr>
              <a:t> </a:t>
            </a:r>
            <a:r>
              <a:rPr lang="en-US" sz="2800" b="1" cap="small" dirty="0" err="1" smtClean="0">
                <a:solidFill>
                  <a:srgbClr val="FFFF00"/>
                </a:solidFill>
                <a:effectLst>
                  <a:outerShdw blurRad="38100" dist="38100" dir="2700000" algn="tl">
                    <a:srgbClr val="000000">
                      <a:alpha val="43137"/>
                    </a:srgbClr>
                  </a:outerShdw>
                </a:effectLst>
              </a:rPr>
              <a:t>Wildilfe</a:t>
            </a:r>
            <a:r>
              <a:rPr lang="en-US" sz="2800" b="1" cap="small" dirty="0" smtClean="0">
                <a:solidFill>
                  <a:srgbClr val="FFFF00"/>
                </a:solidFill>
                <a:effectLst>
                  <a:outerShdw blurRad="38100" dist="38100" dir="2700000" algn="tl">
                    <a:srgbClr val="000000">
                      <a:alpha val="43137"/>
                    </a:srgbClr>
                  </a:outerShdw>
                </a:effectLst>
              </a:rPr>
              <a:t> Protection Area Ramsar Site</a:t>
            </a:r>
            <a:endParaRPr lang="en-US" sz="2800" dirty="0">
              <a:solidFill>
                <a:srgbClr val="FFFF00"/>
              </a:solidFill>
            </a:endParaRPr>
          </a:p>
        </p:txBody>
      </p:sp>
      <p:sp>
        <p:nvSpPr>
          <p:cNvPr id="7" name="TextBox 6"/>
          <p:cNvSpPr txBox="1"/>
          <p:nvPr/>
        </p:nvSpPr>
        <p:spPr>
          <a:xfrm rot="16200000">
            <a:off x="8228729" y="4452790"/>
            <a:ext cx="1080119" cy="184666"/>
          </a:xfrm>
          <a:prstGeom prst="rect">
            <a:avLst/>
          </a:prstGeom>
          <a:noFill/>
        </p:spPr>
        <p:txBody>
          <a:bodyPr wrap="square" rtlCol="0">
            <a:spAutoFit/>
          </a:bodyPr>
          <a:lstStyle/>
          <a:p>
            <a:r>
              <a:rPr lang="en-US" sz="600" dirty="0" smtClean="0">
                <a:solidFill>
                  <a:schemeClr val="bg1"/>
                </a:solidFill>
              </a:rPr>
              <a:t>A© PFF </a:t>
            </a:r>
            <a:r>
              <a:rPr lang="en-US" sz="600" dirty="0" err="1" smtClean="0">
                <a:solidFill>
                  <a:schemeClr val="bg1"/>
                </a:solidFill>
              </a:rPr>
              <a:t>Cuatrociénagas</a:t>
            </a:r>
            <a:endParaRPr lang="en-US" sz="600" dirty="0">
              <a:solidFill>
                <a:schemeClr val="bg1"/>
              </a:solidFill>
            </a:endParaRPr>
          </a:p>
        </p:txBody>
      </p:sp>
      <p:pic>
        <p:nvPicPr>
          <p:cNvPr id="10" name="Picture 9" descr="SC29.jpg"/>
          <p:cNvPicPr>
            <a:picLocks noChangeAspect="1"/>
          </p:cNvPicPr>
          <p:nvPr/>
        </p:nvPicPr>
        <p:blipFill>
          <a:blip r:embed="rId3" cstate="print"/>
          <a:stretch>
            <a:fillRect/>
          </a:stretch>
        </p:blipFill>
        <p:spPr>
          <a:xfrm>
            <a:off x="4211960" y="1556792"/>
            <a:ext cx="4767072" cy="357835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04048" y="44624"/>
            <a:ext cx="3610744" cy="5976664"/>
          </a:xfrm>
          <a:solidFill>
            <a:schemeClr val="tx2">
              <a:lumMod val="60000"/>
              <a:lumOff val="40000"/>
            </a:schemeClr>
          </a:solidFill>
        </p:spPr>
        <p:txBody>
          <a:bodyPr>
            <a:normAutofit fontScale="90000"/>
          </a:bodyPr>
          <a:lstStyle/>
          <a:p>
            <a:pPr lvl="0" algn="l"/>
            <a:r>
              <a:rPr lang="en-GB" sz="3300" b="1" cap="small" dirty="0" smtClean="0">
                <a:solidFill>
                  <a:srgbClr val="FFFF00"/>
                </a:solidFill>
                <a:effectLst>
                  <a:outerShdw blurRad="38100" dist="38100" dir="2700000" algn="tl">
                    <a:srgbClr val="000000">
                      <a:alpha val="43137"/>
                    </a:srgbClr>
                  </a:outerShdw>
                </a:effectLst>
              </a:rPr>
              <a:t>Iraq: </a:t>
            </a:r>
            <a:r>
              <a:rPr lang="en-GB" sz="3300" b="1" cap="small" dirty="0" err="1" smtClean="0">
                <a:solidFill>
                  <a:srgbClr val="FFFF00"/>
                </a:solidFill>
                <a:effectLst>
                  <a:outerShdw blurRad="38100" dist="38100" dir="2700000" algn="tl">
                    <a:srgbClr val="000000">
                      <a:alpha val="43137"/>
                    </a:srgbClr>
                  </a:outerShdw>
                </a:effectLst>
              </a:rPr>
              <a:t>Hawizeh</a:t>
            </a:r>
            <a:r>
              <a:rPr lang="en-GB" sz="3300" b="1" cap="small" dirty="0" smtClean="0">
                <a:solidFill>
                  <a:srgbClr val="FFFF00"/>
                </a:solidFill>
                <a:effectLst>
                  <a:outerShdw blurRad="38100" dist="38100" dir="2700000" algn="tl">
                    <a:srgbClr val="000000">
                      <a:alpha val="43137"/>
                    </a:srgbClr>
                  </a:outerShdw>
                </a:effectLst>
              </a:rPr>
              <a:t> Marsh (</a:t>
            </a:r>
            <a:r>
              <a:rPr lang="en-GB" sz="3300" b="1" cap="small" dirty="0" err="1" smtClean="0">
                <a:solidFill>
                  <a:srgbClr val="FFFF00"/>
                </a:solidFill>
                <a:effectLst>
                  <a:outerShdw blurRad="38100" dist="38100" dir="2700000" algn="tl">
                    <a:srgbClr val="000000">
                      <a:alpha val="43137"/>
                    </a:srgbClr>
                  </a:outerShdw>
                </a:effectLst>
              </a:rPr>
              <a:t>Haur</a:t>
            </a:r>
            <a:r>
              <a:rPr lang="en-GB" sz="3300" b="1" cap="small" dirty="0" smtClean="0">
                <a:solidFill>
                  <a:srgbClr val="FFFF00"/>
                </a:solidFill>
                <a:effectLst>
                  <a:outerShdw blurRad="38100" dist="38100" dir="2700000" algn="tl">
                    <a:srgbClr val="000000">
                      <a:alpha val="43137"/>
                    </a:srgbClr>
                  </a:outerShdw>
                </a:effectLst>
              </a:rPr>
              <a:t> Al-</a:t>
            </a:r>
            <a:r>
              <a:rPr lang="en-GB" sz="3300" b="1" cap="small" dirty="0" err="1" smtClean="0">
                <a:solidFill>
                  <a:srgbClr val="FFFF00"/>
                </a:solidFill>
                <a:effectLst>
                  <a:outerShdw blurRad="38100" dist="38100" dir="2700000" algn="tl">
                    <a:srgbClr val="000000">
                      <a:alpha val="43137"/>
                    </a:srgbClr>
                  </a:outerShdw>
                </a:effectLst>
              </a:rPr>
              <a:t>Hawizeh</a:t>
            </a:r>
            <a:r>
              <a:rPr lang="en-GB" sz="3300" b="1" cap="small" dirty="0" smtClean="0">
                <a:solidFill>
                  <a:srgbClr val="FFFF00"/>
                </a:solidFill>
                <a:effectLst>
                  <a:outerShdw blurRad="38100" dist="38100" dir="2700000" algn="tl">
                    <a:srgbClr val="000000">
                      <a:alpha val="43137"/>
                    </a:srgbClr>
                  </a:outerShdw>
                </a:effectLst>
              </a:rPr>
              <a:t>) Ramsar Site </a:t>
            </a:r>
            <a:r>
              <a:rPr lang="en-GB" sz="3300" b="1" cap="small" dirty="0" smtClean="0"/>
              <a:t/>
            </a:r>
            <a:br>
              <a:rPr lang="en-GB" sz="3300" b="1" cap="small" dirty="0" smtClean="0"/>
            </a:br>
            <a:r>
              <a:rPr lang="en-GB" sz="2400" b="1" cap="small" dirty="0" smtClean="0"/>
              <a:t/>
            </a:r>
            <a:br>
              <a:rPr lang="en-GB" sz="2400" b="1" cap="small" dirty="0" smtClean="0"/>
            </a:br>
            <a:r>
              <a:rPr lang="en-GB" sz="2400" dirty="0" smtClean="0"/>
              <a:t/>
            </a:r>
            <a:br>
              <a:rPr lang="en-GB" sz="2400" dirty="0" smtClean="0"/>
            </a:br>
            <a:r>
              <a:rPr lang="en-GB" sz="2700" b="1" dirty="0" smtClean="0">
                <a:solidFill>
                  <a:schemeClr val="bg1"/>
                </a:solidFill>
                <a:effectLst>
                  <a:outerShdw blurRad="38100" dist="38100" dir="2700000" algn="tl">
                    <a:srgbClr val="000000">
                      <a:alpha val="43137"/>
                    </a:srgbClr>
                  </a:outerShdw>
                </a:effectLst>
              </a:rPr>
              <a:t>The indigenous tribes of Marsh Arabs, or </a:t>
            </a:r>
            <a:r>
              <a:rPr lang="en-GB" sz="2700" b="1" dirty="0" err="1" smtClean="0">
                <a:solidFill>
                  <a:schemeClr val="bg1"/>
                </a:solidFill>
                <a:effectLst>
                  <a:outerShdw blurRad="38100" dist="38100" dir="2700000" algn="tl">
                    <a:srgbClr val="000000">
                      <a:alpha val="43137"/>
                    </a:srgbClr>
                  </a:outerShdw>
                </a:effectLst>
              </a:rPr>
              <a:t>Madans</a:t>
            </a:r>
            <a:r>
              <a:rPr lang="en-GB" sz="2700" b="1" dirty="0" smtClean="0">
                <a:solidFill>
                  <a:schemeClr val="bg1"/>
                </a:solidFill>
                <a:effectLst>
                  <a:outerShdw blurRad="38100" dist="38100" dir="2700000" algn="tl">
                    <a:srgbClr val="000000">
                      <a:alpha val="43137"/>
                    </a:srgbClr>
                  </a:outerShdw>
                </a:effectLst>
              </a:rPr>
              <a:t>, have practiced their traditional agriculture in the Mesopotamian Marshlands for over 5,000 years, gathering reeds, cultivating cereals and date palm, grazing large livestock, fishing and hunting.</a:t>
            </a:r>
            <a:endParaRPr lang="en-US" sz="2700" b="1" dirty="0">
              <a:solidFill>
                <a:schemeClr val="bg1"/>
              </a:solidFill>
              <a:effectLst>
                <a:outerShdw blurRad="38100" dist="38100" dir="2700000" algn="tl">
                  <a:srgbClr val="000000">
                    <a:alpha val="43137"/>
                  </a:srgbClr>
                </a:outerShdw>
              </a:effectLst>
            </a:endParaRPr>
          </a:p>
        </p:txBody>
      </p:sp>
      <p:pic>
        <p:nvPicPr>
          <p:cNvPr id="5" name="Picture 4" descr="Iraq_Credit_Jassim Al-Asadi_3.JPG"/>
          <p:cNvPicPr>
            <a:picLocks noChangeAspect="1"/>
          </p:cNvPicPr>
          <p:nvPr/>
        </p:nvPicPr>
        <p:blipFill>
          <a:blip r:embed="rId2" cstate="print"/>
          <a:stretch>
            <a:fillRect/>
          </a:stretch>
        </p:blipFill>
        <p:spPr>
          <a:xfrm>
            <a:off x="-36512" y="-27384"/>
            <a:ext cx="4608512" cy="3456384"/>
          </a:xfrm>
          <a:prstGeom prst="rect">
            <a:avLst/>
          </a:prstGeom>
          <a:noFill/>
          <a:ln>
            <a:noFill/>
          </a:ln>
        </p:spPr>
      </p:pic>
      <p:sp>
        <p:nvSpPr>
          <p:cNvPr id="7" name="TextBox 6"/>
          <p:cNvSpPr txBox="1"/>
          <p:nvPr/>
        </p:nvSpPr>
        <p:spPr>
          <a:xfrm>
            <a:off x="0" y="3212976"/>
            <a:ext cx="864096" cy="276999"/>
          </a:xfrm>
          <a:prstGeom prst="rect">
            <a:avLst/>
          </a:prstGeom>
          <a:noFill/>
        </p:spPr>
        <p:txBody>
          <a:bodyPr wrap="square" rtlCol="0">
            <a:spAutoFit/>
          </a:bodyPr>
          <a:lstStyle/>
          <a:p>
            <a:r>
              <a:rPr lang="en-US" sz="600" dirty="0" smtClean="0">
                <a:solidFill>
                  <a:schemeClr val="bg1"/>
                </a:solidFill>
              </a:rPr>
              <a:t>Jassim Al-</a:t>
            </a:r>
            <a:r>
              <a:rPr lang="en-US" sz="600" dirty="0" err="1" smtClean="0">
                <a:solidFill>
                  <a:schemeClr val="bg1"/>
                </a:solidFill>
              </a:rPr>
              <a:t>Asadi</a:t>
            </a:r>
            <a:endParaRPr lang="en-US" sz="600" dirty="0" smtClean="0">
              <a:solidFill>
                <a:schemeClr val="bg1"/>
              </a:solidFill>
            </a:endParaRPr>
          </a:p>
          <a:p>
            <a:endParaRPr lang="en-US" sz="600" dirty="0">
              <a:solidFill>
                <a:schemeClr val="bg1"/>
              </a:solidFill>
            </a:endParaRPr>
          </a:p>
        </p:txBody>
      </p:sp>
      <p:sp>
        <p:nvSpPr>
          <p:cNvPr id="8" name="TextBox 7"/>
          <p:cNvSpPr txBox="1"/>
          <p:nvPr/>
        </p:nvSpPr>
        <p:spPr>
          <a:xfrm>
            <a:off x="5796136" y="4581128"/>
            <a:ext cx="864096" cy="276999"/>
          </a:xfrm>
          <a:prstGeom prst="rect">
            <a:avLst/>
          </a:prstGeom>
          <a:noFill/>
        </p:spPr>
        <p:txBody>
          <a:bodyPr wrap="square" rtlCol="0">
            <a:spAutoFit/>
          </a:bodyPr>
          <a:lstStyle/>
          <a:p>
            <a:r>
              <a:rPr lang="en-US" sz="600" dirty="0" smtClean="0">
                <a:solidFill>
                  <a:schemeClr val="bg1"/>
                </a:solidFill>
              </a:rPr>
              <a:t>Jassim Al-</a:t>
            </a:r>
            <a:r>
              <a:rPr lang="en-US" sz="600" dirty="0" err="1" smtClean="0">
                <a:solidFill>
                  <a:schemeClr val="bg1"/>
                </a:solidFill>
              </a:rPr>
              <a:t>Asadi</a:t>
            </a:r>
            <a:endParaRPr lang="en-US" sz="600" dirty="0" smtClean="0">
              <a:solidFill>
                <a:schemeClr val="bg1"/>
              </a:solidFill>
            </a:endParaRPr>
          </a:p>
          <a:p>
            <a:endParaRPr lang="en-US" sz="600" dirty="0">
              <a:solidFill>
                <a:schemeClr val="bg1"/>
              </a:solidFill>
            </a:endParaRPr>
          </a:p>
        </p:txBody>
      </p:sp>
      <p:pic>
        <p:nvPicPr>
          <p:cNvPr id="9" name="Picture 8" descr="SC30b.jpg"/>
          <p:cNvPicPr>
            <a:picLocks noChangeAspect="1"/>
          </p:cNvPicPr>
          <p:nvPr/>
        </p:nvPicPr>
        <p:blipFill>
          <a:blip r:embed="rId3" cstate="print"/>
          <a:stretch>
            <a:fillRect/>
          </a:stretch>
        </p:blipFill>
        <p:spPr>
          <a:xfrm>
            <a:off x="-324544" y="3578352"/>
            <a:ext cx="4907280" cy="3279648"/>
          </a:xfrm>
          <a:prstGeom prst="rect">
            <a:avLst/>
          </a:prstGeom>
        </p:spPr>
      </p:pic>
      <p:sp>
        <p:nvSpPr>
          <p:cNvPr id="11" name="TextBox 10"/>
          <p:cNvSpPr txBox="1"/>
          <p:nvPr/>
        </p:nvSpPr>
        <p:spPr>
          <a:xfrm>
            <a:off x="107504" y="6581001"/>
            <a:ext cx="864096" cy="276999"/>
          </a:xfrm>
          <a:prstGeom prst="rect">
            <a:avLst/>
          </a:prstGeom>
          <a:noFill/>
        </p:spPr>
        <p:txBody>
          <a:bodyPr wrap="square" rtlCol="0">
            <a:spAutoFit/>
          </a:bodyPr>
          <a:lstStyle/>
          <a:p>
            <a:r>
              <a:rPr lang="en-US" sz="600" dirty="0" smtClean="0">
                <a:solidFill>
                  <a:schemeClr val="bg1"/>
                </a:solidFill>
              </a:rPr>
              <a:t>Jassim Al-</a:t>
            </a:r>
            <a:r>
              <a:rPr lang="en-US" sz="600" dirty="0" err="1" smtClean="0">
                <a:solidFill>
                  <a:schemeClr val="bg1"/>
                </a:solidFill>
              </a:rPr>
              <a:t>Asadi</a:t>
            </a:r>
            <a:endParaRPr lang="en-US" sz="600" dirty="0" smtClean="0">
              <a:solidFill>
                <a:schemeClr val="bg1"/>
              </a:solidFill>
            </a:endParaRPr>
          </a:p>
          <a:p>
            <a:endParaRPr lang="en-US" sz="6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620688"/>
            <a:ext cx="3960440" cy="5688632"/>
          </a:xfrm>
          <a:solidFill>
            <a:schemeClr val="tx2">
              <a:lumMod val="60000"/>
              <a:lumOff val="40000"/>
            </a:schemeClr>
          </a:solidFill>
        </p:spPr>
        <p:txBody>
          <a:bodyPr>
            <a:noAutofit/>
          </a:bodyPr>
          <a:lstStyle/>
          <a:p>
            <a:pPr marL="0" indent="0">
              <a:buNone/>
            </a:pPr>
            <a:endParaRPr lang="en-GB" sz="2300" b="1" cap="small" dirty="0" smtClean="0">
              <a:solidFill>
                <a:schemeClr val="bg1"/>
              </a:solidFill>
            </a:endParaRPr>
          </a:p>
          <a:p>
            <a:pPr marL="0" indent="0" algn="r">
              <a:buNone/>
            </a:pPr>
            <a:r>
              <a:rPr lang="en-GB" sz="2200" b="1" dirty="0" smtClean="0">
                <a:solidFill>
                  <a:schemeClr val="bg1"/>
                </a:solidFill>
                <a:effectLst>
                  <a:outerShdw blurRad="38100" dist="38100" dir="2700000" algn="tl">
                    <a:srgbClr val="000000">
                      <a:alpha val="43137"/>
                    </a:srgbClr>
                  </a:outerShdw>
                </a:effectLst>
              </a:rPr>
              <a:t>This human-made Ramsar Site was created on the remains  of a “fossil” </a:t>
            </a:r>
            <a:r>
              <a:rPr lang="en-GB" sz="2200" b="1" dirty="0" err="1" smtClean="0">
                <a:solidFill>
                  <a:schemeClr val="bg1"/>
                </a:solidFill>
                <a:effectLst>
                  <a:outerShdw blurRad="38100" dist="38100" dir="2700000" algn="tl">
                    <a:srgbClr val="000000">
                      <a:alpha val="43137"/>
                    </a:srgbClr>
                  </a:outerShdw>
                </a:effectLst>
              </a:rPr>
              <a:t>wadi</a:t>
            </a:r>
            <a:r>
              <a:rPr lang="en-GB" sz="2200" b="1" dirty="0" smtClean="0">
                <a:solidFill>
                  <a:schemeClr val="bg1"/>
                </a:solidFill>
                <a:effectLst>
                  <a:outerShdw blurRad="38100" dist="38100" dir="2700000" algn="tl">
                    <a:srgbClr val="000000">
                      <a:alpha val="43137"/>
                    </a:srgbClr>
                  </a:outerShdw>
                </a:effectLst>
              </a:rPr>
              <a:t> where a traditional “</a:t>
            </a:r>
            <a:r>
              <a:rPr lang="en-GB" sz="2200" b="1" dirty="0" err="1" smtClean="0">
                <a:solidFill>
                  <a:schemeClr val="bg1"/>
                </a:solidFill>
                <a:effectLst>
                  <a:outerShdw blurRad="38100" dist="38100" dir="2700000" algn="tl">
                    <a:srgbClr val="000000">
                      <a:alpha val="43137"/>
                    </a:srgbClr>
                  </a:outerShdw>
                </a:effectLst>
              </a:rPr>
              <a:t>fouggara</a:t>
            </a:r>
            <a:r>
              <a:rPr lang="en-GB" sz="2200" b="1" dirty="0" smtClean="0">
                <a:solidFill>
                  <a:schemeClr val="bg1"/>
                </a:solidFill>
                <a:effectLst>
                  <a:outerShdw blurRad="38100" dist="38100" dir="2700000" algn="tl">
                    <a:srgbClr val="000000">
                      <a:alpha val="43137"/>
                    </a:srgbClr>
                  </a:outerShdw>
                </a:effectLst>
              </a:rPr>
              <a:t>” system  has been constructed for the capture and distribution of groundwater. The water, distributed in small open-air channels is shared out equitably to individual gardens for the cultivation of palms, cereals and fruits. The site is also important for migratory birds and includes important archaeological remains of “</a:t>
            </a:r>
            <a:r>
              <a:rPr lang="en-GB" sz="2200" b="1" dirty="0" err="1" smtClean="0">
                <a:solidFill>
                  <a:schemeClr val="bg1"/>
                </a:solidFill>
                <a:effectLst>
                  <a:outerShdw blurRad="38100" dist="38100" dir="2700000" algn="tl">
                    <a:srgbClr val="000000">
                      <a:alpha val="43137"/>
                    </a:srgbClr>
                  </a:outerShdw>
                </a:effectLst>
              </a:rPr>
              <a:t>Ksars</a:t>
            </a:r>
            <a:r>
              <a:rPr lang="en-GB" sz="2200" b="1" dirty="0" smtClean="0">
                <a:solidFill>
                  <a:schemeClr val="bg1"/>
                </a:solidFill>
                <a:effectLst>
                  <a:outerShdw blurRad="38100" dist="38100" dir="2700000" algn="tl">
                    <a:srgbClr val="000000">
                      <a:alpha val="43137"/>
                    </a:srgbClr>
                  </a:outerShdw>
                </a:effectLst>
              </a:rPr>
              <a:t>” (fortresses) from the 14th century.</a:t>
            </a:r>
            <a:endParaRPr lang="en-US" sz="2200" b="1" dirty="0" smtClean="0">
              <a:solidFill>
                <a:schemeClr val="bg1"/>
              </a:solidFill>
              <a:effectLst>
                <a:outerShdw blurRad="38100" dist="38100" dir="2700000" algn="tl">
                  <a:srgbClr val="000000">
                    <a:alpha val="43137"/>
                  </a:srgbClr>
                </a:outerShdw>
              </a:effectLst>
            </a:endParaRPr>
          </a:p>
          <a:p>
            <a:pPr>
              <a:buNone/>
            </a:pPr>
            <a:endParaRPr lang="en-US" sz="2300" dirty="0"/>
          </a:p>
        </p:txBody>
      </p:sp>
      <p:sp>
        <p:nvSpPr>
          <p:cNvPr id="6" name="TextBox 5"/>
          <p:cNvSpPr txBox="1"/>
          <p:nvPr/>
        </p:nvSpPr>
        <p:spPr>
          <a:xfrm>
            <a:off x="107504" y="116632"/>
            <a:ext cx="6120680" cy="892552"/>
          </a:xfrm>
          <a:prstGeom prst="rect">
            <a:avLst/>
          </a:prstGeom>
          <a:noFill/>
        </p:spPr>
        <p:txBody>
          <a:bodyPr wrap="square" rtlCol="0">
            <a:spAutoFit/>
          </a:bodyPr>
          <a:lstStyle/>
          <a:p>
            <a:r>
              <a:rPr lang="en-GB" sz="2800" b="1" cap="small" dirty="0" smtClean="0">
                <a:solidFill>
                  <a:srgbClr val="FFFF00"/>
                </a:solidFill>
                <a:effectLst>
                  <a:outerShdw blurRad="38100" dist="38100" dir="2700000" algn="tl">
                    <a:srgbClr val="000000">
                      <a:alpha val="43137"/>
                    </a:srgbClr>
                  </a:outerShdw>
                </a:effectLst>
              </a:rPr>
              <a:t>Algeria: Oasis de </a:t>
            </a:r>
            <a:r>
              <a:rPr lang="en-GB" sz="2800" b="1" cap="small" dirty="0" err="1" smtClean="0">
                <a:solidFill>
                  <a:srgbClr val="FFFF00"/>
                </a:solidFill>
                <a:effectLst>
                  <a:outerShdw blurRad="38100" dist="38100" dir="2700000" algn="tl">
                    <a:srgbClr val="000000">
                      <a:alpha val="43137"/>
                    </a:srgbClr>
                  </a:outerShdw>
                </a:effectLst>
              </a:rPr>
              <a:t>Ouled</a:t>
            </a:r>
            <a:r>
              <a:rPr lang="en-GB" sz="2800" b="1" cap="small" dirty="0" smtClean="0">
                <a:solidFill>
                  <a:srgbClr val="FFFF00"/>
                </a:solidFill>
                <a:effectLst>
                  <a:outerShdw blurRad="38100" dist="38100" dir="2700000" algn="tl">
                    <a:srgbClr val="000000">
                      <a:alpha val="43137"/>
                    </a:srgbClr>
                  </a:outerShdw>
                </a:effectLst>
              </a:rPr>
              <a:t> </a:t>
            </a:r>
            <a:r>
              <a:rPr lang="en-GB" sz="2800" b="1" cap="small" dirty="0" err="1" smtClean="0">
                <a:solidFill>
                  <a:srgbClr val="FFFF00"/>
                </a:solidFill>
                <a:effectLst>
                  <a:outerShdw blurRad="38100" dist="38100" dir="2700000" algn="tl">
                    <a:srgbClr val="000000">
                      <a:alpha val="43137"/>
                    </a:srgbClr>
                  </a:outerShdw>
                </a:effectLst>
              </a:rPr>
              <a:t>Saïd</a:t>
            </a:r>
            <a:r>
              <a:rPr lang="en-GB" sz="2800" b="1" cap="small" dirty="0" smtClean="0">
                <a:solidFill>
                  <a:srgbClr val="FFFF00"/>
                </a:solidFill>
                <a:effectLst>
                  <a:outerShdw blurRad="38100" dist="38100" dir="2700000" algn="tl">
                    <a:srgbClr val="000000">
                      <a:alpha val="43137"/>
                    </a:srgbClr>
                  </a:outerShdw>
                </a:effectLst>
              </a:rPr>
              <a:t> Ramsar Site </a:t>
            </a:r>
          </a:p>
          <a:p>
            <a:endParaRPr lang="en-US" sz="2400" dirty="0"/>
          </a:p>
        </p:txBody>
      </p:sp>
      <p:pic>
        <p:nvPicPr>
          <p:cNvPr id="10" name="Picture 9" descr="SC31.jpg"/>
          <p:cNvPicPr>
            <a:picLocks noChangeAspect="1"/>
          </p:cNvPicPr>
          <p:nvPr/>
        </p:nvPicPr>
        <p:blipFill>
          <a:blip r:embed="rId2" cstate="print"/>
          <a:stretch>
            <a:fillRect/>
          </a:stretch>
        </p:blipFill>
        <p:spPr>
          <a:xfrm>
            <a:off x="3950144" y="1124744"/>
            <a:ext cx="5230368" cy="390144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91880" y="0"/>
            <a:ext cx="5652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3635896" cy="6858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3707904" cy="1268760"/>
          </a:xfrm>
          <a:noFill/>
        </p:spPr>
        <p:txBody>
          <a:bodyPr>
            <a:normAutofit fontScale="90000"/>
          </a:bodyPr>
          <a:lstStyle/>
          <a:p>
            <a:pPr algn="l"/>
            <a:r>
              <a:rPr lang="en-GB" sz="2800" b="1" cap="small" dirty="0" smtClean="0">
                <a:solidFill>
                  <a:srgbClr val="FFFF00"/>
                </a:solidFill>
                <a:effectLst>
                  <a:outerShdw blurRad="38100" dist="38100" dir="2700000" algn="tl">
                    <a:srgbClr val="000000">
                      <a:alpha val="43137"/>
                    </a:srgbClr>
                  </a:outerShdw>
                </a:effectLst>
              </a:rPr>
              <a:t>France: Cotentin &amp; </a:t>
            </a:r>
            <a:r>
              <a:rPr lang="en-GB" sz="2800" b="1" cap="small" dirty="0" err="1" smtClean="0">
                <a:solidFill>
                  <a:srgbClr val="FFFF00"/>
                </a:solidFill>
                <a:effectLst>
                  <a:outerShdw blurRad="38100" dist="38100" dir="2700000" algn="tl">
                    <a:srgbClr val="000000">
                      <a:alpha val="43137"/>
                    </a:srgbClr>
                  </a:outerShdw>
                </a:effectLst>
              </a:rPr>
              <a:t>Bessin</a:t>
            </a:r>
            <a:r>
              <a:rPr lang="en-GB" sz="2800" b="1" cap="small" dirty="0" smtClean="0">
                <a:solidFill>
                  <a:srgbClr val="FFFF00"/>
                </a:solidFill>
                <a:effectLst>
                  <a:outerShdw blurRad="38100" dist="38100" dir="2700000" algn="tl">
                    <a:srgbClr val="000000">
                      <a:alpha val="43137"/>
                    </a:srgbClr>
                  </a:outerShdw>
                </a:effectLst>
              </a:rPr>
              <a:t> Marshes Ramsar Site</a:t>
            </a:r>
            <a:endParaRPr lang="en-US" sz="2800" b="1" cap="small"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0" y="1102578"/>
            <a:ext cx="3528392" cy="5755422"/>
          </a:xfrm>
          <a:prstGeom prst="rect">
            <a:avLst/>
          </a:prstGeom>
          <a:noFill/>
          <a:ln w="38100">
            <a:noFill/>
          </a:ln>
        </p:spPr>
        <p:txBody>
          <a:bodyPr wrap="square" rtlCol="0">
            <a:spAutoFit/>
          </a:bodyPr>
          <a:lstStyle/>
          <a:p>
            <a:pPr lvl="0" algn="r"/>
            <a:r>
              <a:rPr lang="en-GB" sz="2300" b="1" dirty="0" smtClean="0">
                <a:solidFill>
                  <a:schemeClr val="bg1"/>
                </a:solidFill>
                <a:effectLst>
                  <a:outerShdw blurRad="38100" dist="38100" dir="2700000" algn="tl">
                    <a:srgbClr val="000000">
                      <a:alpha val="43137"/>
                    </a:srgbClr>
                  </a:outerShdw>
                </a:effectLst>
                <a:latin typeface="+mj-lt"/>
              </a:rPr>
              <a:t>The marshes of the Cotentin and </a:t>
            </a:r>
            <a:r>
              <a:rPr lang="en-GB" sz="2300" b="1" dirty="0" err="1" smtClean="0">
                <a:solidFill>
                  <a:schemeClr val="bg1"/>
                </a:solidFill>
                <a:effectLst>
                  <a:outerShdw blurRad="38100" dist="38100" dir="2700000" algn="tl">
                    <a:srgbClr val="000000">
                      <a:alpha val="43137"/>
                    </a:srgbClr>
                  </a:outerShdw>
                </a:effectLst>
                <a:latin typeface="+mj-lt"/>
              </a:rPr>
              <a:t>Bessin</a:t>
            </a:r>
            <a:r>
              <a:rPr lang="en-GB" sz="2300" b="1" dirty="0" smtClean="0">
                <a:solidFill>
                  <a:schemeClr val="bg1"/>
                </a:solidFill>
                <a:effectLst>
                  <a:outerShdw blurRad="38100" dist="38100" dir="2700000" algn="tl">
                    <a:srgbClr val="000000">
                      <a:alpha val="43137"/>
                    </a:srgbClr>
                  </a:outerShdw>
                </a:effectLst>
                <a:latin typeface="+mj-lt"/>
              </a:rPr>
              <a:t> in France are flooded in winter and provide a huge area for fish and </a:t>
            </a:r>
            <a:r>
              <a:rPr lang="en-GB" sz="2300" b="1" dirty="0" err="1" smtClean="0">
                <a:solidFill>
                  <a:schemeClr val="bg1"/>
                </a:solidFill>
                <a:effectLst>
                  <a:outerShdw blurRad="38100" dist="38100" dir="2700000" algn="tl">
                    <a:srgbClr val="000000">
                      <a:alpha val="43137"/>
                    </a:srgbClr>
                  </a:outerShdw>
                </a:effectLst>
                <a:latin typeface="+mj-lt"/>
              </a:rPr>
              <a:t>waterbirds</a:t>
            </a:r>
            <a:r>
              <a:rPr lang="en-GB" sz="2300" b="1" dirty="0" smtClean="0">
                <a:solidFill>
                  <a:schemeClr val="bg1"/>
                </a:solidFill>
                <a:effectLst>
                  <a:outerShdw blurRad="38100" dist="38100" dir="2700000" algn="tl">
                    <a:srgbClr val="000000">
                      <a:alpha val="43137"/>
                    </a:srgbClr>
                  </a:outerShdw>
                </a:effectLst>
                <a:latin typeface="+mj-lt"/>
              </a:rPr>
              <a:t>. When they dry in spring, local farmers release their cattle on the rich pasture land. The surrounding higher meadows are used for hay making. This sustainable way of dairy farming evolved in Medieval times and still suits modern agricultural needs</a:t>
            </a:r>
            <a:r>
              <a:rPr lang="en-GB" sz="2300" b="1" dirty="0" smtClean="0">
                <a:solidFill>
                  <a:schemeClr val="bg1"/>
                </a:solidFill>
                <a:effectLst>
                  <a:outerShdw blurRad="38100" dist="38100" dir="2700000" algn="tl">
                    <a:srgbClr val="000000">
                      <a:alpha val="43137"/>
                    </a:srgbClr>
                  </a:outerShdw>
                </a:effectLst>
              </a:rPr>
              <a:t>.</a:t>
            </a:r>
            <a:endParaRPr lang="en-US" sz="2200" b="1" dirty="0">
              <a:solidFill>
                <a:srgbClr val="006699"/>
              </a:solidFill>
              <a:effectLst>
                <a:outerShdw blurRad="38100" dist="38100" dir="2700000" algn="tl">
                  <a:srgbClr val="000000">
                    <a:alpha val="43137"/>
                  </a:srgbClr>
                </a:outerShdw>
              </a:effectLst>
            </a:endParaRPr>
          </a:p>
        </p:txBody>
      </p:sp>
      <p:sp>
        <p:nvSpPr>
          <p:cNvPr id="10" name="TextBox 9"/>
          <p:cNvSpPr txBox="1"/>
          <p:nvPr/>
        </p:nvSpPr>
        <p:spPr>
          <a:xfrm>
            <a:off x="7351292" y="6613321"/>
            <a:ext cx="1757212" cy="184666"/>
          </a:xfrm>
          <a:prstGeom prst="rect">
            <a:avLst/>
          </a:prstGeom>
          <a:noFill/>
        </p:spPr>
        <p:txBody>
          <a:bodyPr wrap="none" rtlCol="0">
            <a:spAutoFit/>
          </a:bodyPr>
          <a:lstStyle/>
          <a:p>
            <a:r>
              <a:rPr lang="en-GB" sz="600" dirty="0" smtClean="0"/>
              <a:t>© </a:t>
            </a:r>
            <a:r>
              <a:rPr lang="en-GB" sz="600" dirty="0" err="1" smtClean="0"/>
              <a:t>Ikmo-ned</a:t>
            </a:r>
            <a:r>
              <a:rPr lang="en-GB" sz="600" dirty="0" smtClean="0"/>
              <a:t> on </a:t>
            </a:r>
            <a:r>
              <a:rPr lang="en-GB" sz="600" dirty="0" err="1" smtClean="0"/>
              <a:t>wikimedia</a:t>
            </a:r>
            <a:r>
              <a:rPr lang="en-GB" sz="600" dirty="0" smtClean="0"/>
              <a:t> under CC-by-SA license </a:t>
            </a:r>
            <a:endParaRPr lang="en-US" sz="600" dirty="0"/>
          </a:p>
        </p:txBody>
      </p:sp>
      <p:grpSp>
        <p:nvGrpSpPr>
          <p:cNvPr id="12" name="Group 11"/>
          <p:cNvGrpSpPr/>
          <p:nvPr/>
        </p:nvGrpSpPr>
        <p:grpSpPr>
          <a:xfrm>
            <a:off x="3619816" y="0"/>
            <a:ext cx="5715840" cy="6885384"/>
            <a:chOff x="3619816" y="0"/>
            <a:chExt cx="5715840" cy="6885384"/>
          </a:xfrm>
        </p:grpSpPr>
        <p:pic>
          <p:nvPicPr>
            <p:cNvPr id="14" name="Picture 13" descr="SC32a.jpg"/>
            <p:cNvPicPr>
              <a:picLocks noChangeAspect="1"/>
            </p:cNvPicPr>
            <p:nvPr/>
          </p:nvPicPr>
          <p:blipFill>
            <a:blip r:embed="rId3" cstate="print"/>
            <a:stretch>
              <a:fillRect/>
            </a:stretch>
          </p:blipFill>
          <p:spPr>
            <a:xfrm>
              <a:off x="3635896" y="0"/>
              <a:ext cx="5699760" cy="2865120"/>
            </a:xfrm>
            <a:prstGeom prst="rect">
              <a:avLst/>
            </a:prstGeom>
          </p:spPr>
        </p:pic>
        <p:pic>
          <p:nvPicPr>
            <p:cNvPr id="15" name="Picture 14" descr="SC32b.jpg"/>
            <p:cNvPicPr>
              <a:picLocks noChangeAspect="1"/>
            </p:cNvPicPr>
            <p:nvPr/>
          </p:nvPicPr>
          <p:blipFill>
            <a:blip r:embed="rId4" cstate="print"/>
            <a:stretch>
              <a:fillRect/>
            </a:stretch>
          </p:blipFill>
          <p:spPr>
            <a:xfrm>
              <a:off x="3619816" y="2660856"/>
              <a:ext cx="5632704" cy="4224528"/>
            </a:xfrm>
            <a:prstGeom prst="rect">
              <a:avLst/>
            </a:prstGeom>
          </p:spPr>
        </p:pic>
        <p:sp>
          <p:nvSpPr>
            <p:cNvPr id="11" name="Rectangle 10"/>
            <p:cNvSpPr/>
            <p:nvPr/>
          </p:nvSpPr>
          <p:spPr>
            <a:xfrm rot="16200000">
              <a:off x="8259266" y="2869436"/>
              <a:ext cx="1657826" cy="184666"/>
            </a:xfrm>
            <a:prstGeom prst="rect">
              <a:avLst/>
            </a:prstGeom>
          </p:spPr>
          <p:txBody>
            <a:bodyPr wrap="none">
              <a:spAutoFit/>
            </a:bodyPr>
            <a:lstStyle/>
            <a:p>
              <a:r>
                <a:rPr lang="en-GB" sz="600" dirty="0" err="1" smtClean="0"/>
                <a:t>Ikmo-ned</a:t>
              </a:r>
              <a:r>
                <a:rPr lang="en-GB" sz="600" dirty="0" smtClean="0"/>
                <a:t> on </a:t>
              </a:r>
              <a:r>
                <a:rPr lang="en-GB" sz="600" dirty="0" err="1" smtClean="0"/>
                <a:t>wikimedia</a:t>
              </a:r>
              <a:r>
                <a:rPr lang="en-GB" sz="600" dirty="0" smtClean="0"/>
                <a:t> under CC-by-SA license</a:t>
              </a:r>
              <a:endParaRPr lang="en-US" sz="6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797152"/>
            <a:ext cx="9144000" cy="2154436"/>
          </a:xfrm>
          <a:prstGeom prst="rect">
            <a:avLst/>
          </a:prstGeom>
          <a:solidFill>
            <a:schemeClr val="tx2">
              <a:lumMod val="60000"/>
              <a:lumOff val="40000"/>
            </a:schemeClr>
          </a:solidFill>
          <a:ln w="28575">
            <a:solidFill>
              <a:srgbClr val="006699"/>
            </a:solidFill>
          </a:ln>
        </p:spPr>
        <p:txBody>
          <a:bodyPr wrap="square" rtlCol="0">
            <a:spAutoFit/>
          </a:bodyPr>
          <a:lstStyle/>
          <a:p>
            <a:pPr lvl="0"/>
            <a:r>
              <a:rPr lang="en-GB" sz="2400" b="1" cap="small" dirty="0" smtClean="0">
                <a:solidFill>
                  <a:srgbClr val="FFFF00"/>
                </a:solidFill>
                <a:effectLst>
                  <a:outerShdw blurRad="38100" dist="38100" dir="2700000" algn="tl">
                    <a:srgbClr val="000000">
                      <a:alpha val="43137"/>
                    </a:srgbClr>
                  </a:outerShdw>
                </a:effectLst>
              </a:rPr>
              <a:t>Japan: </a:t>
            </a:r>
            <a:r>
              <a:rPr lang="en-GB" sz="2400" b="1" cap="small" dirty="0" err="1" smtClean="0">
                <a:solidFill>
                  <a:srgbClr val="FFFF00"/>
                </a:solidFill>
                <a:effectLst>
                  <a:outerShdw blurRad="38100" dist="38100" dir="2700000" algn="tl">
                    <a:srgbClr val="000000">
                      <a:alpha val="43137"/>
                    </a:srgbClr>
                  </a:outerShdw>
                </a:effectLst>
              </a:rPr>
              <a:t>Kabukuri-numa</a:t>
            </a:r>
            <a:r>
              <a:rPr lang="en-GB" sz="2400" b="1" cap="small" dirty="0" smtClean="0">
                <a:solidFill>
                  <a:srgbClr val="FFFF00"/>
                </a:solidFill>
                <a:effectLst>
                  <a:outerShdw blurRad="38100" dist="38100" dir="2700000" algn="tl">
                    <a:srgbClr val="000000">
                      <a:alpha val="43137"/>
                    </a:srgbClr>
                  </a:outerShdw>
                </a:effectLst>
              </a:rPr>
              <a:t> Ramsar Site </a:t>
            </a:r>
          </a:p>
          <a:p>
            <a:pPr lvl="0"/>
            <a:r>
              <a:rPr lang="en-GB" sz="2200" b="1" dirty="0" smtClean="0">
                <a:solidFill>
                  <a:schemeClr val="bg1"/>
                </a:solidFill>
                <a:effectLst>
                  <a:outerShdw blurRad="38100" dist="38100" dir="2700000" algn="tl">
                    <a:srgbClr val="000000">
                      <a:alpha val="43137"/>
                    </a:srgbClr>
                  </a:outerShdw>
                </a:effectLst>
              </a:rPr>
              <a:t>These rice </a:t>
            </a:r>
            <a:r>
              <a:rPr lang="en-GB" sz="2200" b="1" dirty="0">
                <a:solidFill>
                  <a:schemeClr val="bg1"/>
                </a:solidFill>
                <a:effectLst>
                  <a:outerShdw blurRad="38100" dist="38100" dir="2700000" algn="tl">
                    <a:srgbClr val="000000">
                      <a:alpha val="43137"/>
                    </a:srgbClr>
                  </a:outerShdw>
                </a:effectLst>
              </a:rPr>
              <a:t>paddies </a:t>
            </a:r>
            <a:r>
              <a:rPr lang="en-GB" sz="2200" b="1" dirty="0" smtClean="0">
                <a:solidFill>
                  <a:schemeClr val="bg1"/>
                </a:solidFill>
                <a:effectLst>
                  <a:outerShdw blurRad="38100" dist="38100" dir="2700000" algn="tl">
                    <a:srgbClr val="000000">
                      <a:alpha val="43137"/>
                    </a:srgbClr>
                  </a:outerShdw>
                </a:effectLst>
              </a:rPr>
              <a:t>are </a:t>
            </a:r>
            <a:r>
              <a:rPr lang="en-GB" sz="2200" b="1" dirty="0">
                <a:solidFill>
                  <a:schemeClr val="bg1"/>
                </a:solidFill>
                <a:effectLst>
                  <a:outerShdw blurRad="38100" dist="38100" dir="2700000" algn="tl">
                    <a:srgbClr val="000000">
                      <a:alpha val="43137"/>
                    </a:srgbClr>
                  </a:outerShdw>
                </a:effectLst>
              </a:rPr>
              <a:t>farmed </a:t>
            </a:r>
            <a:r>
              <a:rPr lang="en-GB" sz="2200" b="1" dirty="0" smtClean="0">
                <a:solidFill>
                  <a:schemeClr val="bg1"/>
                </a:solidFill>
                <a:effectLst>
                  <a:outerShdw blurRad="38100" dist="38100" dir="2700000" algn="tl">
                    <a:srgbClr val="000000">
                      <a:alpha val="43137"/>
                    </a:srgbClr>
                  </a:outerShdw>
                </a:effectLst>
              </a:rPr>
              <a:t>organically AND are managed  </a:t>
            </a:r>
            <a:r>
              <a:rPr lang="en-GB" sz="2200" b="1" dirty="0">
                <a:solidFill>
                  <a:schemeClr val="bg1"/>
                </a:solidFill>
                <a:effectLst>
                  <a:outerShdw blurRad="38100" dist="38100" dir="2700000" algn="tl">
                    <a:srgbClr val="000000">
                      <a:alpha val="43137"/>
                    </a:srgbClr>
                  </a:outerShdw>
                </a:effectLst>
              </a:rPr>
              <a:t>to attract wintering </a:t>
            </a:r>
            <a:r>
              <a:rPr lang="en-GB" sz="2200" b="1" dirty="0" err="1">
                <a:solidFill>
                  <a:schemeClr val="bg1"/>
                </a:solidFill>
                <a:effectLst>
                  <a:outerShdw blurRad="38100" dist="38100" dir="2700000" algn="tl">
                    <a:srgbClr val="000000">
                      <a:alpha val="43137"/>
                    </a:srgbClr>
                  </a:outerShdw>
                </a:effectLst>
              </a:rPr>
              <a:t>waterbirds</a:t>
            </a:r>
            <a:r>
              <a:rPr lang="en-GB" sz="2200" b="1" dirty="0">
                <a:solidFill>
                  <a:schemeClr val="bg1"/>
                </a:solidFill>
                <a:effectLst>
                  <a:outerShdw blurRad="38100" dist="38100" dir="2700000" algn="tl">
                    <a:srgbClr val="000000">
                      <a:alpha val="43137"/>
                    </a:srgbClr>
                  </a:outerShdw>
                </a:effectLst>
              </a:rPr>
              <a:t>. In winter and post-harvest, the rice fields are left flooded for wild birds to winter in the site; later the nutrient-rich soil from droppings is used as natural fertilizer for the wild rice, in addition to controlling weeds and pests. </a:t>
            </a:r>
            <a:r>
              <a:rPr lang="en-GB" sz="2200" b="1" dirty="0" smtClean="0">
                <a:solidFill>
                  <a:schemeClr val="bg1"/>
                </a:solidFill>
                <a:effectLst>
                  <a:outerShdw blurRad="38100" dist="38100" dir="2700000" algn="tl">
                    <a:srgbClr val="000000">
                      <a:alpha val="43137"/>
                    </a:srgbClr>
                  </a:outerShdw>
                </a:effectLst>
              </a:rPr>
              <a:t> Good for farmers, birds and birdwatchers!</a:t>
            </a:r>
            <a:endParaRPr lang="en-US" sz="2200" b="1" dirty="0">
              <a:solidFill>
                <a:schemeClr val="bg1"/>
              </a:solidFill>
              <a:effectLst>
                <a:outerShdw blurRad="38100" dist="38100" dir="2700000" algn="tl">
                  <a:srgbClr val="000000">
                    <a:alpha val="43137"/>
                  </a:srgbClr>
                </a:outerShdw>
              </a:effectLst>
            </a:endParaRPr>
          </a:p>
        </p:txBody>
      </p:sp>
      <p:pic>
        <p:nvPicPr>
          <p:cNvPr id="13" name="Picture 12" descr="Picture6.jpg"/>
          <p:cNvPicPr>
            <a:picLocks noChangeAspect="1"/>
          </p:cNvPicPr>
          <p:nvPr/>
        </p:nvPicPr>
        <p:blipFill>
          <a:blip r:embed="rId2" cstate="print"/>
          <a:stretch>
            <a:fillRect/>
          </a:stretch>
        </p:blipFill>
        <p:spPr>
          <a:xfrm>
            <a:off x="0" y="0"/>
            <a:ext cx="9144000" cy="48276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88640"/>
            <a:ext cx="8352928" cy="6336704"/>
          </a:xfrm>
          <a:ln w="57150" cmpd="dbl">
            <a:solidFill>
              <a:srgbClr val="C00000"/>
            </a:solidFill>
          </a:ln>
        </p:spPr>
        <p:txBody>
          <a:bodyPr>
            <a:normAutofit fontScale="70000" lnSpcReduction="20000"/>
          </a:bodyPr>
          <a:lstStyle/>
          <a:p>
            <a:pPr algn="ctr">
              <a:buNone/>
            </a:pPr>
            <a:r>
              <a:rPr lang="en-GB" sz="5200" b="1" cap="small" dirty="0" smtClean="0">
                <a:solidFill>
                  <a:srgbClr val="C00000"/>
                </a:solidFill>
                <a:effectLst>
                  <a:outerShdw blurRad="38100" dist="38100" dir="2700000" algn="tl">
                    <a:srgbClr val="000000">
                      <a:alpha val="43137"/>
                    </a:srgbClr>
                  </a:outerShdw>
                </a:effectLst>
              </a:rPr>
              <a:t>Key message 4</a:t>
            </a:r>
            <a:endParaRPr lang="en-US" sz="5200" b="1" cap="small" dirty="0" smtClean="0">
              <a:solidFill>
                <a:srgbClr val="C00000"/>
              </a:solidFill>
              <a:effectLst>
                <a:outerShdw blurRad="38100" dist="38100" dir="2700000" algn="tl">
                  <a:srgbClr val="000000">
                    <a:alpha val="43137"/>
                  </a:srgbClr>
                </a:outerShdw>
              </a:effectLst>
            </a:endParaRPr>
          </a:p>
          <a:p>
            <a:pPr marL="0" indent="0">
              <a:buNone/>
            </a:pPr>
            <a:r>
              <a:rPr lang="en-GB" sz="3600" b="1" dirty="0" smtClean="0"/>
              <a:t>Improving the agricultural productivity of land and water can help to limit the amount of water that is withdrawn from wetlands and discourage their conversion for agriculture. </a:t>
            </a:r>
          </a:p>
          <a:p>
            <a:pPr marL="0" indent="0">
              <a:buNone/>
            </a:pPr>
            <a:endParaRPr lang="en-GB" sz="2300" b="1" dirty="0" smtClean="0"/>
          </a:p>
          <a:p>
            <a:pPr marL="0" indent="0" algn="ctr">
              <a:buNone/>
            </a:pPr>
            <a:r>
              <a:rPr lang="en-GB" sz="5200" b="1" cap="small" dirty="0" smtClean="0">
                <a:solidFill>
                  <a:srgbClr val="C00000"/>
                </a:solidFill>
                <a:effectLst>
                  <a:outerShdw blurRad="38100" dist="38100" dir="2700000" algn="tl">
                    <a:srgbClr val="000000">
                      <a:alpha val="43137"/>
                    </a:srgbClr>
                  </a:outerShdw>
                </a:effectLst>
              </a:rPr>
              <a:t>Key Message 5</a:t>
            </a:r>
          </a:p>
          <a:p>
            <a:pPr marL="0" indent="0">
              <a:buNone/>
            </a:pPr>
            <a:r>
              <a:rPr lang="en-GB" sz="3600" b="1" dirty="0" smtClean="0"/>
              <a:t>Intensification of agricultural activities can provide some efficiency gains, and so too can adoption of new technologies by farmers or the reintroduction of traditional practices with new technological support. </a:t>
            </a:r>
          </a:p>
          <a:p>
            <a:pPr marL="0" indent="0">
              <a:buNone/>
            </a:pPr>
            <a:endParaRPr lang="en-GB" sz="2300" b="1" dirty="0" smtClean="0"/>
          </a:p>
          <a:p>
            <a:pPr algn="ctr">
              <a:buNone/>
            </a:pPr>
            <a:r>
              <a:rPr lang="en-GB" sz="5200" b="1" cap="small" dirty="0" smtClean="0">
                <a:solidFill>
                  <a:srgbClr val="C00000"/>
                </a:solidFill>
                <a:effectLst>
                  <a:outerShdw blurRad="38100" dist="38100" dir="2700000" algn="tl">
                    <a:srgbClr val="000000">
                      <a:alpha val="43137"/>
                    </a:srgbClr>
                  </a:outerShdw>
                </a:effectLst>
              </a:rPr>
              <a:t>Key Message 6</a:t>
            </a:r>
          </a:p>
          <a:p>
            <a:pPr marL="0" indent="0">
              <a:buNone/>
            </a:pPr>
            <a:r>
              <a:rPr lang="en-GB" sz="3600" b="1" dirty="0" smtClean="0"/>
              <a:t>Managing land and water to create multifunctional </a:t>
            </a:r>
            <a:r>
              <a:rPr lang="en-GB" sz="3600" b="1" dirty="0" err="1" smtClean="0"/>
              <a:t>agroecosystems</a:t>
            </a:r>
            <a:r>
              <a:rPr lang="en-GB" sz="3600" b="1" dirty="0" smtClean="0"/>
              <a:t> helps to provide diversity and resilience for livelihoods and maintain a balance between provisioning, regulating, supporting, and cultural wetland ecosystem services.</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476671"/>
          </a:xfrm>
        </p:spPr>
        <p:txBody>
          <a:bodyPr>
            <a:noAutofit/>
          </a:bodyPr>
          <a:lstStyle/>
          <a:p>
            <a:pPr marL="0" indent="0" algn="ctr">
              <a:buNone/>
            </a:pPr>
            <a:r>
              <a:rPr lang="en-GB" sz="2400" b="1" dirty="0" smtClean="0"/>
              <a:t>And finally ... Please use our cartoon as a teaching aid to tell a story. </a:t>
            </a:r>
            <a:endParaRPr lang="en-US" sz="2400" b="1" dirty="0"/>
          </a:p>
        </p:txBody>
      </p:sp>
      <p:sp>
        <p:nvSpPr>
          <p:cNvPr id="4" name="TextBox 3"/>
          <p:cNvSpPr txBox="1"/>
          <p:nvPr/>
        </p:nvSpPr>
        <p:spPr>
          <a:xfrm>
            <a:off x="611560" y="5877272"/>
            <a:ext cx="7704856" cy="830997"/>
          </a:xfrm>
          <a:prstGeom prst="rect">
            <a:avLst/>
          </a:prstGeom>
          <a:noFill/>
        </p:spPr>
        <p:txBody>
          <a:bodyPr wrap="square" rtlCol="0">
            <a:spAutoFit/>
          </a:bodyPr>
          <a:lstStyle/>
          <a:p>
            <a:pPr algn="ctr"/>
            <a:r>
              <a:rPr lang="en-GB" sz="2400" b="1" dirty="0" smtClean="0"/>
              <a:t>Or use the blank cartoon to create your own story www.ramsar.org/wwd2014</a:t>
            </a:r>
            <a:endParaRPr lang="en-US" sz="2400" dirty="0"/>
          </a:p>
        </p:txBody>
      </p:sp>
      <p:pic>
        <p:nvPicPr>
          <p:cNvPr id="5" name="Picture 2" descr="D:\Home\My Documents\WWD2014\CD_DVD_Burning\WWD2014_JMZH2014_DMH2014_PrintFiles\ComicStrip_BandeDessinee_TiraComica\EN\ramsar_2014_eng_web_900px.jpg"/>
          <p:cNvPicPr>
            <a:picLocks noChangeAspect="1" noChangeArrowheads="1"/>
          </p:cNvPicPr>
          <p:nvPr/>
        </p:nvPicPr>
        <p:blipFill>
          <a:blip r:embed="rId2" cstate="print"/>
          <a:stretch>
            <a:fillRect/>
          </a:stretch>
        </p:blipFill>
        <p:spPr bwMode="auto">
          <a:xfrm>
            <a:off x="1115616" y="764704"/>
            <a:ext cx="7115527" cy="5040560"/>
          </a:xfrm>
          <a:prstGeom prst="rect">
            <a:avLst/>
          </a:prstGeom>
          <a:noFill/>
          <a:ln>
            <a:solidFill>
              <a:schemeClr val="bg1">
                <a:lumMod val="65000"/>
              </a:schemeClr>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AO.png"/>
          <p:cNvPicPr>
            <a:picLocks noGrp="1" noChangeAspect="1"/>
          </p:cNvPicPr>
          <p:nvPr>
            <p:ph idx="1"/>
          </p:nvPr>
        </p:nvPicPr>
        <p:blipFill>
          <a:blip r:embed="rId2" cstate="print"/>
          <a:stretch>
            <a:fillRect/>
          </a:stretch>
        </p:blipFill>
        <p:spPr>
          <a:xfrm>
            <a:off x="7308304" y="5305823"/>
            <a:ext cx="720000" cy="710769"/>
          </a:xfrm>
        </p:spPr>
      </p:pic>
      <p:grpSp>
        <p:nvGrpSpPr>
          <p:cNvPr id="15" name="Group 14"/>
          <p:cNvGrpSpPr/>
          <p:nvPr/>
        </p:nvGrpSpPr>
        <p:grpSpPr>
          <a:xfrm>
            <a:off x="-305788" y="-40345"/>
            <a:ext cx="9470331" cy="6898345"/>
            <a:chOff x="-305788" y="-40345"/>
            <a:chExt cx="9470331" cy="6898345"/>
          </a:xfrm>
        </p:grpSpPr>
        <p:pic>
          <p:nvPicPr>
            <p:cNvPr id="14" name="Picture 13" descr="copy_SC36.jpg"/>
            <p:cNvPicPr>
              <a:picLocks noChangeAspect="1"/>
            </p:cNvPicPr>
            <p:nvPr/>
          </p:nvPicPr>
          <p:blipFill>
            <a:blip r:embed="rId3" cstate="print"/>
            <a:stretch>
              <a:fillRect/>
            </a:stretch>
          </p:blipFill>
          <p:spPr>
            <a:xfrm>
              <a:off x="-305788" y="-40345"/>
              <a:ext cx="9449788" cy="6898345"/>
            </a:xfrm>
            <a:prstGeom prst="rect">
              <a:avLst/>
            </a:prstGeom>
          </p:spPr>
        </p:pic>
        <p:sp>
          <p:nvSpPr>
            <p:cNvPr id="5" name="TextBox 4"/>
            <p:cNvSpPr txBox="1"/>
            <p:nvPr/>
          </p:nvSpPr>
          <p:spPr>
            <a:xfrm rot="16200000">
              <a:off x="8488452" y="2392869"/>
              <a:ext cx="1152128" cy="200055"/>
            </a:xfrm>
            <a:prstGeom prst="rect">
              <a:avLst/>
            </a:prstGeom>
            <a:noFill/>
          </p:spPr>
          <p:txBody>
            <a:bodyPr wrap="square" rtlCol="0">
              <a:spAutoFit/>
            </a:bodyPr>
            <a:lstStyle/>
            <a:p>
              <a:r>
                <a:rPr lang="en-GB" sz="700" dirty="0" smtClean="0"/>
                <a:t>© Gary Shackelford</a:t>
              </a:r>
              <a:endParaRPr lang="en-US" sz="700" dirty="0"/>
            </a:p>
          </p:txBody>
        </p:sp>
      </p:grpSp>
      <p:pic>
        <p:nvPicPr>
          <p:cNvPr id="2050" name="Picture 2" descr="D:\Home\My Documents\WWD2014\CD_DVD_Burning\WWD2014_JMZH2014_DMH2014_DesignFiles\Leaflet_Brochure_Folleto\Leaflet_Brochure_Folleto\EN\Leaflet-ENG\Links\HD-ramsarnew0.tif"/>
          <p:cNvPicPr>
            <a:picLocks noChangeAspect="1" noChangeArrowheads="1"/>
          </p:cNvPicPr>
          <p:nvPr/>
        </p:nvPicPr>
        <p:blipFill>
          <a:blip r:embed="rId4" cstate="print"/>
          <a:stretch>
            <a:fillRect/>
          </a:stretch>
        </p:blipFill>
        <p:spPr bwMode="auto">
          <a:xfrm>
            <a:off x="4140870" y="260648"/>
            <a:ext cx="1078283" cy="1171596"/>
          </a:xfrm>
          <a:prstGeom prst="rect">
            <a:avLst/>
          </a:prstGeom>
          <a:noFill/>
        </p:spPr>
      </p:pic>
      <p:pic>
        <p:nvPicPr>
          <p:cNvPr id="8" name="Picture 7" descr="IWMI_Logo.png"/>
          <p:cNvPicPr>
            <a:picLocks noChangeAspect="1"/>
          </p:cNvPicPr>
          <p:nvPr/>
        </p:nvPicPr>
        <p:blipFill>
          <a:blip r:embed="rId5" cstate="print"/>
          <a:stretch>
            <a:fillRect/>
          </a:stretch>
        </p:blipFill>
        <p:spPr>
          <a:xfrm>
            <a:off x="8080143" y="5301874"/>
            <a:ext cx="1008001" cy="718667"/>
          </a:xfrm>
          <a:prstGeom prst="rect">
            <a:avLst/>
          </a:prstGeom>
        </p:spPr>
      </p:pic>
      <p:pic>
        <p:nvPicPr>
          <p:cNvPr id="9" name="Picture 8" descr="Evian_logo_2011_small.JPG"/>
          <p:cNvPicPr>
            <a:picLocks noChangeAspect="1"/>
          </p:cNvPicPr>
          <p:nvPr/>
        </p:nvPicPr>
        <p:blipFill>
          <a:blip r:embed="rId6" cstate="print"/>
          <a:stretch>
            <a:fillRect/>
          </a:stretch>
        </p:blipFill>
        <p:spPr>
          <a:xfrm>
            <a:off x="188343" y="5229200"/>
            <a:ext cx="1080000" cy="720000"/>
          </a:xfrm>
          <a:prstGeom prst="rect">
            <a:avLst/>
          </a:prstGeom>
        </p:spPr>
      </p:pic>
      <p:pic>
        <p:nvPicPr>
          <p:cNvPr id="10" name="Picture 9" descr="danone2.jpg"/>
          <p:cNvPicPr>
            <a:picLocks noChangeAspect="1"/>
          </p:cNvPicPr>
          <p:nvPr/>
        </p:nvPicPr>
        <p:blipFill>
          <a:blip r:embed="rId7" cstate="print"/>
          <a:stretch>
            <a:fillRect/>
          </a:stretch>
        </p:blipFill>
        <p:spPr>
          <a:xfrm>
            <a:off x="1333928" y="5229200"/>
            <a:ext cx="627762" cy="720080"/>
          </a:xfrm>
          <a:prstGeom prst="rect">
            <a:avLst/>
          </a:prstGeom>
        </p:spPr>
      </p:pic>
      <p:sp>
        <p:nvSpPr>
          <p:cNvPr id="11" name="TextBox 10"/>
          <p:cNvSpPr txBox="1"/>
          <p:nvPr/>
        </p:nvSpPr>
        <p:spPr>
          <a:xfrm>
            <a:off x="179512" y="6093296"/>
            <a:ext cx="1800200" cy="553998"/>
          </a:xfrm>
          <a:prstGeom prst="rect">
            <a:avLst/>
          </a:prstGeom>
          <a:noFill/>
        </p:spPr>
        <p:txBody>
          <a:bodyPr wrap="square" rtlCol="0">
            <a:spAutoFit/>
          </a:bodyPr>
          <a:lstStyle/>
          <a:p>
            <a:r>
              <a:rPr lang="en-GB" sz="1000" dirty="0" err="1" smtClean="0">
                <a:solidFill>
                  <a:schemeClr val="bg1"/>
                </a:solidFill>
              </a:rPr>
              <a:t>Ramsar’s</a:t>
            </a:r>
            <a:r>
              <a:rPr lang="en-GB" sz="1000" dirty="0" smtClean="0">
                <a:solidFill>
                  <a:schemeClr val="bg1"/>
                </a:solidFill>
              </a:rPr>
              <a:t> WWD materials are generously supported by the </a:t>
            </a:r>
            <a:r>
              <a:rPr lang="en-GB" sz="1000" dirty="0" err="1" smtClean="0">
                <a:solidFill>
                  <a:schemeClr val="bg1"/>
                </a:solidFill>
              </a:rPr>
              <a:t>Danone</a:t>
            </a:r>
            <a:r>
              <a:rPr lang="en-GB" sz="1000" dirty="0" smtClean="0">
                <a:solidFill>
                  <a:schemeClr val="bg1"/>
                </a:solidFill>
              </a:rPr>
              <a:t> Fund for Water</a:t>
            </a:r>
            <a:endParaRPr lang="en-US" sz="1000" dirty="0">
              <a:solidFill>
                <a:schemeClr val="bg1"/>
              </a:solidFill>
            </a:endParaRPr>
          </a:p>
        </p:txBody>
      </p:sp>
      <p:sp>
        <p:nvSpPr>
          <p:cNvPr id="12" name="TextBox 11"/>
          <p:cNvSpPr txBox="1"/>
          <p:nvPr/>
        </p:nvSpPr>
        <p:spPr>
          <a:xfrm>
            <a:off x="7272808" y="6021288"/>
            <a:ext cx="1979712" cy="861774"/>
          </a:xfrm>
          <a:prstGeom prst="rect">
            <a:avLst/>
          </a:prstGeom>
          <a:noFill/>
        </p:spPr>
        <p:txBody>
          <a:bodyPr wrap="square" rtlCol="0">
            <a:spAutoFit/>
          </a:bodyPr>
          <a:lstStyle/>
          <a:p>
            <a:r>
              <a:rPr lang="en-GB" sz="1000" dirty="0" smtClean="0">
                <a:solidFill>
                  <a:schemeClr val="bg1"/>
                </a:solidFill>
              </a:rPr>
              <a:t>The leaflet was produced  in collaboration with the UN Food and Agriculture Organization and the International Water  Management Institute </a:t>
            </a:r>
            <a:endParaRPr lang="en-US" sz="1000" dirty="0">
              <a:solidFill>
                <a:schemeClr val="bg1"/>
              </a:solidFill>
            </a:endParaRPr>
          </a:p>
        </p:txBody>
      </p:sp>
      <p:sp>
        <p:nvSpPr>
          <p:cNvPr id="13" name="TextBox 12"/>
          <p:cNvSpPr txBox="1"/>
          <p:nvPr/>
        </p:nvSpPr>
        <p:spPr>
          <a:xfrm>
            <a:off x="4139952" y="1484784"/>
            <a:ext cx="1080120" cy="246221"/>
          </a:xfrm>
          <a:prstGeom prst="rect">
            <a:avLst/>
          </a:prstGeom>
          <a:noFill/>
        </p:spPr>
        <p:txBody>
          <a:bodyPr wrap="square" rtlCol="0">
            <a:spAutoFit/>
          </a:bodyPr>
          <a:lstStyle/>
          <a:p>
            <a:r>
              <a:rPr lang="en-GB" sz="1000" dirty="0" smtClean="0">
                <a:solidFill>
                  <a:schemeClr val="bg1"/>
                </a:solidFill>
              </a:rPr>
              <a:t>www.ramsar.org</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WD_Leaflet_Cover_Photo_1LR.jpg"/>
          <p:cNvPicPr>
            <a:picLocks noChangeAspect="1"/>
          </p:cNvPicPr>
          <p:nvPr/>
        </p:nvPicPr>
        <p:blipFill>
          <a:blip r:embed="rId2" cstate="print"/>
          <a:stretch>
            <a:fillRect/>
          </a:stretch>
        </p:blipFill>
        <p:spPr>
          <a:xfrm rot="10800000" flipH="1" flipV="1">
            <a:off x="-108520" y="0"/>
            <a:ext cx="9415696" cy="6858000"/>
          </a:xfrm>
          <a:prstGeom prst="rect">
            <a:avLst/>
          </a:prstGeom>
          <a:scene3d>
            <a:camera prst="orthographicFront"/>
            <a:lightRig rig="threePt" dir="t"/>
          </a:scene3d>
          <a:sp3d>
            <a:bevelT/>
          </a:sp3d>
        </p:spPr>
      </p:pic>
      <p:sp>
        <p:nvSpPr>
          <p:cNvPr id="2" name="Title 1"/>
          <p:cNvSpPr>
            <a:spLocks noGrp="1"/>
          </p:cNvSpPr>
          <p:nvPr>
            <p:ph type="ctrTitle"/>
          </p:nvPr>
        </p:nvSpPr>
        <p:spPr>
          <a:xfrm>
            <a:off x="467544" y="188640"/>
            <a:ext cx="7772400" cy="792088"/>
          </a:xfrm>
        </p:spPr>
        <p:txBody>
          <a:bodyPr/>
          <a:lstStyle/>
          <a:p>
            <a:pPr algn="l"/>
            <a:r>
              <a:rPr lang="en-GB" b="1" cap="small" dirty="0" smtClean="0"/>
              <a:t>Contents</a:t>
            </a:r>
            <a:endParaRPr lang="en-US" b="1" cap="small" dirty="0"/>
          </a:p>
        </p:txBody>
      </p:sp>
      <p:sp>
        <p:nvSpPr>
          <p:cNvPr id="3" name="Subtitle 2"/>
          <p:cNvSpPr>
            <a:spLocks noGrp="1"/>
          </p:cNvSpPr>
          <p:nvPr>
            <p:ph type="subTitle" idx="1"/>
          </p:nvPr>
        </p:nvSpPr>
        <p:spPr>
          <a:xfrm>
            <a:off x="395536" y="908720"/>
            <a:ext cx="8352928" cy="5832648"/>
          </a:xfrm>
        </p:spPr>
        <p:txBody>
          <a:bodyPr>
            <a:noAutofit/>
          </a:bodyPr>
          <a:lstStyle/>
          <a:p>
            <a:pPr marL="530225" indent="-530225" algn="l">
              <a:buFont typeface="Wingdings" pitchFamily="2" charset="2"/>
              <a:buChar char="q"/>
            </a:pPr>
            <a:r>
              <a:rPr lang="en-GB" sz="3000" b="1" cap="small" dirty="0" smtClean="0">
                <a:solidFill>
                  <a:schemeClr val="tx1"/>
                </a:solidFill>
                <a:effectLst>
                  <a:outerShdw blurRad="38100" dist="38100" dir="2700000" algn="tl">
                    <a:srgbClr val="000000">
                      <a:alpha val="43137"/>
                    </a:srgbClr>
                  </a:outerShdw>
                </a:effectLst>
              </a:rPr>
              <a:t>defining wetlands, Defining agriculture, and The scale of agriculture</a:t>
            </a:r>
            <a:br>
              <a:rPr lang="en-GB" sz="3000" b="1" cap="small" dirty="0" smtClean="0">
                <a:solidFill>
                  <a:schemeClr val="tx1"/>
                </a:solidFill>
                <a:effectLst>
                  <a:outerShdw blurRad="38100" dist="38100" dir="2700000" algn="tl">
                    <a:srgbClr val="000000">
                      <a:alpha val="43137"/>
                    </a:srgbClr>
                  </a:outerShdw>
                </a:effectLst>
              </a:rPr>
            </a:br>
            <a:endParaRPr lang="en-GB" sz="3000" b="1" cap="small" dirty="0" smtClean="0">
              <a:solidFill>
                <a:schemeClr val="tx1"/>
              </a:solidFill>
              <a:effectLst>
                <a:outerShdw blurRad="38100" dist="38100" dir="2700000" algn="tl">
                  <a:srgbClr val="000000">
                    <a:alpha val="43137"/>
                  </a:srgbClr>
                </a:outerShdw>
              </a:effectLst>
            </a:endParaRPr>
          </a:p>
          <a:p>
            <a:pPr marL="530225" indent="-530225" algn="l">
              <a:buFont typeface="Wingdings" pitchFamily="2" charset="2"/>
              <a:buChar char="q"/>
            </a:pPr>
            <a:r>
              <a:rPr lang="en-GB" sz="3000" b="1" cap="small" dirty="0" smtClean="0">
                <a:solidFill>
                  <a:schemeClr val="tx1"/>
                </a:solidFill>
                <a:effectLst>
                  <a:outerShdw blurRad="38100" dist="38100" dir="2700000" algn="tl">
                    <a:srgbClr val="000000">
                      <a:alpha val="43137"/>
                    </a:srgbClr>
                  </a:outerShdw>
                </a:effectLst>
              </a:rPr>
              <a:t>Wetlands used for agriculture...complex interactions</a:t>
            </a:r>
            <a:br>
              <a:rPr lang="en-GB" sz="3000" b="1" cap="small" dirty="0" smtClean="0">
                <a:solidFill>
                  <a:schemeClr val="tx1"/>
                </a:solidFill>
                <a:effectLst>
                  <a:outerShdw blurRad="38100" dist="38100" dir="2700000" algn="tl">
                    <a:srgbClr val="000000">
                      <a:alpha val="43137"/>
                    </a:srgbClr>
                  </a:outerShdw>
                </a:effectLst>
              </a:rPr>
            </a:br>
            <a:endParaRPr lang="en-US" sz="3000" b="1" cap="small" dirty="0" smtClean="0">
              <a:solidFill>
                <a:schemeClr val="tx1"/>
              </a:solidFill>
              <a:effectLst>
                <a:outerShdw blurRad="38100" dist="38100" dir="2700000" algn="tl">
                  <a:srgbClr val="000000">
                    <a:alpha val="43137"/>
                  </a:srgbClr>
                </a:outerShdw>
              </a:effectLst>
            </a:endParaRPr>
          </a:p>
          <a:p>
            <a:pPr marL="530225" indent="-530225" algn="l">
              <a:buFont typeface="Wingdings" pitchFamily="2" charset="2"/>
              <a:buChar char="q"/>
            </a:pPr>
            <a:r>
              <a:rPr lang="en-GB" sz="3000" b="1" cap="small" dirty="0" smtClean="0">
                <a:solidFill>
                  <a:schemeClr val="tx1"/>
                </a:solidFill>
                <a:effectLst>
                  <a:outerShdw blurRad="38100" dist="38100" dir="2700000" algn="tl">
                    <a:srgbClr val="000000">
                      <a:alpha val="43137"/>
                    </a:srgbClr>
                  </a:outerShdw>
                </a:effectLst>
              </a:rPr>
              <a:t>Impact of agriculture &amp; some Facts and  Figures about water use</a:t>
            </a:r>
            <a:br>
              <a:rPr lang="en-GB" sz="3000" b="1" cap="small" dirty="0" smtClean="0">
                <a:solidFill>
                  <a:schemeClr val="tx1"/>
                </a:solidFill>
                <a:effectLst>
                  <a:outerShdw blurRad="38100" dist="38100" dir="2700000" algn="tl">
                    <a:srgbClr val="000000">
                      <a:alpha val="43137"/>
                    </a:srgbClr>
                  </a:outerShdw>
                </a:effectLst>
              </a:rPr>
            </a:br>
            <a:endParaRPr lang="en-GB" sz="3000" b="1" cap="small" dirty="0" smtClean="0">
              <a:solidFill>
                <a:schemeClr val="tx1"/>
              </a:solidFill>
              <a:effectLst>
                <a:outerShdw blurRad="38100" dist="38100" dir="2700000" algn="tl">
                  <a:srgbClr val="000000">
                    <a:alpha val="43137"/>
                  </a:srgbClr>
                </a:outerShdw>
              </a:effectLst>
            </a:endParaRPr>
          </a:p>
          <a:p>
            <a:pPr algn="l">
              <a:buFont typeface="Wingdings" pitchFamily="2" charset="2"/>
              <a:buChar char="q"/>
            </a:pPr>
            <a:r>
              <a:rPr lang="en-GB" sz="3000" b="1" cap="small" dirty="0" smtClean="0">
                <a:solidFill>
                  <a:schemeClr val="tx1"/>
                </a:solidFill>
                <a:effectLst>
                  <a:outerShdw blurRad="38100" dist="38100" dir="2700000" algn="tl">
                    <a:srgbClr val="000000">
                      <a:alpha val="43137"/>
                    </a:srgbClr>
                  </a:outerShdw>
                </a:effectLst>
              </a:rPr>
              <a:t>  Agricultural </a:t>
            </a:r>
            <a:r>
              <a:rPr lang="en-GB" sz="3000" b="1" cap="small" dirty="0" err="1" smtClean="0">
                <a:solidFill>
                  <a:schemeClr val="tx1"/>
                </a:solidFill>
                <a:effectLst>
                  <a:outerShdw blurRad="38100" dist="38100" dir="2700000" algn="tl">
                    <a:srgbClr val="000000">
                      <a:alpha val="43137"/>
                    </a:srgbClr>
                  </a:outerShdw>
                </a:effectLst>
              </a:rPr>
              <a:t>vs</a:t>
            </a:r>
            <a:r>
              <a:rPr lang="en-GB" sz="3000" b="1" cap="small" dirty="0" smtClean="0">
                <a:solidFill>
                  <a:schemeClr val="tx1"/>
                </a:solidFill>
                <a:effectLst>
                  <a:outerShdw blurRad="38100" dist="38100" dir="2700000" algn="tl">
                    <a:srgbClr val="000000">
                      <a:alpha val="43137"/>
                    </a:srgbClr>
                  </a:outerShdw>
                </a:effectLst>
              </a:rPr>
              <a:t> Natural Ecosystem Services</a:t>
            </a:r>
            <a:r>
              <a:rPr lang="en-GB" sz="3000" cap="small" dirty="0" smtClean="0">
                <a:solidFill>
                  <a:srgbClr val="009A46"/>
                </a:solidFill>
                <a:effectLst>
                  <a:outerShdw blurRad="38100" dist="38100" dir="2700000" algn="tl">
                    <a:srgbClr val="000000">
                      <a:alpha val="43137"/>
                    </a:srgbClr>
                  </a:outerShdw>
                </a:effectLst>
              </a:rPr>
              <a:t/>
            </a:r>
            <a:br>
              <a:rPr lang="en-GB" sz="3000" cap="small" dirty="0" smtClean="0">
                <a:solidFill>
                  <a:srgbClr val="009A46"/>
                </a:solidFill>
                <a:effectLst>
                  <a:outerShdw blurRad="38100" dist="38100" dir="2700000" algn="tl">
                    <a:srgbClr val="000000">
                      <a:alpha val="43137"/>
                    </a:srgbClr>
                  </a:outerShdw>
                </a:effectLst>
              </a:rPr>
            </a:br>
            <a:endParaRPr lang="en-GB" sz="3000" cap="small" dirty="0" smtClean="0">
              <a:solidFill>
                <a:srgbClr val="009A46"/>
              </a:solidFill>
              <a:effectLst>
                <a:outerShdw blurRad="38100" dist="38100" dir="2700000" algn="tl">
                  <a:srgbClr val="000000">
                    <a:alpha val="43137"/>
                  </a:srgbClr>
                </a:outerShdw>
              </a:effectLst>
            </a:endParaRPr>
          </a:p>
          <a:p>
            <a:pPr algn="l">
              <a:buFont typeface="Wingdings" pitchFamily="2" charset="2"/>
              <a:buChar char="q"/>
            </a:pPr>
            <a:r>
              <a:rPr lang="en-GB" sz="3000" b="1" cap="small" dirty="0" smtClean="0">
                <a:solidFill>
                  <a:schemeClr val="tx1"/>
                </a:solidFill>
                <a:effectLst>
                  <a:outerShdw blurRad="38100" dist="38100" dir="2700000" algn="tl">
                    <a:srgbClr val="000000">
                      <a:alpha val="43137"/>
                    </a:srgbClr>
                  </a:outerShdw>
                </a:effectLst>
              </a:rPr>
              <a:t>  Agriculture in Ramsar Sites </a:t>
            </a:r>
          </a:p>
          <a:p>
            <a:pPr algn="l"/>
            <a:r>
              <a:rPr lang="en-GB" sz="3000" cap="small" dirty="0" smtClean="0">
                <a:solidFill>
                  <a:schemeClr val="tx1"/>
                </a:solidFill>
                <a:effectLst>
                  <a:outerShdw blurRad="38100" dist="38100" dir="2700000" algn="tl">
                    <a:srgbClr val="000000">
                      <a:alpha val="43137"/>
                    </a:srgbClr>
                  </a:outerShdw>
                </a:effectLst>
              </a:rPr>
              <a:t> </a:t>
            </a:r>
            <a:endParaRPr lang="en-US" sz="3000" cap="small"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nzeglioM\Desktop\WWD PPT\Section.jpg"/>
          <p:cNvPicPr>
            <a:picLocks noChangeAspect="1" noChangeArrowheads="1"/>
          </p:cNvPicPr>
          <p:nvPr/>
        </p:nvPicPr>
        <p:blipFill>
          <a:blip r:embed="rId2" cstate="print"/>
          <a:srcRect/>
          <a:stretch>
            <a:fillRect/>
          </a:stretch>
        </p:blipFill>
        <p:spPr bwMode="auto">
          <a:xfrm>
            <a:off x="-119019" y="-171400"/>
            <a:ext cx="9358269" cy="7245424"/>
          </a:xfrm>
          <a:prstGeom prst="rect">
            <a:avLst/>
          </a:prstGeom>
          <a:noFill/>
        </p:spPr>
      </p:pic>
      <p:sp>
        <p:nvSpPr>
          <p:cNvPr id="6" name="Rounded Rectangle 5"/>
          <p:cNvSpPr/>
          <p:nvPr/>
        </p:nvSpPr>
        <p:spPr>
          <a:xfrm>
            <a:off x="0" y="3356992"/>
            <a:ext cx="9144000"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cap="small" dirty="0" smtClean="0">
                <a:solidFill>
                  <a:schemeClr val="tx1"/>
                </a:solidFill>
                <a:effectLst>
                  <a:outerShdw blurRad="38100" dist="38100" dir="2700000" algn="tl">
                    <a:srgbClr val="000000">
                      <a:alpha val="43137"/>
                    </a:srgbClr>
                  </a:outerShdw>
                </a:effectLst>
              </a:rPr>
              <a:t>Defining Wetlands, Defining Agriculture, </a:t>
            </a:r>
          </a:p>
          <a:p>
            <a:pPr algn="ctr"/>
            <a:r>
              <a:rPr lang="en-GB" sz="4000" b="1" cap="small" dirty="0" smtClean="0">
                <a:solidFill>
                  <a:schemeClr val="tx1"/>
                </a:solidFill>
                <a:effectLst>
                  <a:outerShdw blurRad="38100" dist="38100" dir="2700000" algn="tl">
                    <a:srgbClr val="000000">
                      <a:alpha val="43137"/>
                    </a:srgbClr>
                  </a:outerShdw>
                </a:effectLst>
              </a:rPr>
              <a:t>&amp; The Scale of Agriculture...</a:t>
            </a:r>
            <a:endParaRPr lang="en-US" sz="4000" b="1" cap="small"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6.jpg"/>
          <p:cNvPicPr>
            <a:picLocks noChangeAspect="1"/>
          </p:cNvPicPr>
          <p:nvPr/>
        </p:nvPicPr>
        <p:blipFill>
          <a:blip r:embed="rId2" cstate="print"/>
          <a:stretch>
            <a:fillRect/>
          </a:stretch>
        </p:blipFill>
        <p:spPr>
          <a:xfrm>
            <a:off x="0" y="4009302"/>
            <a:ext cx="9180512" cy="2876082"/>
          </a:xfrm>
          <a:prstGeom prst="rect">
            <a:avLst/>
          </a:prstGeom>
        </p:spPr>
      </p:pic>
      <p:sp>
        <p:nvSpPr>
          <p:cNvPr id="4" name="Rectangle 3"/>
          <p:cNvSpPr/>
          <p:nvPr/>
        </p:nvSpPr>
        <p:spPr>
          <a:xfrm>
            <a:off x="0" y="0"/>
            <a:ext cx="9144000" cy="4005064"/>
          </a:xfrm>
          <a:prstGeom prst="rect">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n-GB" sz="3600" b="1" dirty="0" smtClean="0">
                <a:solidFill>
                  <a:schemeClr val="bg1"/>
                </a:solidFill>
                <a:latin typeface="Adobe Heiti Std R" pitchFamily="34" charset="-128"/>
                <a:ea typeface="Adobe Heiti Std R" pitchFamily="34" charset="-128"/>
              </a:rPr>
              <a:t>Defining agriculture ....... </a:t>
            </a:r>
          </a:p>
          <a:p>
            <a:pPr algn="just"/>
            <a:endParaRPr lang="en-GB" sz="2400" dirty="0"/>
          </a:p>
          <a:p>
            <a:pPr algn="just"/>
            <a:r>
              <a:rPr lang="en-GB" sz="2800" b="1" dirty="0" smtClean="0">
                <a:solidFill>
                  <a:schemeClr val="bg1"/>
                </a:solidFill>
              </a:rPr>
              <a:t>“</a:t>
            </a:r>
            <a:r>
              <a:rPr lang="en-GB" sz="2800" b="1" i="1" dirty="0" smtClean="0">
                <a:solidFill>
                  <a:schemeClr val="bg1"/>
                </a:solidFill>
              </a:rPr>
              <a:t>the </a:t>
            </a:r>
            <a:r>
              <a:rPr lang="en-GB" sz="2800" b="1" i="1" dirty="0">
                <a:solidFill>
                  <a:schemeClr val="bg1"/>
                </a:solidFill>
              </a:rPr>
              <a:t>deliberate effort to modify a portion of Earth's surface through the cultivation of crops and the raising of livestock for sustenance or economic gain</a:t>
            </a:r>
            <a:r>
              <a:rPr lang="en-GB" sz="2800" b="1" i="1" dirty="0" smtClean="0">
                <a:solidFill>
                  <a:schemeClr val="bg1"/>
                </a:solidFill>
              </a:rPr>
              <a:t>”</a:t>
            </a:r>
            <a:r>
              <a:rPr lang="en-GB" sz="2800" b="1" dirty="0" smtClean="0">
                <a:solidFill>
                  <a:schemeClr val="bg1"/>
                </a:solidFill>
              </a:rPr>
              <a:t>. </a:t>
            </a:r>
          </a:p>
          <a:p>
            <a:pPr algn="just"/>
            <a:endParaRPr lang="en-GB" sz="2400" b="1" dirty="0" smtClean="0"/>
          </a:p>
          <a:p>
            <a:pPr algn="just"/>
            <a:r>
              <a:rPr lang="en-GB" sz="2100" b="1" dirty="0" smtClean="0"/>
              <a:t>Crops can provide food, fuel, medicines. </a:t>
            </a:r>
            <a:r>
              <a:rPr lang="en-GB" sz="2100" b="1" dirty="0"/>
              <a:t>For </a:t>
            </a:r>
            <a:r>
              <a:rPr lang="en-GB" sz="2100" b="1" dirty="0" smtClean="0"/>
              <a:t>our purposes, </a:t>
            </a:r>
            <a:r>
              <a:rPr lang="en-GB" sz="2100" b="1" dirty="0"/>
              <a:t>this definition of agriculture </a:t>
            </a:r>
            <a:r>
              <a:rPr lang="en-GB" sz="2100" b="1" dirty="0" smtClean="0"/>
              <a:t>includes land-based </a:t>
            </a:r>
            <a:r>
              <a:rPr lang="en-GB" sz="2100" b="1" dirty="0"/>
              <a:t>agriculture, </a:t>
            </a:r>
            <a:r>
              <a:rPr lang="en-GB" sz="2100" b="1" dirty="0" smtClean="0"/>
              <a:t>inland </a:t>
            </a:r>
            <a:r>
              <a:rPr lang="en-GB" sz="2100" b="1" dirty="0"/>
              <a:t>and coastal </a:t>
            </a:r>
            <a:r>
              <a:rPr lang="en-GB" sz="2100" b="1" dirty="0" smtClean="0"/>
              <a:t>aquaculture. </a:t>
            </a:r>
            <a:r>
              <a:rPr lang="en-GB" sz="2100" b="1" dirty="0"/>
              <a:t>Aquaculture as defined by </a:t>
            </a:r>
            <a:r>
              <a:rPr lang="en-GB" sz="2100" b="1" dirty="0" smtClean="0"/>
              <a:t>FAO </a:t>
            </a:r>
            <a:r>
              <a:rPr lang="en-GB" sz="2100" b="1" dirty="0"/>
              <a:t>includes the farming of </a:t>
            </a:r>
            <a:r>
              <a:rPr lang="en-GB" sz="2100" b="1" dirty="0" smtClean="0"/>
              <a:t>animals (e.g. </a:t>
            </a:r>
            <a:r>
              <a:rPr lang="en-GB" sz="2100" b="1" dirty="0"/>
              <a:t>crustaceans, finfish and molluscs) and plants </a:t>
            </a:r>
            <a:r>
              <a:rPr lang="en-GB" sz="2100" b="1" dirty="0" smtClean="0"/>
              <a:t>(e.g. </a:t>
            </a:r>
            <a:r>
              <a:rPr lang="en-GB" sz="2100" b="1" dirty="0"/>
              <a:t>seaweeds and freshwater </a:t>
            </a:r>
            <a:r>
              <a:rPr lang="en-GB" sz="2100" b="1" dirty="0" err="1"/>
              <a:t>macrophytes</a:t>
            </a:r>
            <a:r>
              <a:rPr lang="en-GB" sz="2100" b="1" dirty="0"/>
              <a:t>). </a:t>
            </a:r>
            <a:endParaRPr lang="en-US" sz="21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Rectangle 3"/>
          <p:cNvSpPr/>
          <p:nvPr/>
        </p:nvSpPr>
        <p:spPr>
          <a:xfrm>
            <a:off x="0" y="-27384"/>
            <a:ext cx="9144000" cy="3970318"/>
          </a:xfrm>
          <a:prstGeom prst="rect">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n-GB" sz="3600" b="1" dirty="0" smtClean="0">
                <a:solidFill>
                  <a:schemeClr val="bg1"/>
                </a:solidFill>
                <a:latin typeface="Adobe Heiti Std R" pitchFamily="34" charset="-128"/>
                <a:ea typeface="Adobe Heiti Std R" pitchFamily="34" charset="-128"/>
              </a:rPr>
              <a:t>Defining wetlands ....... </a:t>
            </a:r>
          </a:p>
          <a:p>
            <a:pPr algn="just"/>
            <a:endParaRPr lang="en-GB" sz="2400" dirty="0" smtClean="0"/>
          </a:p>
          <a:p>
            <a:r>
              <a:rPr lang="en-GB" sz="2800" b="1" dirty="0" smtClean="0"/>
              <a:t>Ramsar uses a broad definition of wetlands, including lakes and rivers, swamps and marshes, wet grasslands and </a:t>
            </a:r>
            <a:r>
              <a:rPr lang="en-GB" sz="2800" b="1" dirty="0" err="1" smtClean="0"/>
              <a:t>peatlands</a:t>
            </a:r>
            <a:r>
              <a:rPr lang="en-GB" sz="2800" b="1" dirty="0" smtClean="0"/>
              <a:t>, oases, estuaries, deltas and tidal flats, near-shore marine areas, mangroves and coral reefs, and human-made sites such as fish ponds, rice paddies, reservoirs, and salt pans</a:t>
            </a:r>
            <a:r>
              <a:rPr lang="en-GB" sz="2800" dirty="0" smtClean="0"/>
              <a:t>.  </a:t>
            </a:r>
            <a:endParaRPr lang="en-US" sz="2800" dirty="0" smtClean="0"/>
          </a:p>
          <a:p>
            <a:pPr algn="just"/>
            <a:endParaRPr lang="en-GB" sz="2400" b="1" dirty="0" smtClean="0"/>
          </a:p>
        </p:txBody>
      </p:sp>
      <p:pic>
        <p:nvPicPr>
          <p:cNvPr id="8" name="Picture 7" descr="sc7.jpg"/>
          <p:cNvPicPr>
            <a:picLocks noChangeAspect="1"/>
          </p:cNvPicPr>
          <p:nvPr/>
        </p:nvPicPr>
        <p:blipFill>
          <a:blip r:embed="rId2" cstate="print"/>
          <a:stretch>
            <a:fillRect/>
          </a:stretch>
        </p:blipFill>
        <p:spPr>
          <a:xfrm>
            <a:off x="0" y="3907371"/>
            <a:ext cx="9180512" cy="305002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WD_Leaflet_Cover_Photo_2LRcrop3.jpg"/>
          <p:cNvPicPr>
            <a:picLocks noChangeAspect="1"/>
          </p:cNvPicPr>
          <p:nvPr/>
        </p:nvPicPr>
        <p:blipFill>
          <a:blip r:embed="rId2" cstate="print"/>
          <a:stretch>
            <a:fillRect/>
          </a:stretch>
        </p:blipFill>
        <p:spPr>
          <a:xfrm>
            <a:off x="-36512" y="476672"/>
            <a:ext cx="9242862" cy="6732115"/>
          </a:xfrm>
          <a:prstGeom prst="rect">
            <a:avLst/>
          </a:prstGeom>
        </p:spPr>
      </p:pic>
      <p:sp>
        <p:nvSpPr>
          <p:cNvPr id="3" name="Content Placeholder 2"/>
          <p:cNvSpPr>
            <a:spLocks noGrp="1"/>
          </p:cNvSpPr>
          <p:nvPr>
            <p:ph idx="1"/>
          </p:nvPr>
        </p:nvSpPr>
        <p:spPr>
          <a:xfrm>
            <a:off x="251520" y="764704"/>
            <a:ext cx="8712968" cy="2520280"/>
          </a:xfrm>
          <a:ln w="38100">
            <a:solidFill>
              <a:srgbClr val="009A46"/>
            </a:solidFill>
          </a:ln>
        </p:spPr>
        <p:txBody>
          <a:bodyPr>
            <a:normAutofit/>
          </a:bodyPr>
          <a:lstStyle/>
          <a:p>
            <a:pPr marL="0" indent="0">
              <a:buNone/>
            </a:pPr>
            <a:r>
              <a:rPr lang="en-GB" sz="2800" b="1" cap="small" dirty="0" smtClean="0">
                <a:ln>
                  <a:solidFill>
                    <a:schemeClr val="tx1"/>
                  </a:solidFill>
                </a:ln>
                <a:solidFill>
                  <a:srgbClr val="00CC00"/>
                </a:solidFill>
                <a:effectLst>
                  <a:outerShdw blurRad="38100" dist="38100" dir="2700000" algn="tl">
                    <a:srgbClr val="000000">
                      <a:alpha val="43137"/>
                    </a:srgbClr>
                  </a:outerShdw>
                </a:effectLst>
              </a:rPr>
              <a:t>Intensive agriculture</a:t>
            </a:r>
          </a:p>
          <a:p>
            <a:pPr marL="0" indent="0">
              <a:buNone/>
            </a:pPr>
            <a:r>
              <a:rPr lang="en-GB" sz="2200" b="1" dirty="0" smtClean="0"/>
              <a:t>Uses more fertilizers, chemicals, modern machinery or manual labour; generates higher levels of productivity from relatively smaller areas</a:t>
            </a:r>
          </a:p>
          <a:p>
            <a:pPr marL="0" indent="0">
              <a:buNone/>
            </a:pPr>
            <a:r>
              <a:rPr lang="en-GB" sz="2800" b="1" cap="small" dirty="0" smtClean="0">
                <a:ln>
                  <a:solidFill>
                    <a:schemeClr val="tx1"/>
                  </a:solidFill>
                </a:ln>
                <a:solidFill>
                  <a:srgbClr val="00CC00"/>
                </a:solidFill>
                <a:effectLst>
                  <a:outerShdw blurRad="38100" dist="38100" dir="2700000" algn="tl">
                    <a:srgbClr val="000000">
                      <a:alpha val="43137"/>
                    </a:srgbClr>
                  </a:outerShdw>
                </a:effectLst>
              </a:rPr>
              <a:t>Extensive agriculture</a:t>
            </a:r>
          </a:p>
          <a:p>
            <a:pPr marL="0" indent="0">
              <a:buNone/>
            </a:pPr>
            <a:r>
              <a:rPr lang="en-GB" sz="2200" b="1" dirty="0" smtClean="0"/>
              <a:t>Uses smaller inputs relative to land  area – relies more on natural processes and productivity</a:t>
            </a:r>
            <a:endParaRPr lang="en-US" sz="2200" b="1" dirty="0"/>
          </a:p>
        </p:txBody>
      </p:sp>
      <p:sp>
        <p:nvSpPr>
          <p:cNvPr id="4" name="TextBox 3"/>
          <p:cNvSpPr txBox="1"/>
          <p:nvPr/>
        </p:nvSpPr>
        <p:spPr>
          <a:xfrm>
            <a:off x="251520" y="3434224"/>
            <a:ext cx="8712968" cy="1938992"/>
          </a:xfrm>
          <a:prstGeom prst="rect">
            <a:avLst/>
          </a:prstGeom>
          <a:noFill/>
          <a:ln w="38100">
            <a:solidFill>
              <a:srgbClr val="009A46"/>
            </a:solidFill>
          </a:ln>
        </p:spPr>
        <p:txBody>
          <a:bodyPr wrap="square" rtlCol="0">
            <a:spAutoFit/>
          </a:bodyPr>
          <a:lstStyle/>
          <a:p>
            <a:r>
              <a:rPr lang="en-GB" sz="2000" b="1" i="1" dirty="0" smtClean="0"/>
              <a:t>Crop production can be</a:t>
            </a:r>
          </a:p>
          <a:p>
            <a:r>
              <a:rPr lang="en-GB" sz="2800" b="1" cap="small" dirty="0" err="1" smtClean="0">
                <a:ln>
                  <a:solidFill>
                    <a:schemeClr val="tx1"/>
                  </a:solidFill>
                </a:ln>
                <a:solidFill>
                  <a:srgbClr val="00CC00"/>
                </a:solidFill>
                <a:effectLst>
                  <a:outerShdw blurRad="38100" dist="38100" dir="2700000" algn="tl">
                    <a:srgbClr val="000000">
                      <a:alpha val="43137"/>
                    </a:srgbClr>
                  </a:outerShdw>
                </a:effectLst>
              </a:rPr>
              <a:t>Rainfed</a:t>
            </a:r>
            <a:endParaRPr lang="en-GB" sz="2800" b="1" cap="small" dirty="0" smtClean="0">
              <a:ln>
                <a:solidFill>
                  <a:schemeClr val="tx1"/>
                </a:solidFill>
              </a:ln>
              <a:solidFill>
                <a:srgbClr val="00CC00"/>
              </a:solidFill>
              <a:effectLst>
                <a:outerShdw blurRad="38100" dist="38100" dir="2700000" algn="tl">
                  <a:srgbClr val="000000">
                    <a:alpha val="43137"/>
                  </a:srgbClr>
                </a:outerShdw>
              </a:effectLst>
            </a:endParaRPr>
          </a:p>
          <a:p>
            <a:r>
              <a:rPr lang="en-GB" b="1" dirty="0" smtClean="0"/>
              <a:t>or</a:t>
            </a:r>
          </a:p>
          <a:p>
            <a:r>
              <a:rPr lang="en-GB" sz="2800" b="1" cap="small" dirty="0" smtClean="0">
                <a:ln>
                  <a:solidFill>
                    <a:schemeClr val="tx1"/>
                  </a:solidFill>
                </a:ln>
                <a:solidFill>
                  <a:srgbClr val="00CC00"/>
                </a:solidFill>
                <a:effectLst>
                  <a:outerShdw blurRad="38100" dist="38100" dir="2700000" algn="tl">
                    <a:srgbClr val="000000">
                      <a:alpha val="43137"/>
                    </a:srgbClr>
                  </a:outerShdw>
                </a:effectLst>
              </a:rPr>
              <a:t>Irrigated</a:t>
            </a:r>
          </a:p>
          <a:p>
            <a:r>
              <a:rPr lang="en-GB" sz="2200" b="1" dirty="0" smtClean="0"/>
              <a:t>Irrigation through spraying or mist-jet, and drip irrigation systems </a:t>
            </a:r>
            <a:endParaRPr lang="en-US" sz="2200" b="1" dirty="0"/>
          </a:p>
        </p:txBody>
      </p:sp>
      <p:sp>
        <p:nvSpPr>
          <p:cNvPr id="5" name="TextBox 4"/>
          <p:cNvSpPr txBox="1"/>
          <p:nvPr/>
        </p:nvSpPr>
        <p:spPr>
          <a:xfrm>
            <a:off x="251520" y="5541039"/>
            <a:ext cx="8712967" cy="1200329"/>
          </a:xfrm>
          <a:prstGeom prst="rect">
            <a:avLst/>
          </a:prstGeom>
          <a:noFill/>
          <a:ln w="38100">
            <a:solidFill>
              <a:srgbClr val="009A46"/>
            </a:solidFill>
          </a:ln>
        </p:spPr>
        <p:txBody>
          <a:bodyPr wrap="square" rtlCol="0">
            <a:spAutoFit/>
          </a:bodyPr>
          <a:lstStyle/>
          <a:p>
            <a:r>
              <a:rPr lang="en-GB" sz="2800" b="1" cap="small" dirty="0" smtClean="0">
                <a:ln>
                  <a:solidFill>
                    <a:schemeClr val="tx1"/>
                  </a:solidFill>
                </a:ln>
                <a:solidFill>
                  <a:srgbClr val="00CC00"/>
                </a:solidFill>
                <a:effectLst>
                  <a:outerShdw blurRad="38100" dist="38100" dir="2700000" algn="tl">
                    <a:srgbClr val="000000">
                      <a:alpha val="43137"/>
                    </a:srgbClr>
                  </a:outerShdw>
                </a:effectLst>
              </a:rPr>
              <a:t>Combined  production systems</a:t>
            </a:r>
          </a:p>
          <a:p>
            <a:r>
              <a:rPr lang="en-GB" sz="2200" b="1" dirty="0" smtClean="0"/>
              <a:t>Bring together crop farming, animal husbandry, sometimes aquaculture in one farming system. Can be intensive or extensive.</a:t>
            </a:r>
            <a:r>
              <a:rPr lang="en-GB" b="1" dirty="0" smtClean="0"/>
              <a:t> </a:t>
            </a:r>
            <a:endParaRPr lang="en-US" b="1" dirty="0"/>
          </a:p>
        </p:txBody>
      </p:sp>
      <p:sp>
        <p:nvSpPr>
          <p:cNvPr id="7" name="TextBox 6"/>
          <p:cNvSpPr txBox="1"/>
          <p:nvPr/>
        </p:nvSpPr>
        <p:spPr>
          <a:xfrm>
            <a:off x="0" y="0"/>
            <a:ext cx="9144000" cy="707886"/>
          </a:xfrm>
          <a:prstGeom prst="rect">
            <a:avLst/>
          </a:prstGeom>
          <a:solidFill>
            <a:srgbClr val="009A46"/>
          </a:solidFill>
        </p:spPr>
        <p:txBody>
          <a:bodyPr wrap="square" rtlCol="0">
            <a:spAutoFit/>
          </a:bodyPr>
          <a:lstStyle/>
          <a:p>
            <a:pPr algn="ctr"/>
            <a:r>
              <a:rPr lang="en-GB" sz="4000" b="1" cap="small" dirty="0" smtClean="0">
                <a:solidFill>
                  <a:schemeClr val="bg1"/>
                </a:solidFill>
                <a:effectLst>
                  <a:outerShdw blurRad="38100" dist="38100" dir="2700000" algn="tl">
                    <a:srgbClr val="000000">
                      <a:alpha val="43137"/>
                    </a:srgbClr>
                  </a:outerShdw>
                </a:effectLst>
              </a:rPr>
              <a:t>Scales and types of  agriculture</a:t>
            </a:r>
            <a:endParaRPr lang="en-US" sz="4000" b="1" cap="small"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onzeglioM\Desktop\WWD PPT\Section.jpg"/>
          <p:cNvPicPr>
            <a:picLocks noChangeAspect="1" noChangeArrowheads="1"/>
          </p:cNvPicPr>
          <p:nvPr/>
        </p:nvPicPr>
        <p:blipFill>
          <a:blip r:embed="rId2" cstate="print"/>
          <a:srcRect/>
          <a:stretch>
            <a:fillRect/>
          </a:stretch>
        </p:blipFill>
        <p:spPr bwMode="auto">
          <a:xfrm>
            <a:off x="-119019" y="-171400"/>
            <a:ext cx="9358269" cy="7245424"/>
          </a:xfrm>
          <a:prstGeom prst="rect">
            <a:avLst/>
          </a:prstGeom>
          <a:noFill/>
        </p:spPr>
      </p:pic>
      <p:sp>
        <p:nvSpPr>
          <p:cNvPr id="6" name="Rounded Rectangle 5"/>
          <p:cNvSpPr/>
          <p:nvPr/>
        </p:nvSpPr>
        <p:spPr>
          <a:xfrm>
            <a:off x="-36512" y="2780928"/>
            <a:ext cx="9144000"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cap="small" dirty="0" smtClean="0">
                <a:solidFill>
                  <a:schemeClr val="tx1"/>
                </a:solidFill>
                <a:effectLst>
                  <a:outerShdw blurRad="38100" dist="38100" dir="2700000" algn="tl">
                    <a:srgbClr val="000000">
                      <a:alpha val="43137"/>
                    </a:srgbClr>
                  </a:outerShdw>
                </a:effectLst>
              </a:rPr>
              <a:t>Wetlands used for agriculture...</a:t>
            </a:r>
          </a:p>
          <a:p>
            <a:pPr algn="ctr"/>
            <a:r>
              <a:rPr lang="en-GB" sz="4000" b="1" cap="small" dirty="0" smtClean="0">
                <a:solidFill>
                  <a:schemeClr val="tx1"/>
                </a:solidFill>
                <a:effectLst>
                  <a:outerShdw blurRad="38100" dist="38100" dir="2700000" algn="tl">
                    <a:srgbClr val="000000">
                      <a:alpha val="43137"/>
                    </a:srgbClr>
                  </a:outerShdw>
                </a:effectLst>
              </a:rPr>
              <a:t>complex interactions</a:t>
            </a:r>
            <a:endParaRPr lang="en-US" sz="4000" b="1" cap="small"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3985</TotalTime>
  <Words>1746</Words>
  <Application>Microsoft Office PowerPoint</Application>
  <PresentationFormat>On-screen Show (4:3)</PresentationFormat>
  <Paragraphs>188</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Wetlands and Agriculture:  Partners for Growth?    </vt:lpstr>
      <vt:lpstr>Wetlands &amp; Agriculture: Partners for Growth? WWD 2014</vt:lpstr>
      <vt:lpstr>About the images in this PPT</vt:lpstr>
      <vt:lpstr>Contents</vt:lpstr>
      <vt:lpstr>Slide 5</vt:lpstr>
      <vt:lpstr>Slide 6</vt:lpstr>
      <vt:lpstr>Slide 7</vt:lpstr>
      <vt:lpstr>Slide 8</vt:lpstr>
      <vt:lpstr>Slide 9</vt:lpstr>
      <vt:lpstr>Complex interactions ...... Wetlands used for agriculture may be:</vt:lpstr>
      <vt:lpstr>Slide 11</vt:lpstr>
      <vt:lpstr>Wetlands and biofuels  1 – Friends? Foes?</vt:lpstr>
      <vt:lpstr>Wetlands and biofuels  2 – Friends? Foes?</vt:lpstr>
      <vt:lpstr>Slide 14</vt:lpstr>
      <vt:lpstr>Slide 15</vt:lpstr>
      <vt:lpstr>Impacts of agriculture on wetlands - in brief</vt:lpstr>
      <vt:lpstr>Facts and Figures</vt:lpstr>
      <vt:lpstr>Water use in rainfed and irrigated agriculture</vt:lpstr>
      <vt:lpstr>Facts and Figures</vt:lpstr>
      <vt:lpstr>Balance between rainfed and irrigated agriculture is highly variable around the world</vt:lpstr>
      <vt:lpstr>Key message 2</vt:lpstr>
      <vt:lpstr>Slide 22</vt:lpstr>
      <vt:lpstr> Provisioning services: production of food, fuelwood, fish,   water storage etc. Regulating services   : climate regulation, water    purification  etc.  Cultural services        : recreation, spiritual value,    educational  value etc.   </vt:lpstr>
      <vt:lpstr>Agricultural vs Natural Ecosystem Services</vt:lpstr>
      <vt:lpstr>Slide 25</vt:lpstr>
      <vt:lpstr>REDUCING THE IMPACTS OF AGRICULTURE  ON WETLANDS</vt:lpstr>
      <vt:lpstr>Slide 27</vt:lpstr>
      <vt:lpstr>Slide 28</vt:lpstr>
      <vt:lpstr>Agriculture IN Ramsar Sites –  Did you know?</vt:lpstr>
      <vt:lpstr>A complex of streams, marshes and lakes where a local conservation network has joined efforts with the users of water from the wetland for agriculture.  New crops have been introduced such as the prickly pear from which the vegetable nopal is prepared. This  cactus has replaced traditional crops with higher water requirements, generating higher income for farmers and reducing the water needs from the wetland.  </vt:lpstr>
      <vt:lpstr>Iraq: Hawizeh Marsh (Haur Al-Hawizeh) Ramsar Site    The indigenous tribes of Marsh Arabs, or Madans, have practiced their traditional agriculture in the Mesopotamian Marshlands for over 5,000 years, gathering reeds, cultivating cereals and date palm, grazing large livestock, fishing and hunting.</vt:lpstr>
      <vt:lpstr>Slide 32</vt:lpstr>
      <vt:lpstr>France: Cotentin &amp; Bessin Marshes Ramsar Site</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Ramsar\HAILS Sandra</dc:creator>
  <cp:lastModifiedBy>Ramsar\HAILS Sandra</cp:lastModifiedBy>
  <cp:revision>435</cp:revision>
  <dcterms:created xsi:type="dcterms:W3CDTF">2013-09-13T19:25:14Z</dcterms:created>
  <dcterms:modified xsi:type="dcterms:W3CDTF">2013-12-18T13:36:47Z</dcterms:modified>
</cp:coreProperties>
</file>