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68" r:id="rId5"/>
    <p:sldId id="257" r:id="rId6"/>
    <p:sldId id="258" r:id="rId7"/>
    <p:sldId id="259" r:id="rId8"/>
    <p:sldId id="260" r:id="rId9"/>
    <p:sldId id="262" r:id="rId10"/>
    <p:sldId id="261" r:id="rId11"/>
    <p:sldId id="264" r:id="rId12"/>
    <p:sldId id="263" r:id="rId13"/>
    <p:sldId id="265" r:id="rId14"/>
    <p:sldId id="267" r:id="rId15"/>
    <p:sldId id="266" r:id="rId16"/>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AC9"/>
    <a:srgbClr val="1A95A3"/>
    <a:srgbClr val="EC9F88"/>
    <a:srgbClr val="BBD578"/>
    <a:srgbClr val="D3E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1"/>
    <p:restoredTop sz="96259"/>
  </p:normalViewPr>
  <p:slideViewPr>
    <p:cSldViewPr snapToGrid="0" snapToObjects="1">
      <p:cViewPr varScale="1">
        <p:scale>
          <a:sx n="119" d="100"/>
          <a:sy n="119" d="100"/>
        </p:scale>
        <p:origin x="9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2574596-8B82-45C7-AE93-3297CC69F311}" type="datetimeFigureOut">
              <a:rPr lang="en-GB" smtClean="0"/>
              <a:t>24/01/2022</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42696DD2-4C87-4760-B016-D0012F25AADC}" type="slidenum">
              <a:rPr lang="en-GB" smtClean="0"/>
              <a:t>‹N°›</a:t>
            </a:fld>
            <a:endParaRPr lang="en-GB"/>
          </a:p>
        </p:txBody>
      </p:sp>
    </p:spTree>
    <p:extLst>
      <p:ext uri="{BB962C8B-B14F-4D97-AF65-F5344CB8AC3E}">
        <p14:creationId xmlns:p14="http://schemas.microsoft.com/office/powerpoint/2010/main" val="250387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63C04268-8CE1-1F46-BC51-7615A437A9FA}" type="datetimeFigureOut">
              <a:rPr lang="fr-FR" smtClean="0"/>
              <a:t>24/01/2022</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81026ED9-561D-EE49-B386-5F1CF2E98D3C}" type="slidenum">
              <a:rPr lang="fr-FR" smtClean="0"/>
              <a:t>‹N°›</a:t>
            </a:fld>
            <a:endParaRPr lang="fr-FR"/>
          </a:p>
        </p:txBody>
      </p:sp>
    </p:spTree>
    <p:extLst>
      <p:ext uri="{BB962C8B-B14F-4D97-AF65-F5344CB8AC3E}">
        <p14:creationId xmlns:p14="http://schemas.microsoft.com/office/powerpoint/2010/main" val="6606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026ED9-561D-EE49-B386-5F1CF2E98D3C}" type="slidenum">
              <a:rPr lang="fr-FR" smtClean="0"/>
              <a:t>11</a:t>
            </a:fld>
            <a:endParaRPr lang="fr-FR"/>
          </a:p>
        </p:txBody>
      </p:sp>
    </p:spTree>
    <p:extLst>
      <p:ext uri="{BB962C8B-B14F-4D97-AF65-F5344CB8AC3E}">
        <p14:creationId xmlns:p14="http://schemas.microsoft.com/office/powerpoint/2010/main" val="877063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498A2-CFC8-0346-BD5B-502878AB30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DAD4DB-0AF2-8F4F-8700-6E24D6B9F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FEE2FC-6D3B-C141-95E1-B69FB014F569}"/>
              </a:ext>
            </a:extLst>
          </p:cNvPr>
          <p:cNvSpPr>
            <a:spLocks noGrp="1"/>
          </p:cNvSpPr>
          <p:nvPr>
            <p:ph type="dt" sz="half" idx="10"/>
          </p:nvPr>
        </p:nvSpPr>
        <p:spPr/>
        <p:txBody>
          <a:bodyPr/>
          <a:lstStyle/>
          <a:p>
            <a:fld id="{43D04C09-88F4-D14E-ABCD-B2D4AC3DE463}" type="datetimeFigureOut">
              <a:rPr lang="fr-FR" smtClean="0"/>
              <a:t>24/01/2022</a:t>
            </a:fld>
            <a:endParaRPr lang="fr-FR"/>
          </a:p>
        </p:txBody>
      </p:sp>
      <p:sp>
        <p:nvSpPr>
          <p:cNvPr id="5" name="Espace réservé du pied de page 4">
            <a:extLst>
              <a:ext uri="{FF2B5EF4-FFF2-40B4-BE49-F238E27FC236}">
                <a16:creationId xmlns:a16="http://schemas.microsoft.com/office/drawing/2014/main" id="{FFC7DD75-6429-B042-996A-350089A4A2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52B2A2-5F38-934B-98F5-DB464E13F790}"/>
              </a:ext>
            </a:extLst>
          </p:cNvPr>
          <p:cNvSpPr>
            <a:spLocks noGrp="1"/>
          </p:cNvSpPr>
          <p:nvPr>
            <p:ph type="sldNum" sz="quarter" idx="12"/>
          </p:nvPr>
        </p:nvSpPr>
        <p:spPr/>
        <p:txBody>
          <a:bodyPr/>
          <a:lstStyle/>
          <a:p>
            <a:fld id="{CB6EC6E6-8E21-2F47-B487-0542D24FCF44}" type="slidenum">
              <a:rPr lang="fr-FR" smtClean="0"/>
              <a:t>‹N°›</a:t>
            </a:fld>
            <a:endParaRPr lang="fr-FR"/>
          </a:p>
        </p:txBody>
      </p:sp>
      <p:sp>
        <p:nvSpPr>
          <p:cNvPr id="7" name="Rectangle 6">
            <a:extLst>
              <a:ext uri="{FF2B5EF4-FFF2-40B4-BE49-F238E27FC236}">
                <a16:creationId xmlns:a16="http://schemas.microsoft.com/office/drawing/2014/main" id="{4E747DD7-6914-AB40-844A-51282BD79D03}"/>
              </a:ext>
            </a:extLst>
          </p:cNvPr>
          <p:cNvSpPr/>
          <p:nvPr userDrawn="1"/>
        </p:nvSpPr>
        <p:spPr>
          <a:xfrm>
            <a:off x="0" y="5715001"/>
            <a:ext cx="12192000" cy="1143000"/>
          </a:xfrm>
          <a:prstGeom prst="rect">
            <a:avLst/>
          </a:prstGeom>
          <a:gradFill flip="none" rotWithShape="1">
            <a:gsLst>
              <a:gs pos="0">
                <a:srgbClr val="B0DBD7"/>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81FF4383-ABBD-904F-B465-A0EFAF4AFD96}"/>
              </a:ext>
            </a:extLst>
          </p:cNvPr>
          <p:cNvSpPr/>
          <p:nvPr userDrawn="1"/>
        </p:nvSpPr>
        <p:spPr>
          <a:xfrm>
            <a:off x="0" y="0"/>
            <a:ext cx="10972800" cy="1219200"/>
          </a:xfrm>
          <a:prstGeom prst="rect">
            <a:avLst/>
          </a:prstGeom>
          <a:solidFill>
            <a:srgbClr val="76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EEF76044-251A-0142-B850-C99695E57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2800" y="0"/>
            <a:ext cx="1219200" cy="1219200"/>
          </a:xfrm>
          <a:prstGeom prst="rect">
            <a:avLst/>
          </a:prstGeom>
        </p:spPr>
      </p:pic>
    </p:spTree>
    <p:extLst>
      <p:ext uri="{BB962C8B-B14F-4D97-AF65-F5344CB8AC3E}">
        <p14:creationId xmlns:p14="http://schemas.microsoft.com/office/powerpoint/2010/main" val="259473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C4BE8-5DFC-8E41-87EA-450BDD2155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B75F4B5-0F02-B449-A18D-243C10FCF8D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68447C-6C86-594B-ACED-68CFB861DA81}"/>
              </a:ext>
            </a:extLst>
          </p:cNvPr>
          <p:cNvSpPr>
            <a:spLocks noGrp="1"/>
          </p:cNvSpPr>
          <p:nvPr>
            <p:ph type="dt" sz="half" idx="10"/>
          </p:nvPr>
        </p:nvSpPr>
        <p:spPr/>
        <p:txBody>
          <a:bodyPr/>
          <a:lstStyle/>
          <a:p>
            <a:fld id="{43D04C09-88F4-D14E-ABCD-B2D4AC3DE463}" type="datetimeFigureOut">
              <a:rPr lang="fr-FR" smtClean="0"/>
              <a:t>24/01/2022</a:t>
            </a:fld>
            <a:endParaRPr lang="fr-FR"/>
          </a:p>
        </p:txBody>
      </p:sp>
      <p:sp>
        <p:nvSpPr>
          <p:cNvPr id="5" name="Espace réservé du pied de page 4">
            <a:extLst>
              <a:ext uri="{FF2B5EF4-FFF2-40B4-BE49-F238E27FC236}">
                <a16:creationId xmlns:a16="http://schemas.microsoft.com/office/drawing/2014/main" id="{20B510E2-23C4-8C4C-A3D3-4C903594BD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CE604E-ECC8-B645-B17F-0B043CE914CA}"/>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325844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D9DA02-45D3-6D47-AD8A-A12D3DE8C98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E47113-8550-BD42-B0C3-747C10613AD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92BA57-C1F3-2E4D-A626-F697B1BB0CF1}"/>
              </a:ext>
            </a:extLst>
          </p:cNvPr>
          <p:cNvSpPr>
            <a:spLocks noGrp="1"/>
          </p:cNvSpPr>
          <p:nvPr>
            <p:ph type="dt" sz="half" idx="10"/>
          </p:nvPr>
        </p:nvSpPr>
        <p:spPr/>
        <p:txBody>
          <a:bodyPr/>
          <a:lstStyle/>
          <a:p>
            <a:fld id="{43D04C09-88F4-D14E-ABCD-B2D4AC3DE463}" type="datetimeFigureOut">
              <a:rPr lang="fr-FR" smtClean="0"/>
              <a:t>24/01/2022</a:t>
            </a:fld>
            <a:endParaRPr lang="fr-FR"/>
          </a:p>
        </p:txBody>
      </p:sp>
      <p:sp>
        <p:nvSpPr>
          <p:cNvPr id="5" name="Espace réservé du pied de page 4">
            <a:extLst>
              <a:ext uri="{FF2B5EF4-FFF2-40B4-BE49-F238E27FC236}">
                <a16:creationId xmlns:a16="http://schemas.microsoft.com/office/drawing/2014/main" id="{A2C181B2-B853-8541-A1AA-35ACC922A7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7C87F8-9989-AC41-9806-89BAC09ECC86}"/>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328083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75B32-0D98-224D-90DD-110BC41FAB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C12B5D-E432-F44D-8CDE-EEF74C4A01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547A01-7E47-A440-9C4B-EEA6DD3B8C30}"/>
              </a:ext>
            </a:extLst>
          </p:cNvPr>
          <p:cNvSpPr>
            <a:spLocks noGrp="1"/>
          </p:cNvSpPr>
          <p:nvPr>
            <p:ph type="dt" sz="half" idx="10"/>
          </p:nvPr>
        </p:nvSpPr>
        <p:spPr/>
        <p:txBody>
          <a:bodyPr/>
          <a:lstStyle/>
          <a:p>
            <a:fld id="{43D04C09-88F4-D14E-ABCD-B2D4AC3DE463}" type="datetimeFigureOut">
              <a:rPr lang="fr-FR" smtClean="0"/>
              <a:t>24/01/2022</a:t>
            </a:fld>
            <a:endParaRPr lang="fr-FR"/>
          </a:p>
        </p:txBody>
      </p:sp>
      <p:sp>
        <p:nvSpPr>
          <p:cNvPr id="5" name="Espace réservé du pied de page 4">
            <a:extLst>
              <a:ext uri="{FF2B5EF4-FFF2-40B4-BE49-F238E27FC236}">
                <a16:creationId xmlns:a16="http://schemas.microsoft.com/office/drawing/2014/main" id="{61D30B02-302A-1647-A8F9-80E6CF9316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3B6579-0F65-2942-A3BE-6628BA86FC83}"/>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368983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D9283-E6FA-8D4E-A10D-2CDC93F6C5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1D7BF3A-4B1C-EC44-9F64-9C49F6D1A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6C00F9A-66D6-C54F-9C3A-12E5BBDE2F73}"/>
              </a:ext>
            </a:extLst>
          </p:cNvPr>
          <p:cNvSpPr>
            <a:spLocks noGrp="1"/>
          </p:cNvSpPr>
          <p:nvPr>
            <p:ph type="dt" sz="half" idx="10"/>
          </p:nvPr>
        </p:nvSpPr>
        <p:spPr/>
        <p:txBody>
          <a:bodyPr/>
          <a:lstStyle/>
          <a:p>
            <a:fld id="{43D04C09-88F4-D14E-ABCD-B2D4AC3DE463}" type="datetimeFigureOut">
              <a:rPr lang="fr-FR" smtClean="0"/>
              <a:t>24/01/2022</a:t>
            </a:fld>
            <a:endParaRPr lang="fr-FR"/>
          </a:p>
        </p:txBody>
      </p:sp>
      <p:sp>
        <p:nvSpPr>
          <p:cNvPr id="5" name="Espace réservé du pied de page 4">
            <a:extLst>
              <a:ext uri="{FF2B5EF4-FFF2-40B4-BE49-F238E27FC236}">
                <a16:creationId xmlns:a16="http://schemas.microsoft.com/office/drawing/2014/main" id="{2BCBA275-A511-404F-BE93-30D20B6091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D64366-48FE-4147-B070-D5FABFB93FF9}"/>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61622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C6511-5E4A-5F4B-9715-1DE48D7F77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2D29FD7-CA2E-3E48-AF83-D318F8D2277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9FEFC40-6534-D047-8C64-F247D5F869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1F3782-25CF-FA45-B51E-C25DF1CD0342}"/>
              </a:ext>
            </a:extLst>
          </p:cNvPr>
          <p:cNvSpPr>
            <a:spLocks noGrp="1"/>
          </p:cNvSpPr>
          <p:nvPr>
            <p:ph type="dt" sz="half" idx="10"/>
          </p:nvPr>
        </p:nvSpPr>
        <p:spPr/>
        <p:txBody>
          <a:bodyPr/>
          <a:lstStyle/>
          <a:p>
            <a:fld id="{43D04C09-88F4-D14E-ABCD-B2D4AC3DE463}" type="datetimeFigureOut">
              <a:rPr lang="fr-FR" smtClean="0"/>
              <a:t>24/01/2022</a:t>
            </a:fld>
            <a:endParaRPr lang="fr-FR"/>
          </a:p>
        </p:txBody>
      </p:sp>
      <p:sp>
        <p:nvSpPr>
          <p:cNvPr id="6" name="Espace réservé du pied de page 5">
            <a:extLst>
              <a:ext uri="{FF2B5EF4-FFF2-40B4-BE49-F238E27FC236}">
                <a16:creationId xmlns:a16="http://schemas.microsoft.com/office/drawing/2014/main" id="{DF290333-0751-1444-867D-A74B803D04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6484E4-A5AB-1F4F-B744-89A87F529796}"/>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177300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48A66-6690-1147-A8A1-7FBBB5DB6D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E3C590-5F27-8342-B769-859582959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EB28EE-2D13-E740-9643-2AB107AB0E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8C9B013-FC6C-B541-A9FC-9AB1A94CC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0C2997C-ABD5-D14A-98E5-F12C96D22E1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1549385-E0AB-6F4E-9082-CBAEC42D6154}"/>
              </a:ext>
            </a:extLst>
          </p:cNvPr>
          <p:cNvSpPr>
            <a:spLocks noGrp="1"/>
          </p:cNvSpPr>
          <p:nvPr>
            <p:ph type="dt" sz="half" idx="10"/>
          </p:nvPr>
        </p:nvSpPr>
        <p:spPr/>
        <p:txBody>
          <a:bodyPr/>
          <a:lstStyle/>
          <a:p>
            <a:fld id="{43D04C09-88F4-D14E-ABCD-B2D4AC3DE463}" type="datetimeFigureOut">
              <a:rPr lang="fr-FR" smtClean="0"/>
              <a:t>24/01/2022</a:t>
            </a:fld>
            <a:endParaRPr lang="fr-FR"/>
          </a:p>
        </p:txBody>
      </p:sp>
      <p:sp>
        <p:nvSpPr>
          <p:cNvPr id="8" name="Espace réservé du pied de page 7">
            <a:extLst>
              <a:ext uri="{FF2B5EF4-FFF2-40B4-BE49-F238E27FC236}">
                <a16:creationId xmlns:a16="http://schemas.microsoft.com/office/drawing/2014/main" id="{B1A14F6E-F352-604B-B227-89102C29A35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F3EB2F-48BE-344D-B548-702DDDDC2B6A}"/>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74393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BF559-C942-B34E-81C2-1586C8B7CF2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7B81820-AD3D-F24E-A78B-B762AB772C05}"/>
              </a:ext>
            </a:extLst>
          </p:cNvPr>
          <p:cNvSpPr>
            <a:spLocks noGrp="1"/>
          </p:cNvSpPr>
          <p:nvPr>
            <p:ph type="dt" sz="half" idx="10"/>
          </p:nvPr>
        </p:nvSpPr>
        <p:spPr/>
        <p:txBody>
          <a:bodyPr/>
          <a:lstStyle/>
          <a:p>
            <a:fld id="{43D04C09-88F4-D14E-ABCD-B2D4AC3DE463}" type="datetimeFigureOut">
              <a:rPr lang="fr-FR" smtClean="0"/>
              <a:t>24/01/2022</a:t>
            </a:fld>
            <a:endParaRPr lang="fr-FR"/>
          </a:p>
        </p:txBody>
      </p:sp>
      <p:sp>
        <p:nvSpPr>
          <p:cNvPr id="4" name="Espace réservé du pied de page 3">
            <a:extLst>
              <a:ext uri="{FF2B5EF4-FFF2-40B4-BE49-F238E27FC236}">
                <a16:creationId xmlns:a16="http://schemas.microsoft.com/office/drawing/2014/main" id="{06488838-797C-1C43-8C1A-EC135826D10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B919985-9E75-5E4C-97EB-8256C1C3C338}"/>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299859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0C8227-3EF1-AB4B-B7B7-D44899E6E6D0}"/>
              </a:ext>
            </a:extLst>
          </p:cNvPr>
          <p:cNvSpPr>
            <a:spLocks noGrp="1"/>
          </p:cNvSpPr>
          <p:nvPr>
            <p:ph type="dt" sz="half" idx="10"/>
          </p:nvPr>
        </p:nvSpPr>
        <p:spPr/>
        <p:txBody>
          <a:bodyPr/>
          <a:lstStyle/>
          <a:p>
            <a:fld id="{43D04C09-88F4-D14E-ABCD-B2D4AC3DE463}" type="datetimeFigureOut">
              <a:rPr lang="fr-FR" smtClean="0"/>
              <a:t>24/01/2022</a:t>
            </a:fld>
            <a:endParaRPr lang="fr-FR"/>
          </a:p>
        </p:txBody>
      </p:sp>
      <p:sp>
        <p:nvSpPr>
          <p:cNvPr id="3" name="Espace réservé du pied de page 2">
            <a:extLst>
              <a:ext uri="{FF2B5EF4-FFF2-40B4-BE49-F238E27FC236}">
                <a16:creationId xmlns:a16="http://schemas.microsoft.com/office/drawing/2014/main" id="{B5956805-3BC2-0243-9725-E7DBEEEF876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DE0692C-093D-E943-A3A0-D9C594C4A824}"/>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417811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12D81-8CF0-2946-8003-51F9A56066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762F7D-F0FE-E241-8317-4F3C8E945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4242F5-C59D-C44A-B79C-80049C9F9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321E87-1087-0A49-BFE5-69AD450F9FD4}"/>
              </a:ext>
            </a:extLst>
          </p:cNvPr>
          <p:cNvSpPr>
            <a:spLocks noGrp="1"/>
          </p:cNvSpPr>
          <p:nvPr>
            <p:ph type="dt" sz="half" idx="10"/>
          </p:nvPr>
        </p:nvSpPr>
        <p:spPr/>
        <p:txBody>
          <a:bodyPr/>
          <a:lstStyle/>
          <a:p>
            <a:fld id="{43D04C09-88F4-D14E-ABCD-B2D4AC3DE463}" type="datetimeFigureOut">
              <a:rPr lang="fr-FR" smtClean="0"/>
              <a:t>24/01/2022</a:t>
            </a:fld>
            <a:endParaRPr lang="fr-FR"/>
          </a:p>
        </p:txBody>
      </p:sp>
      <p:sp>
        <p:nvSpPr>
          <p:cNvPr id="6" name="Espace réservé du pied de page 5">
            <a:extLst>
              <a:ext uri="{FF2B5EF4-FFF2-40B4-BE49-F238E27FC236}">
                <a16:creationId xmlns:a16="http://schemas.microsoft.com/office/drawing/2014/main" id="{B933C075-3762-F64A-A4B7-E5474D5F1C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58805FF-5D29-7943-BE04-8D48CB8E1CFD}"/>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271285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B0917-6DBB-A449-97EA-E1FF1FFB5B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7B443A-8D29-1942-A217-E87ACBA0A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C4E86E4-8C92-154C-9B1C-FACD659F5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98C98A-E238-5B44-8DB8-E22C2CE0A436}"/>
              </a:ext>
            </a:extLst>
          </p:cNvPr>
          <p:cNvSpPr>
            <a:spLocks noGrp="1"/>
          </p:cNvSpPr>
          <p:nvPr>
            <p:ph type="dt" sz="half" idx="10"/>
          </p:nvPr>
        </p:nvSpPr>
        <p:spPr/>
        <p:txBody>
          <a:bodyPr/>
          <a:lstStyle/>
          <a:p>
            <a:fld id="{43D04C09-88F4-D14E-ABCD-B2D4AC3DE463}" type="datetimeFigureOut">
              <a:rPr lang="fr-FR" smtClean="0"/>
              <a:t>24/01/2022</a:t>
            </a:fld>
            <a:endParaRPr lang="fr-FR"/>
          </a:p>
        </p:txBody>
      </p:sp>
      <p:sp>
        <p:nvSpPr>
          <p:cNvPr id="6" name="Espace réservé du pied de page 5">
            <a:extLst>
              <a:ext uri="{FF2B5EF4-FFF2-40B4-BE49-F238E27FC236}">
                <a16:creationId xmlns:a16="http://schemas.microsoft.com/office/drawing/2014/main" id="{8C2FA8A5-23EC-024F-953B-9D8D5261E49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4DE844-5836-9D44-B1C3-89974B858EE4}"/>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46214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240250-3F44-4846-B50C-5DC94B274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000FF6-0F15-2E45-9044-120B6B643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814CE7-5C6F-374A-8ABF-1DEC5245B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4C09-88F4-D14E-ABCD-B2D4AC3DE463}" type="datetimeFigureOut">
              <a:rPr lang="fr-FR" smtClean="0"/>
              <a:t>24/01/2022</a:t>
            </a:fld>
            <a:endParaRPr lang="fr-FR"/>
          </a:p>
        </p:txBody>
      </p:sp>
      <p:sp>
        <p:nvSpPr>
          <p:cNvPr id="5" name="Espace réservé du pied de page 4">
            <a:extLst>
              <a:ext uri="{FF2B5EF4-FFF2-40B4-BE49-F238E27FC236}">
                <a16:creationId xmlns:a16="http://schemas.microsoft.com/office/drawing/2014/main" id="{6BBE1BEB-7C57-8745-A700-2FA7E89F6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F6D73EF-A9EC-094E-980B-D201E21F1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EC6E6-8E21-2F47-B487-0542D24FCF44}" type="slidenum">
              <a:rPr lang="fr-FR" smtClean="0"/>
              <a:t>‹N°›</a:t>
            </a:fld>
            <a:endParaRPr lang="fr-FR"/>
          </a:p>
        </p:txBody>
      </p:sp>
    </p:spTree>
    <p:extLst>
      <p:ext uri="{BB962C8B-B14F-4D97-AF65-F5344CB8AC3E}">
        <p14:creationId xmlns:p14="http://schemas.microsoft.com/office/powerpoint/2010/main" val="332587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orldwetlandsday.org/"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ramsar.org/sites/default/files/documents/library/factsheet2_wise_use_basics_0.pdf"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hyperlink" Target="https://ramsar.org/about/the-wise-use-of-wetland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ramsar.org/sites/default/files/documents/library/factsheet_wetland_restoration_coastal_e.pdf" TargetMode="External"/><Relationship Id="rId5" Type="http://schemas.openxmlformats.org/officeDocument/2006/relationships/hyperlink" Target="https://www.ramsar.org/sites/default/files/documents/library/factsheet_wetland_restoration_peatlands_e.pdf#:~:text=Restoring%20drained%20peatlands%3A%20now%20an%20environmental%20imperative%20From,and%20the%20environment%20in%20a%20myriad%20of%20ways." TargetMode="External"/><Relationship Id="rId4" Type="http://schemas.openxmlformats.org/officeDocument/2006/relationships/hyperlink" Target="https://www.ramsar.org/sites/default/files/documents/library/factsheet_wetland_restoration_general_e_0.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ramsar.org/sites/default/files/documents/library/gwo_s.pdf" TargetMode="External"/><Relationship Id="rId3" Type="http://schemas.openxmlformats.org/officeDocument/2006/relationships/image" Target="../media/image5.png"/><Relationship Id="rId7" Type="http://schemas.openxmlformats.org/officeDocument/2006/relationships/hyperlink" Target="https://www.ramsar.org/news/wetlands-worlds-most-valuable-ecosystem-disappearing-three-times-faster-than-forests-warns-new"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ramsar.org/news/summary-of-the-thirteenth-meeting-of-the-conference-of-the-parties-to-the-ramsar-convention-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ramsar.org/sites/default/files/documents/library/gwo_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view.officeapps.live.com/op/view.aspx?src=https%3A%2F%2Fwww.ramsar.org%2Fsites%2Fdefault%2Ffiles%2Fwwd2021_ppt_e_.pptx&amp;wdOrigin=BROWSELINK" TargetMode="External"/><Relationship Id="rId7" Type="http://schemas.openxmlformats.org/officeDocument/2006/relationships/hyperlink" Target="https://www.ramsar.org/sites/default/files/documents/library/factsheet_wetland_restoration_peatlands_e.pdf#:~:text=Restoring%20drained%20peatlands%3A%20now%20an%20environmental%20imperative%20From,and%20the%20environment%20in%20a%20myriad%20of%20ways." TargetMode="Externa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www.ramsar.org/sites/default/files/documents/library/151102_strp19_agenda_item_4.1_conventions_and_processes_sg.pdf" TargetMode="External"/><Relationship Id="rId5" Type="http://schemas.openxmlformats.org/officeDocument/2006/relationships/hyperlink" Target="https://www.ramsar.org/sites/default/files/documents/library/factsheet_wetland_restoration_general_e_0.pdf" TargetMode="External"/><Relationship Id="rId4" Type="http://schemas.openxmlformats.org/officeDocument/2006/relationships/hyperlink" Target="https://www.ramsar.org/sites/default/files/wwd2020_ppt_english_0.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ramsar.org/news/summary-of-the-thirteenth-meeting-of-the-conference-of-the-parties-to-the-ramsar-convention-on" TargetMode="Externa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s://ramsar50.org/wp-content/uploads/2021/02/Ramsar-50-Factsheet-BIODIVERSITY-English.pdf" TargetMode="External"/><Relationship Id="rId5" Type="http://schemas.openxmlformats.org/officeDocument/2006/relationships/hyperlink" Target="https://www.ramsar.org/sites/default/files/wwd16_hand-outs_desktop_print_eng.pdf" TargetMode="External"/><Relationship Id="rId4" Type="http://schemas.openxmlformats.org/officeDocument/2006/relationships/hyperlink" Target="https://www.ramsar.org/sites/default/files/documents/library/wwd19_handout_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teebweb.org/about/approach/" TargetMode="External"/><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s://portals.iucn.org/library/node/72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BF49338-84EE-5743-AB45-B9A322A048F6}"/>
              </a:ext>
            </a:extLst>
          </p:cNvPr>
          <p:cNvPicPr>
            <a:picLocks noChangeAspect="1"/>
          </p:cNvPicPr>
          <p:nvPr/>
        </p:nvPicPr>
        <p:blipFill>
          <a:blip r:embed="rId2"/>
          <a:stretch>
            <a:fillRect/>
          </a:stretch>
        </p:blipFill>
        <p:spPr>
          <a:xfrm>
            <a:off x="0" y="0"/>
            <a:ext cx="12208541" cy="6858000"/>
          </a:xfrm>
          <a:prstGeom prst="rect">
            <a:avLst/>
          </a:prstGeom>
        </p:spPr>
      </p:pic>
      <p:sp>
        <p:nvSpPr>
          <p:cNvPr id="3" name="Content Placeholder 2">
            <a:extLst>
              <a:ext uri="{FF2B5EF4-FFF2-40B4-BE49-F238E27FC236}">
                <a16:creationId xmlns:a16="http://schemas.microsoft.com/office/drawing/2014/main" id="{40B07F70-0AC6-CD47-BD04-E936005B7EBE}"/>
              </a:ext>
            </a:extLst>
          </p:cNvPr>
          <p:cNvSpPr txBox="1">
            <a:spLocks/>
          </p:cNvSpPr>
          <p:nvPr/>
        </p:nvSpPr>
        <p:spPr>
          <a:xfrm>
            <a:off x="9283849" y="5858381"/>
            <a:ext cx="2679266" cy="91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base">
              <a:lnSpc>
                <a:spcPct val="100000"/>
              </a:lnSpc>
              <a:spcBef>
                <a:spcPts val="0"/>
              </a:spcBef>
              <a:buFont typeface="Arial" panose="020B0604020202020204" pitchFamily="34" charset="0"/>
              <a:buNone/>
            </a:pPr>
            <a:r>
              <a:rPr lang="en-US" sz="1200" kern="0" dirty="0">
                <a:solidFill>
                  <a:srgbClr val="006571"/>
                </a:solidFill>
                <a:latin typeface="Arial" panose="020B0604020202020204" pitchFamily="34" charset="0"/>
                <a:ea typeface="Times New Roman" panose="02020603050405020304" pitchFamily="18" charset="0"/>
                <a:cs typeface="Arial" panose="020B0604020202020204" pitchFamily="34" charset="0"/>
                <a:hlinkClick r:id="rId3"/>
              </a:rPr>
              <a:t>www.worldwetlandsday.org</a:t>
            </a:r>
            <a:endParaRPr lang="en-US" sz="1200" kern="0" dirty="0">
              <a:solidFill>
                <a:srgbClr val="006571"/>
              </a:solidFill>
              <a:latin typeface="Arial" panose="020B0604020202020204" pitchFamily="34" charset="0"/>
              <a:ea typeface="Times New Roman" panose="02020603050405020304" pitchFamily="18" charset="0"/>
              <a:cs typeface="Arial" panose="020B0604020202020204" pitchFamily="34" charset="0"/>
            </a:endParaRPr>
          </a:p>
          <a:p>
            <a:pPr marL="0" indent="0" algn="r" fontAlgn="base">
              <a:lnSpc>
                <a:spcPts val="740"/>
              </a:lnSpc>
              <a:spcBef>
                <a:spcPts val="0"/>
              </a:spcBef>
              <a:buFont typeface="Arial" panose="020B0604020202020204" pitchFamily="34" charset="0"/>
              <a:buNone/>
            </a:pPr>
            <a:endParaRPr lang="en-US" sz="1200" kern="0" dirty="0">
              <a:solidFill>
                <a:srgbClr val="006571"/>
              </a:solidFill>
              <a:latin typeface="Arial" panose="020B0604020202020204" pitchFamily="34" charset="0"/>
              <a:ea typeface="Times New Roman" panose="02020603050405020304" pitchFamily="18" charset="0"/>
              <a:cs typeface="Arial" panose="020B0604020202020204" pitchFamily="34" charset="0"/>
            </a:endParaRPr>
          </a:p>
          <a:p>
            <a:pPr marL="0" indent="0" algn="r" fontAlgn="base">
              <a:lnSpc>
                <a:spcPct val="100000"/>
              </a:lnSpc>
              <a:spcBef>
                <a:spcPts val="0"/>
              </a:spcBef>
              <a:buNone/>
            </a:pPr>
            <a:r>
              <a:rPr lang="en-US" sz="1200" kern="0" dirty="0">
                <a:solidFill>
                  <a:srgbClr val="006571"/>
                </a:solidFill>
                <a:latin typeface="Arial" panose="020B0604020202020204" pitchFamily="34" charset="0"/>
                <a:ea typeface="Times New Roman" panose="02020603050405020304" pitchFamily="18" charset="0"/>
                <a:cs typeface="Arial" panose="020B0604020202020204" pitchFamily="34" charset="0"/>
              </a:rPr>
              <a:t> </a:t>
            </a:r>
            <a:r>
              <a:rPr lang="fr-CH" sz="1200" kern="0" dirty="0">
                <a:solidFill>
                  <a:schemeClr val="bg1"/>
                </a:solidFill>
                <a:latin typeface="Arial" panose="020B0604020202020204" pitchFamily="34" charset="0"/>
                <a:cs typeface="Arial" panose="020B0604020202020204" pitchFamily="34" charset="0"/>
              </a:rPr>
              <a:t>#</a:t>
            </a:r>
            <a:r>
              <a:rPr lang="fr-CH" sz="1200" kern="0" dirty="0" err="1">
                <a:solidFill>
                  <a:schemeClr val="bg1"/>
                </a:solidFill>
                <a:latin typeface="Arial" panose="020B0604020202020204" pitchFamily="34" charset="0"/>
                <a:cs typeface="Arial" panose="020B0604020202020204" pitchFamily="34" charset="0"/>
              </a:rPr>
              <a:t>ActuaEnFavordelosHumedales</a:t>
            </a:r>
            <a:endParaRPr lang="fr-CH" sz="1200" kern="0" dirty="0">
              <a:solidFill>
                <a:schemeClr val="bg1"/>
              </a:solidFill>
              <a:latin typeface="Arial" panose="020B0604020202020204" pitchFamily="34" charset="0"/>
              <a:cs typeface="Arial" panose="020B0604020202020204" pitchFamily="34" charset="0"/>
            </a:endParaRPr>
          </a:p>
          <a:p>
            <a:pPr marL="0" indent="0" algn="r" fontAlgn="base">
              <a:lnSpc>
                <a:spcPct val="100000"/>
              </a:lnSpc>
              <a:spcBef>
                <a:spcPts val="0"/>
              </a:spcBef>
              <a:buFont typeface="Arial" panose="020B0604020202020204" pitchFamily="34" charset="0"/>
              <a:buNone/>
            </a:pPr>
            <a:r>
              <a:rPr lang="en-US" sz="12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#WorldWetlandsDay</a:t>
            </a:r>
          </a:p>
        </p:txBody>
      </p:sp>
      <p:sp>
        <p:nvSpPr>
          <p:cNvPr id="9" name="Title 1">
            <a:extLst>
              <a:ext uri="{FF2B5EF4-FFF2-40B4-BE49-F238E27FC236}">
                <a16:creationId xmlns:a16="http://schemas.microsoft.com/office/drawing/2014/main" id="{6FEAAEF4-8161-8D40-A6B4-A91D2C8160E7}"/>
              </a:ext>
            </a:extLst>
          </p:cNvPr>
          <p:cNvSpPr txBox="1">
            <a:spLocks/>
          </p:cNvSpPr>
          <p:nvPr/>
        </p:nvSpPr>
        <p:spPr>
          <a:xfrm>
            <a:off x="197510" y="5194238"/>
            <a:ext cx="5020638" cy="1655762"/>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pPr>
            <a:r>
              <a:rPr lang="fr-CH" sz="5600" b="1" dirty="0">
                <a:solidFill>
                  <a:schemeClr val="bg1"/>
                </a:solidFill>
                <a:latin typeface="Arial" panose="020B0604020202020204" pitchFamily="34" charset="0"/>
                <a:cs typeface="Arial" panose="020B0604020202020204" pitchFamily="34" charset="0"/>
              </a:rPr>
              <a:t>LOS HUMEDALES</a:t>
            </a:r>
            <a:br>
              <a:rPr lang="fr-CH" dirty="0"/>
            </a:br>
            <a:endParaRPr lang="en-US" sz="5000" b="1" dirty="0">
              <a:solidFill>
                <a:schemeClr val="bg1"/>
              </a:solidFill>
              <a:latin typeface="Georgia" panose="02040502050405020303" pitchFamily="18" charset="0"/>
              <a:cs typeface="Calibri" panose="020F0502020204030204" pitchFamily="34" charset="0"/>
            </a:endParaRPr>
          </a:p>
        </p:txBody>
      </p:sp>
      <p:sp>
        <p:nvSpPr>
          <p:cNvPr id="10" name="Subtitle 2">
            <a:extLst>
              <a:ext uri="{FF2B5EF4-FFF2-40B4-BE49-F238E27FC236}">
                <a16:creationId xmlns:a16="http://schemas.microsoft.com/office/drawing/2014/main" id="{AB836F65-B548-F84A-8801-3C75CF7A7D27}"/>
              </a:ext>
            </a:extLst>
          </p:cNvPr>
          <p:cNvSpPr txBox="1">
            <a:spLocks/>
          </p:cNvSpPr>
          <p:nvPr/>
        </p:nvSpPr>
        <p:spPr>
          <a:xfrm>
            <a:off x="230947" y="6117580"/>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sz="2200" b="1" dirty="0">
                <a:solidFill>
                  <a:schemeClr val="bg1"/>
                </a:solidFill>
              </a:rPr>
              <a:t>VALORAR - GESTIONAR - RESTAURAR - </a:t>
            </a:r>
            <a:r>
              <a:rPr lang="fr-CH" sz="2200" b="1" dirty="0">
                <a:solidFill>
                  <a:srgbClr val="DD0918"/>
                </a:solidFill>
              </a:rPr>
              <a:t>AMAR</a:t>
            </a:r>
            <a:endParaRPr lang="fr-CH" sz="2200" dirty="0">
              <a:solidFill>
                <a:srgbClr val="DD0918"/>
              </a:solidFill>
            </a:endParaRPr>
          </a:p>
        </p:txBody>
      </p:sp>
      <p:pic>
        <p:nvPicPr>
          <p:cNvPr id="4" name="Image 3" descr="Une image contenant texte&#10;&#10;Description générée automatiquement">
            <a:extLst>
              <a:ext uri="{FF2B5EF4-FFF2-40B4-BE49-F238E27FC236}">
                <a16:creationId xmlns:a16="http://schemas.microsoft.com/office/drawing/2014/main" id="{CDF4EC68-6694-874F-9EFF-6A14C5EB68DE}"/>
              </a:ext>
            </a:extLst>
          </p:cNvPr>
          <p:cNvPicPr>
            <a:picLocks noChangeAspect="1"/>
          </p:cNvPicPr>
          <p:nvPr/>
        </p:nvPicPr>
        <p:blipFill>
          <a:blip r:embed="rId4"/>
          <a:stretch>
            <a:fillRect/>
          </a:stretch>
        </p:blipFill>
        <p:spPr>
          <a:xfrm>
            <a:off x="197510" y="384353"/>
            <a:ext cx="4686300" cy="2235200"/>
          </a:xfrm>
          <a:prstGeom prst="rect">
            <a:avLst/>
          </a:prstGeom>
        </p:spPr>
      </p:pic>
    </p:spTree>
    <p:extLst>
      <p:ext uri="{BB962C8B-B14F-4D97-AF65-F5344CB8AC3E}">
        <p14:creationId xmlns:p14="http://schemas.microsoft.com/office/powerpoint/2010/main" val="2037459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6">
            <a:extLst>
              <a:ext uri="{FF2B5EF4-FFF2-40B4-BE49-F238E27FC236}">
                <a16:creationId xmlns:a16="http://schemas.microsoft.com/office/drawing/2014/main" id="{162809EA-824A-FA4B-8C31-31DA69D534C7}"/>
              </a:ext>
            </a:extLst>
          </p:cNvPr>
          <p:cNvSpPr txBox="1">
            <a:spLocks/>
          </p:cNvSpPr>
          <p:nvPr/>
        </p:nvSpPr>
        <p:spPr>
          <a:xfrm>
            <a:off x="0" y="2740"/>
            <a:ext cx="939800" cy="1219349"/>
          </a:xfrm>
          <a:prstGeom prst="rect">
            <a:avLst/>
          </a:prstGeom>
          <a:solidFill>
            <a:srgbClr val="BBD578"/>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600" b="1" dirty="0">
              <a:highlight>
                <a:srgbClr val="BAD578"/>
              </a:highlight>
              <a:latin typeface="Arial" panose="020B0604020202020204" pitchFamily="34" charset="0"/>
              <a:cs typeface="Arial" panose="020B0604020202020204" pitchFamily="34" charset="0"/>
            </a:endParaRPr>
          </a:p>
        </p:txBody>
      </p:sp>
      <p:sp>
        <p:nvSpPr>
          <p:cNvPr id="26" name="ZoneTexte 1">
            <a:extLst>
              <a:ext uri="{FF2B5EF4-FFF2-40B4-BE49-F238E27FC236}">
                <a16:creationId xmlns:a16="http://schemas.microsoft.com/office/drawing/2014/main" id="{769FA345-C078-0B49-9CA0-629E2B273D6C}"/>
              </a:ext>
            </a:extLst>
          </p:cNvPr>
          <p:cNvSpPr txBox="1"/>
          <p:nvPr/>
        </p:nvSpPr>
        <p:spPr>
          <a:xfrm>
            <a:off x="246121" y="258818"/>
            <a:ext cx="81814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4000" b="1" dirty="0">
                <a:solidFill>
                  <a:schemeClr val="bg1"/>
                </a:solidFill>
                <a:latin typeface="Arial" panose="020B0604020202020204" pitchFamily="34" charset="0"/>
                <a:cs typeface="Arial" panose="020B0604020202020204" pitchFamily="34" charset="0"/>
              </a:rPr>
              <a:t>2</a:t>
            </a:r>
          </a:p>
        </p:txBody>
      </p:sp>
      <p:sp>
        <p:nvSpPr>
          <p:cNvPr id="10" name="Title 6">
            <a:extLst>
              <a:ext uri="{FF2B5EF4-FFF2-40B4-BE49-F238E27FC236}">
                <a16:creationId xmlns:a16="http://schemas.microsoft.com/office/drawing/2014/main" id="{3AD02374-F617-5C4D-98D1-C305AA6B60DA}"/>
              </a:ext>
            </a:extLst>
          </p:cNvPr>
          <p:cNvSpPr txBox="1">
            <a:spLocks/>
          </p:cNvSpPr>
          <p:nvPr/>
        </p:nvSpPr>
        <p:spPr>
          <a:xfrm>
            <a:off x="961701" y="29423"/>
            <a:ext cx="10916444" cy="1275556"/>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ES_tradnl" sz="3600" b="1" dirty="0">
                <a:solidFill>
                  <a:schemeClr val="bg1"/>
                </a:solidFill>
                <a:latin typeface="Arial" panose="020B0604020202020204" pitchFamily="34" charset="0"/>
                <a:cs typeface="Arial" panose="020B0604020202020204" pitchFamily="34" charset="0"/>
              </a:rPr>
              <a:t> Gestionar los humedales</a:t>
            </a:r>
          </a:p>
        </p:txBody>
      </p:sp>
      <p:pic>
        <p:nvPicPr>
          <p:cNvPr id="2" name="Image 1">
            <a:extLst>
              <a:ext uri="{FF2B5EF4-FFF2-40B4-BE49-F238E27FC236}">
                <a16:creationId xmlns:a16="http://schemas.microsoft.com/office/drawing/2014/main" id="{42182A67-454E-094A-8CBC-7431A130103A}"/>
              </a:ext>
            </a:extLst>
          </p:cNvPr>
          <p:cNvPicPr>
            <a:picLocks noChangeAspect="1"/>
          </p:cNvPicPr>
          <p:nvPr/>
        </p:nvPicPr>
        <p:blipFill>
          <a:blip r:embed="rId2"/>
          <a:stretch>
            <a:fillRect/>
          </a:stretch>
        </p:blipFill>
        <p:spPr>
          <a:xfrm>
            <a:off x="8372945" y="4758779"/>
            <a:ext cx="3530600" cy="1333500"/>
          </a:xfrm>
          <a:prstGeom prst="rect">
            <a:avLst/>
          </a:prstGeom>
        </p:spPr>
      </p:pic>
      <p:sp>
        <p:nvSpPr>
          <p:cNvPr id="12" name="Content Placeholder 2">
            <a:extLst>
              <a:ext uri="{FF2B5EF4-FFF2-40B4-BE49-F238E27FC236}">
                <a16:creationId xmlns:a16="http://schemas.microsoft.com/office/drawing/2014/main" id="{1959BDAA-6548-4C42-8874-28A073841633}"/>
              </a:ext>
            </a:extLst>
          </p:cNvPr>
          <p:cNvSpPr>
            <a:spLocks noGrp="1"/>
          </p:cNvSpPr>
          <p:nvPr/>
        </p:nvSpPr>
        <p:spPr>
          <a:xfrm>
            <a:off x="781669" y="2151415"/>
            <a:ext cx="7552713" cy="47978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s-ES_tradnl" sz="1600" dirty="0">
                <a:latin typeface="Arial" panose="020B0604020202020204" pitchFamily="34" charset="0"/>
                <a:cs typeface="Arial" panose="020B0604020202020204" pitchFamily="34" charset="0"/>
              </a:rPr>
              <a:t>La Convención define el uso racional de los humedales como: </a:t>
            </a:r>
            <a:br>
              <a:rPr lang="es-ES_tradnl" sz="1600" dirty="0">
                <a:latin typeface="Arial" panose="020B0604020202020204" pitchFamily="34" charset="0"/>
                <a:cs typeface="Arial" panose="020B0604020202020204" pitchFamily="34" charset="0"/>
              </a:rPr>
            </a:br>
            <a:r>
              <a:rPr lang="es-ES_tradnl" sz="1600" dirty="0">
                <a:latin typeface="Arial" panose="020B0604020202020204" pitchFamily="34" charset="0"/>
                <a:cs typeface="Arial" panose="020B0604020202020204" pitchFamily="34" charset="0"/>
              </a:rPr>
              <a:t>“</a:t>
            </a:r>
            <a:r>
              <a:rPr lang="es-ES_tradnl" sz="1600" b="1" dirty="0">
                <a:latin typeface="Arial" panose="020B0604020202020204" pitchFamily="34" charset="0"/>
                <a:cs typeface="Arial" panose="020B0604020202020204" pitchFamily="34" charset="0"/>
              </a:rPr>
              <a:t>el mantenimiento de sus características ecológicas</a:t>
            </a:r>
            <a:r>
              <a:rPr lang="es-ES_tradnl" sz="1600" dirty="0">
                <a:latin typeface="Arial" panose="020B0604020202020204" pitchFamily="34" charset="0"/>
                <a:cs typeface="Arial" panose="020B0604020202020204" pitchFamily="34" charset="0"/>
              </a:rPr>
              <a:t>, logrado mediante</a:t>
            </a:r>
            <a:br>
              <a:rPr lang="es-ES_tradnl" sz="1600" dirty="0">
                <a:latin typeface="Arial" panose="020B0604020202020204" pitchFamily="34" charset="0"/>
                <a:cs typeface="Arial" panose="020B0604020202020204" pitchFamily="34" charset="0"/>
              </a:rPr>
            </a:br>
            <a:r>
              <a:rPr lang="es-ES_tradnl" sz="1600" dirty="0">
                <a:latin typeface="Arial" panose="020B0604020202020204" pitchFamily="34" charset="0"/>
                <a:cs typeface="Arial" panose="020B0604020202020204" pitchFamily="34" charset="0"/>
              </a:rPr>
              <a:t>la implementación de enfoques por ecosistemas, dentro del contexto del desarrollo sostenible”.</a:t>
            </a:r>
          </a:p>
          <a:p>
            <a:pPr marL="0" indent="0">
              <a:lnSpc>
                <a:spcPct val="100000"/>
              </a:lnSpc>
              <a:spcBef>
                <a:spcPts val="0"/>
              </a:spcBef>
              <a:buNone/>
            </a:pPr>
            <a:endParaRPr lang="en-US" sz="1600" b="1" dirty="0">
              <a:latin typeface="Georgia" panose="02040502050405020303" pitchFamily="18" charset="0"/>
            </a:endParaRPr>
          </a:p>
          <a:p>
            <a:pPr>
              <a:lnSpc>
                <a:spcPct val="100000"/>
              </a:lnSpc>
              <a:spcBef>
                <a:spcPts val="0"/>
              </a:spcBef>
            </a:pPr>
            <a:r>
              <a:rPr lang="es-ES_tradnl" sz="1600" b="1" noProof="1">
                <a:latin typeface="Arial" panose="020B0604020202020204" pitchFamily="34" charset="0"/>
                <a:cs typeface="Arial" panose="020B0604020202020204" pitchFamily="34" charset="0"/>
              </a:rPr>
              <a:t>Las medidas para promover el uso racional de los humedales incluyen las siguientes:  </a:t>
            </a:r>
          </a:p>
          <a:p>
            <a:pPr lvl="1">
              <a:lnSpc>
                <a:spcPct val="100000"/>
              </a:lnSpc>
              <a:spcBef>
                <a:spcPts val="0"/>
              </a:spcBef>
            </a:pPr>
            <a:r>
              <a:rPr lang="es-ES_tradnl" sz="1600" noProof="1">
                <a:latin typeface="Arial" panose="020B0604020202020204" pitchFamily="34" charset="0"/>
                <a:cs typeface="Arial" panose="020B0604020202020204" pitchFamily="34" charset="0"/>
              </a:rPr>
              <a:t>Aprobar</a:t>
            </a:r>
            <a:r>
              <a:rPr lang="es-ES_tradnl" sz="1600" b="1" noProof="1">
                <a:latin typeface="Arial" panose="020B0604020202020204" pitchFamily="34" charset="0"/>
                <a:cs typeface="Arial" panose="020B0604020202020204" pitchFamily="34" charset="0"/>
              </a:rPr>
              <a:t> </a:t>
            </a:r>
            <a:r>
              <a:rPr lang="es-ES_tradnl" sz="1600" noProof="1">
                <a:latin typeface="Arial" panose="020B0604020202020204" pitchFamily="34" charset="0"/>
                <a:cs typeface="Arial" panose="020B0604020202020204" pitchFamily="34" charset="0"/>
              </a:rPr>
              <a:t>leyes, políticas y </a:t>
            </a:r>
            <a:r>
              <a:rPr lang="es-ES_tradnl" sz="1600" b="1" noProof="1">
                <a:latin typeface="Arial" panose="020B0604020202020204" pitchFamily="34" charset="0"/>
                <a:cs typeface="Arial" panose="020B0604020202020204" pitchFamily="34" charset="0"/>
              </a:rPr>
              <a:t>planes nacionales sobre los humedales</a:t>
            </a:r>
            <a:r>
              <a:rPr lang="es-ES_tradnl" sz="1600" noProof="1">
                <a:latin typeface="Arial" panose="020B0604020202020204" pitchFamily="34" charset="0"/>
                <a:cs typeface="Arial" panose="020B0604020202020204" pitchFamily="34" charset="0"/>
              </a:rPr>
              <a:t>, por separado o como parte de iniciativas generales</a:t>
            </a:r>
          </a:p>
          <a:p>
            <a:pPr lvl="1">
              <a:lnSpc>
                <a:spcPct val="100000"/>
              </a:lnSpc>
              <a:spcBef>
                <a:spcPts val="0"/>
              </a:spcBef>
            </a:pPr>
            <a:r>
              <a:rPr lang="es-ES_tradnl" sz="1600" noProof="1">
                <a:latin typeface="Arial" panose="020B0604020202020204" pitchFamily="34" charset="0"/>
                <a:cs typeface="Arial" panose="020B0604020202020204" pitchFamily="34" charset="0"/>
              </a:rPr>
              <a:t>Crear programas que abarcan el inventario de humedales, vigilancia, investigación, capacitación, educación y concienciación del público</a:t>
            </a:r>
          </a:p>
          <a:p>
            <a:pPr lvl="1">
              <a:lnSpc>
                <a:spcPct val="100000"/>
              </a:lnSpc>
              <a:spcBef>
                <a:spcPts val="0"/>
              </a:spcBef>
            </a:pPr>
            <a:r>
              <a:rPr lang="es-ES_tradnl" sz="1600" noProof="1">
                <a:latin typeface="Arial" panose="020B0604020202020204" pitchFamily="34" charset="0"/>
                <a:cs typeface="Arial" panose="020B0604020202020204" pitchFamily="34" charset="0"/>
              </a:rPr>
              <a:t>Desarrollar planes de gestión integrada y uso racional de los humedales</a:t>
            </a:r>
          </a:p>
          <a:p>
            <a:pPr lvl="2">
              <a:lnSpc>
                <a:spcPct val="100000"/>
              </a:lnSpc>
              <a:spcBef>
                <a:spcPts val="0"/>
              </a:spcBef>
            </a:pPr>
            <a:r>
              <a:rPr lang="es-ES_tradnl" sz="1600" noProof="1">
                <a:latin typeface="Arial" panose="020B0604020202020204" pitchFamily="34" charset="0"/>
                <a:cs typeface="Arial" panose="020B0604020202020204" pitchFamily="34" charset="0"/>
              </a:rPr>
              <a:t>Incluir a los interesados de la región en los debates desde el principio</a:t>
            </a:r>
          </a:p>
          <a:p>
            <a:pPr lvl="2">
              <a:lnSpc>
                <a:spcPct val="100000"/>
              </a:lnSpc>
              <a:spcBef>
                <a:spcPts val="0"/>
              </a:spcBef>
            </a:pPr>
            <a:r>
              <a:rPr lang="es-ES_tradnl" sz="1600" noProof="1">
                <a:latin typeface="Arial" panose="020B0604020202020204" pitchFamily="34" charset="0"/>
                <a:cs typeface="Arial" panose="020B0604020202020204" pitchFamily="34" charset="0"/>
              </a:rPr>
              <a:t>Realizar inventarios de humedales y evaluaciones de impacto </a:t>
            </a:r>
          </a:p>
          <a:p>
            <a:pPr lvl="2">
              <a:lnSpc>
                <a:spcPct val="100000"/>
              </a:lnSpc>
              <a:spcBef>
                <a:spcPts val="0"/>
              </a:spcBef>
            </a:pPr>
            <a:r>
              <a:rPr lang="es-ES_tradnl" sz="1600" noProof="1">
                <a:latin typeface="Arial" panose="020B0604020202020204" pitchFamily="34" charset="0"/>
                <a:cs typeface="Arial" panose="020B0604020202020204" pitchFamily="34" charset="0"/>
              </a:rPr>
              <a:t>Designar o crear una autoridad para aplicar el plan</a:t>
            </a:r>
          </a:p>
          <a:p>
            <a:pPr lvl="2">
              <a:lnSpc>
                <a:spcPct val="100000"/>
              </a:lnSpc>
              <a:spcBef>
                <a:spcPts val="0"/>
              </a:spcBef>
            </a:pPr>
            <a:r>
              <a:rPr lang="es-ES_tradnl" sz="1600" noProof="1">
                <a:latin typeface="Arial" panose="020B0604020202020204" pitchFamily="34" charset="0"/>
                <a:cs typeface="Arial" panose="020B0604020202020204" pitchFamily="34" charset="0"/>
              </a:rPr>
              <a:t>Vigilar los cambios en el humedal</a:t>
            </a:r>
          </a:p>
          <a:p>
            <a:pPr lvl="2">
              <a:lnSpc>
                <a:spcPct val="100000"/>
              </a:lnSpc>
              <a:spcBef>
                <a:spcPts val="0"/>
              </a:spcBef>
            </a:pPr>
            <a:r>
              <a:rPr lang="es-ES_tradnl" sz="1600" noProof="1">
                <a:latin typeface="Arial" panose="020B0604020202020204" pitchFamily="34" charset="0"/>
                <a:cs typeface="Arial" panose="020B0604020202020204" pitchFamily="34" charset="0"/>
              </a:rPr>
              <a:t>Solicitar la designación como Humedal de Importancia Internacional</a:t>
            </a:r>
          </a:p>
          <a:p>
            <a:pPr>
              <a:lnSpc>
                <a:spcPct val="100000"/>
              </a:lnSpc>
              <a:spcBef>
                <a:spcPts val="0"/>
              </a:spcBef>
            </a:pPr>
            <a:endParaRPr lang="en-US" sz="1600" dirty="0">
              <a:solidFill>
                <a:srgbClr val="363A2F"/>
              </a:solidFill>
              <a:latin typeface="Georgia" panose="02040502050405020303" pitchFamily="18" charset="0"/>
            </a:endParaRPr>
          </a:p>
        </p:txBody>
      </p:sp>
      <p:sp>
        <p:nvSpPr>
          <p:cNvPr id="13" name="Content Placeholder 2">
            <a:extLst>
              <a:ext uri="{FF2B5EF4-FFF2-40B4-BE49-F238E27FC236}">
                <a16:creationId xmlns:a16="http://schemas.microsoft.com/office/drawing/2014/main" id="{A1744A3A-9C76-4403-8A69-D22D909EE1F2}"/>
              </a:ext>
            </a:extLst>
          </p:cNvPr>
          <p:cNvSpPr txBox="1">
            <a:spLocks/>
          </p:cNvSpPr>
          <p:nvPr/>
        </p:nvSpPr>
        <p:spPr>
          <a:xfrm>
            <a:off x="8734468" y="6136585"/>
            <a:ext cx="2807554" cy="5645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Fuentes:</a:t>
            </a:r>
          </a:p>
          <a:p>
            <a:pPr marL="0" marR="0" indent="0">
              <a:lnSpc>
                <a:spcPct val="120000"/>
              </a:lnSpc>
              <a:spcBef>
                <a:spcPts val="0"/>
              </a:spcBef>
              <a:spcAft>
                <a:spcPts val="0"/>
              </a:spcAft>
              <a:buNone/>
              <a:tabLst>
                <a:tab pos="2914650" algn="l"/>
              </a:tabLst>
            </a:pPr>
            <a:r>
              <a:rPr lang="en-US" sz="800" dirty="0">
                <a:hlinkClick r:id="rId3">
                  <a:extLst>
                    <a:ext uri="{A12FA001-AC4F-418D-AE19-62706E023703}">
                      <ahyp:hlinkClr xmlns:ahyp="http://schemas.microsoft.com/office/drawing/2018/hyperlinkcolor" val="tx"/>
                    </a:ext>
                  </a:extLst>
                </a:hlinkClick>
              </a:rPr>
              <a:t>factsheet2_wise_use_basics_0.pdf (ramsar.org)</a:t>
            </a:r>
            <a:endParaRPr lang="en-US" sz="800" dirty="0">
              <a:effectLst/>
              <a:ea typeface="Times New Roman" panose="02020603050405020304" pitchFamily="18" charset="0"/>
              <a:cs typeface="Raleway" pitchFamily="2" charset="0"/>
            </a:endParaRPr>
          </a:p>
          <a:p>
            <a:pPr marL="0" marR="0" indent="0">
              <a:lnSpc>
                <a:spcPct val="120000"/>
              </a:lnSpc>
              <a:spcBef>
                <a:spcPts val="0"/>
              </a:spcBef>
              <a:spcAft>
                <a:spcPts val="0"/>
              </a:spcAft>
              <a:buNone/>
              <a:tabLst>
                <a:tab pos="2914650" algn="l"/>
              </a:tabLst>
            </a:pPr>
            <a:r>
              <a:rPr lang="en-US" sz="800" dirty="0">
                <a:hlinkClick r:id="rId4">
                  <a:extLst>
                    <a:ext uri="{A12FA001-AC4F-418D-AE19-62706E023703}">
                      <ahyp:hlinkClr xmlns:ahyp="http://schemas.microsoft.com/office/drawing/2018/hyperlinkcolor" val="tx"/>
                    </a:ext>
                  </a:extLst>
                </a:hlinkClick>
              </a:rPr>
              <a:t>The Wise Use of wetlands | Ramsar</a:t>
            </a:r>
            <a:endParaRPr lang="en-US" sz="800" dirty="0"/>
          </a:p>
          <a:p>
            <a:pPr marL="0" marR="0" indent="0">
              <a:lnSpc>
                <a:spcPct val="120000"/>
              </a:lnSpc>
              <a:spcBef>
                <a:spcPts val="0"/>
              </a:spcBef>
              <a:spcAft>
                <a:spcPts val="0"/>
              </a:spcAft>
              <a:buNone/>
              <a:tabLst>
                <a:tab pos="2914650" algn="l"/>
              </a:tabLst>
            </a:pPr>
            <a:endParaRPr lang="en-US" sz="800" dirty="0">
              <a:effectLst/>
              <a:ea typeface="Times New Roman" panose="02020603050405020304" pitchFamily="18" charset="0"/>
              <a:cs typeface="Raleway" pitchFamily="2" charset="0"/>
            </a:endParaRPr>
          </a:p>
        </p:txBody>
      </p:sp>
      <p:sp>
        <p:nvSpPr>
          <p:cNvPr id="14" name="Text Placeholder 2">
            <a:extLst>
              <a:ext uri="{FF2B5EF4-FFF2-40B4-BE49-F238E27FC236}">
                <a16:creationId xmlns:a16="http://schemas.microsoft.com/office/drawing/2014/main" id="{0B147D96-573D-498D-86E4-E67B752A13E2}"/>
              </a:ext>
            </a:extLst>
          </p:cNvPr>
          <p:cNvSpPr txBox="1">
            <a:spLocks/>
          </p:cNvSpPr>
          <p:nvPr/>
        </p:nvSpPr>
        <p:spPr>
          <a:xfrm>
            <a:off x="1064268" y="1304979"/>
            <a:ext cx="10859630" cy="868139"/>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00000"/>
              </a:lnSpc>
              <a:spcBef>
                <a:spcPts val="0"/>
              </a:spcBef>
              <a:buNone/>
            </a:pPr>
            <a:r>
              <a:rPr lang="es-ES_tradnl" sz="2200" b="1" dirty="0">
                <a:solidFill>
                  <a:srgbClr val="006571"/>
                </a:solidFill>
                <a:latin typeface="Arial" panose="020B0604020202020204" pitchFamily="34" charset="0"/>
                <a:cs typeface="Arial" panose="020B0604020202020204" pitchFamily="34" charset="0"/>
              </a:rPr>
              <a:t>Gestionar los humedales con inteligencia y utilizarlos de forma sostenible conserva y mantiene su salud. </a:t>
            </a:r>
            <a:endParaRPr lang="es-ES_tradnl" sz="2200"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FA90465-2A23-B748-AFEF-34729075D533}"/>
              </a:ext>
            </a:extLst>
          </p:cNvPr>
          <p:cNvSpPr/>
          <p:nvPr/>
        </p:nvSpPr>
        <p:spPr>
          <a:xfrm>
            <a:off x="8363840" y="2227485"/>
            <a:ext cx="3530600" cy="1323439"/>
          </a:xfrm>
          <a:prstGeom prst="rect">
            <a:avLst/>
          </a:prstGeom>
          <a:solidFill>
            <a:schemeClr val="tx2">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pPr>
            <a:r>
              <a:rPr lang="es-ES_tradnl" sz="1600" b="1" dirty="0">
                <a:latin typeface="Arial" panose="020B0604020202020204" pitchFamily="34" charset="0"/>
                <a:cs typeface="Arial" panose="020B0604020202020204" pitchFamily="34" charset="0"/>
              </a:rPr>
              <a:t>Las características ecológicas </a:t>
            </a:r>
            <a:r>
              <a:rPr lang="es-ES_tradnl" sz="1600" dirty="0">
                <a:latin typeface="Arial" panose="020B0604020202020204" pitchFamily="34" charset="0"/>
                <a:cs typeface="Arial" panose="020B0604020202020204" pitchFamily="34" charset="0"/>
              </a:rPr>
              <a:t>se refieren a las características de un humedal en un momento dado: la combinación de sus componentes, procesos, beneficios y servicios. </a:t>
            </a:r>
          </a:p>
        </p:txBody>
      </p:sp>
    </p:spTree>
    <p:extLst>
      <p:ext uri="{BB962C8B-B14F-4D97-AF65-F5344CB8AC3E}">
        <p14:creationId xmlns:p14="http://schemas.microsoft.com/office/powerpoint/2010/main" val="187486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6">
            <a:extLst>
              <a:ext uri="{FF2B5EF4-FFF2-40B4-BE49-F238E27FC236}">
                <a16:creationId xmlns:a16="http://schemas.microsoft.com/office/drawing/2014/main" id="{162809EA-824A-FA4B-8C31-31DA69D534C7}"/>
              </a:ext>
            </a:extLst>
          </p:cNvPr>
          <p:cNvSpPr txBox="1">
            <a:spLocks/>
          </p:cNvSpPr>
          <p:nvPr/>
        </p:nvSpPr>
        <p:spPr>
          <a:xfrm>
            <a:off x="0" y="2740"/>
            <a:ext cx="939800" cy="1219349"/>
          </a:xfrm>
          <a:prstGeom prst="rect">
            <a:avLst/>
          </a:prstGeom>
          <a:solidFill>
            <a:srgbClr val="EC9F88"/>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600" b="1" dirty="0">
              <a:highlight>
                <a:srgbClr val="BAD578"/>
              </a:highlight>
              <a:latin typeface="Arial" panose="020B0604020202020204" pitchFamily="34" charset="0"/>
              <a:cs typeface="Arial" panose="020B0604020202020204" pitchFamily="34" charset="0"/>
            </a:endParaRPr>
          </a:p>
        </p:txBody>
      </p:sp>
      <p:sp>
        <p:nvSpPr>
          <p:cNvPr id="26" name="ZoneTexte 1">
            <a:extLst>
              <a:ext uri="{FF2B5EF4-FFF2-40B4-BE49-F238E27FC236}">
                <a16:creationId xmlns:a16="http://schemas.microsoft.com/office/drawing/2014/main" id="{769FA345-C078-0B49-9CA0-629E2B273D6C}"/>
              </a:ext>
            </a:extLst>
          </p:cNvPr>
          <p:cNvSpPr txBox="1"/>
          <p:nvPr/>
        </p:nvSpPr>
        <p:spPr>
          <a:xfrm>
            <a:off x="296921" y="258818"/>
            <a:ext cx="81814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4000" b="1" dirty="0">
                <a:solidFill>
                  <a:schemeClr val="bg1"/>
                </a:solidFill>
                <a:latin typeface="Arial" panose="020B0604020202020204" pitchFamily="34" charset="0"/>
                <a:cs typeface="Arial" panose="020B0604020202020204" pitchFamily="34" charset="0"/>
              </a:rPr>
              <a:t>3</a:t>
            </a:r>
          </a:p>
        </p:txBody>
      </p:sp>
      <p:sp>
        <p:nvSpPr>
          <p:cNvPr id="14" name="Title 6">
            <a:extLst>
              <a:ext uri="{FF2B5EF4-FFF2-40B4-BE49-F238E27FC236}">
                <a16:creationId xmlns:a16="http://schemas.microsoft.com/office/drawing/2014/main" id="{89976A29-B72F-FE4D-B891-2F57591440EB}"/>
              </a:ext>
            </a:extLst>
          </p:cNvPr>
          <p:cNvSpPr txBox="1">
            <a:spLocks/>
          </p:cNvSpPr>
          <p:nvPr/>
        </p:nvSpPr>
        <p:spPr>
          <a:xfrm>
            <a:off x="1079652" y="3235"/>
            <a:ext cx="10916444" cy="1275556"/>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sz="3600" b="1" spc="-10" dirty="0">
                <a:solidFill>
                  <a:schemeClr val="bg1"/>
                </a:solidFill>
                <a:latin typeface="Arial" panose="020B0604020202020204" pitchFamily="34" charset="0"/>
                <a:ea typeface="Calibri" panose="020F0502020204030204" pitchFamily="34" charset="0"/>
                <a:cs typeface="Arial" panose="020B0604020202020204" pitchFamily="34" charset="0"/>
              </a:rPr>
              <a:t>Restaurar humedales perdidos y degradados</a:t>
            </a:r>
            <a:endParaRPr lang="es-ES_tradnl" sz="3600" b="1" spc="-10" dirty="0">
              <a:solidFill>
                <a:schemeClr val="bg1"/>
              </a:solidFill>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F2673E5F-B280-8D46-AE70-D44BBD0BE278}"/>
              </a:ext>
            </a:extLst>
          </p:cNvPr>
          <p:cNvPicPr>
            <a:picLocks noChangeAspect="1"/>
          </p:cNvPicPr>
          <p:nvPr/>
        </p:nvPicPr>
        <p:blipFill>
          <a:blip r:embed="rId3"/>
          <a:stretch>
            <a:fillRect/>
          </a:stretch>
        </p:blipFill>
        <p:spPr>
          <a:xfrm>
            <a:off x="8877300" y="4578998"/>
            <a:ext cx="1736912" cy="1181100"/>
          </a:xfrm>
          <a:prstGeom prst="rect">
            <a:avLst/>
          </a:prstGeom>
        </p:spPr>
      </p:pic>
      <p:sp>
        <p:nvSpPr>
          <p:cNvPr id="9" name="Content Placeholder 2">
            <a:extLst>
              <a:ext uri="{FF2B5EF4-FFF2-40B4-BE49-F238E27FC236}">
                <a16:creationId xmlns:a16="http://schemas.microsoft.com/office/drawing/2014/main" id="{38C138B4-12F3-504D-B0C8-94986CE1D866}"/>
              </a:ext>
            </a:extLst>
          </p:cNvPr>
          <p:cNvSpPr>
            <a:spLocks noGrp="1"/>
          </p:cNvSpPr>
          <p:nvPr/>
        </p:nvSpPr>
        <p:spPr>
          <a:xfrm>
            <a:off x="1028754" y="1461041"/>
            <a:ext cx="6942661" cy="513814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s-ES_tradnl" sz="2400" b="1" noProof="1">
                <a:solidFill>
                  <a:srgbClr val="006571"/>
                </a:solidFill>
                <a:latin typeface="Arial" panose="020B0604020202020204" pitchFamily="34" charset="0"/>
                <a:cs typeface="Arial" panose="020B0604020202020204" pitchFamily="34" charset="0"/>
              </a:rPr>
              <a:t>Elementos esenciales para restaurar humedales</a:t>
            </a:r>
          </a:p>
          <a:p>
            <a:pPr lvl="1"/>
            <a:r>
              <a:rPr lang="es-ES_tradnl" sz="1700" b="1" noProof="1">
                <a:solidFill>
                  <a:srgbClr val="231F20"/>
                </a:solidFill>
                <a:latin typeface="Arial" panose="020B0604020202020204" pitchFamily="34" charset="0"/>
                <a:cs typeface="Arial" panose="020B0604020202020204" pitchFamily="34" charset="0"/>
              </a:rPr>
              <a:t>Gestionar el agua</a:t>
            </a:r>
          </a:p>
          <a:p>
            <a:pPr lvl="2"/>
            <a:r>
              <a:rPr lang="es-ES_tradnl" sz="1700" noProof="1">
                <a:solidFill>
                  <a:srgbClr val="231F20"/>
                </a:solidFill>
                <a:latin typeface="Arial" panose="020B0604020202020204" pitchFamily="34" charset="0"/>
                <a:cs typeface="Arial" panose="020B0604020202020204" pitchFamily="34" charset="0"/>
              </a:rPr>
              <a:t>Conocer los patrones de flujo de agua y realizar la restauración hidrológica</a:t>
            </a:r>
          </a:p>
          <a:p>
            <a:pPr lvl="2"/>
            <a:r>
              <a:rPr lang="es-ES_tradnl" sz="1700" noProof="1">
                <a:solidFill>
                  <a:srgbClr val="231F20"/>
                </a:solidFill>
                <a:latin typeface="Arial" panose="020B0604020202020204" pitchFamily="34" charset="0"/>
                <a:cs typeface="Arial" panose="020B0604020202020204" pitchFamily="34" charset="0"/>
              </a:rPr>
              <a:t>Construir sistemas de mitigación de inundaciones</a:t>
            </a:r>
          </a:p>
          <a:p>
            <a:pPr lvl="2"/>
            <a:r>
              <a:rPr lang="es-ES_tradnl" sz="1700" noProof="1">
                <a:solidFill>
                  <a:srgbClr val="231F20"/>
                </a:solidFill>
                <a:latin typeface="Arial" panose="020B0604020202020204" pitchFamily="34" charset="0"/>
                <a:cs typeface="Arial" panose="020B0604020202020204" pitchFamily="34" charset="0"/>
              </a:rPr>
              <a:t>Construir áreas de tratamiento de aguas de tormentas</a:t>
            </a:r>
          </a:p>
          <a:p>
            <a:pPr lvl="2"/>
            <a:r>
              <a:rPr lang="es-ES_tradnl" sz="1700" noProof="1">
                <a:solidFill>
                  <a:srgbClr val="231F20"/>
                </a:solidFill>
                <a:latin typeface="Arial" panose="020B0604020202020204" pitchFamily="34" charset="0"/>
                <a:cs typeface="Arial" panose="020B0604020202020204" pitchFamily="34" charset="0"/>
              </a:rPr>
              <a:t>Rehumidificar turberas</a:t>
            </a:r>
          </a:p>
          <a:p>
            <a:pPr lvl="1"/>
            <a:r>
              <a:rPr lang="es-ES_tradnl" sz="1700" b="1" noProof="1">
                <a:solidFill>
                  <a:srgbClr val="231F20"/>
                </a:solidFill>
                <a:latin typeface="Arial" panose="020B0604020202020204" pitchFamily="34" charset="0"/>
                <a:cs typeface="Arial" panose="020B0604020202020204" pitchFamily="34" charset="0"/>
              </a:rPr>
              <a:t>Restablecer la vegetación adecuada</a:t>
            </a:r>
          </a:p>
          <a:p>
            <a:pPr lvl="2"/>
            <a:r>
              <a:rPr lang="es-ES_tradnl" sz="1700" noProof="1">
                <a:solidFill>
                  <a:srgbClr val="231F20"/>
                </a:solidFill>
                <a:latin typeface="Arial" panose="020B0604020202020204" pitchFamily="34" charset="0"/>
                <a:cs typeface="Arial" panose="020B0604020202020204" pitchFamily="34" charset="0"/>
              </a:rPr>
              <a:t>Reforestar los manglares y otra vegetación</a:t>
            </a:r>
          </a:p>
          <a:p>
            <a:pPr lvl="2"/>
            <a:r>
              <a:rPr lang="es-ES_tradnl" sz="1700" noProof="1">
                <a:solidFill>
                  <a:srgbClr val="231F20"/>
                </a:solidFill>
                <a:latin typeface="Arial" panose="020B0604020202020204" pitchFamily="34" charset="0"/>
                <a:cs typeface="Arial" panose="020B0604020202020204" pitchFamily="34" charset="0"/>
              </a:rPr>
              <a:t>Crear viveros comunitarios para producir plántulas</a:t>
            </a:r>
          </a:p>
          <a:p>
            <a:pPr lvl="1"/>
            <a:r>
              <a:rPr lang="es-ES_tradnl" sz="1700" b="1" noProof="1">
                <a:solidFill>
                  <a:srgbClr val="231F20"/>
                </a:solidFill>
                <a:latin typeface="Arial" panose="020B0604020202020204" pitchFamily="34" charset="0"/>
                <a:cs typeface="Arial" panose="020B0604020202020204" pitchFamily="34" charset="0"/>
              </a:rPr>
              <a:t>Gestionar la contaminación</a:t>
            </a:r>
          </a:p>
          <a:p>
            <a:pPr lvl="2"/>
            <a:r>
              <a:rPr lang="es-ES_tradnl" sz="1700" noProof="1">
                <a:solidFill>
                  <a:srgbClr val="231F20"/>
                </a:solidFill>
                <a:latin typeface="Arial" panose="020B0604020202020204" pitchFamily="34" charset="0"/>
                <a:cs typeface="Arial" panose="020B0604020202020204" pitchFamily="34" charset="0"/>
              </a:rPr>
              <a:t>Clausurar o desmantelar estructuras ilegales</a:t>
            </a:r>
          </a:p>
          <a:p>
            <a:pPr lvl="2"/>
            <a:r>
              <a:rPr lang="es-ES_tradnl" sz="1700" noProof="1">
                <a:solidFill>
                  <a:srgbClr val="231F20"/>
                </a:solidFill>
                <a:latin typeface="Arial" panose="020B0604020202020204" pitchFamily="34" charset="0"/>
                <a:cs typeface="Arial" panose="020B0604020202020204" pitchFamily="34" charset="0"/>
              </a:rPr>
              <a:t>Gestionar residuos sólidos</a:t>
            </a:r>
          </a:p>
          <a:p>
            <a:pPr lvl="2"/>
            <a:r>
              <a:rPr lang="es-ES_tradnl" sz="1700" noProof="1">
                <a:solidFill>
                  <a:srgbClr val="231F20"/>
                </a:solidFill>
                <a:latin typeface="Arial" panose="020B0604020202020204" pitchFamily="34" charset="0"/>
                <a:cs typeface="Arial" panose="020B0604020202020204" pitchFamily="34" charset="0"/>
              </a:rPr>
              <a:t>Realizar limpiezas</a:t>
            </a:r>
          </a:p>
          <a:p>
            <a:pPr lvl="1"/>
            <a:r>
              <a:rPr lang="es-ES_tradnl" sz="1700" b="1" noProof="1">
                <a:solidFill>
                  <a:srgbClr val="231F20"/>
                </a:solidFill>
                <a:latin typeface="Arial" panose="020B0604020202020204" pitchFamily="34" charset="0"/>
                <a:cs typeface="Arial" panose="020B0604020202020204" pitchFamily="34" charset="0"/>
              </a:rPr>
              <a:t>Involucrar a las comunidades locales</a:t>
            </a:r>
          </a:p>
          <a:p>
            <a:pPr lvl="2"/>
            <a:r>
              <a:rPr lang="es-ES_tradnl" sz="1700" noProof="1">
                <a:solidFill>
                  <a:srgbClr val="231F20"/>
                </a:solidFill>
                <a:latin typeface="Arial" panose="020B0604020202020204" pitchFamily="34" charset="0"/>
                <a:cs typeface="Arial" panose="020B0604020202020204" pitchFamily="34" charset="0"/>
              </a:rPr>
              <a:t>Aprovechar los conocimientos de las comunidades indígenas</a:t>
            </a:r>
          </a:p>
          <a:p>
            <a:pPr lvl="2"/>
            <a:r>
              <a:rPr lang="es-ES_tradnl" sz="1700" noProof="1">
                <a:solidFill>
                  <a:srgbClr val="231F20"/>
                </a:solidFill>
                <a:latin typeface="Arial" panose="020B0604020202020204" pitchFamily="34" charset="0"/>
                <a:cs typeface="Arial" panose="020B0604020202020204" pitchFamily="34" charset="0"/>
              </a:rPr>
              <a:t>Crear sistemas de vigilancia comunitaria para garantizar la protección y conservación de los humedales </a:t>
            </a:r>
          </a:p>
          <a:p>
            <a:pPr lvl="1"/>
            <a:r>
              <a:rPr lang="es-ES_tradnl" sz="1700" b="1" noProof="1">
                <a:solidFill>
                  <a:srgbClr val="231F20"/>
                </a:solidFill>
                <a:latin typeface="Arial" panose="020B0604020202020204" pitchFamily="34" charset="0"/>
                <a:cs typeface="Arial" panose="020B0604020202020204" pitchFamily="34" charset="0"/>
              </a:rPr>
              <a:t>Establecer programas de colaboración público-privada</a:t>
            </a:r>
          </a:p>
        </p:txBody>
      </p:sp>
      <p:sp>
        <p:nvSpPr>
          <p:cNvPr id="10" name="Content Placeholder 2">
            <a:extLst>
              <a:ext uri="{FF2B5EF4-FFF2-40B4-BE49-F238E27FC236}">
                <a16:creationId xmlns:a16="http://schemas.microsoft.com/office/drawing/2014/main" id="{C56AF415-413B-44F2-A6BD-9503EA3D8D9F}"/>
              </a:ext>
            </a:extLst>
          </p:cNvPr>
          <p:cNvSpPr txBox="1">
            <a:spLocks/>
          </p:cNvSpPr>
          <p:nvPr/>
        </p:nvSpPr>
        <p:spPr>
          <a:xfrm>
            <a:off x="9015797" y="5954127"/>
            <a:ext cx="2768668" cy="5645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Fuente:</a:t>
            </a:r>
          </a:p>
          <a:p>
            <a:pPr marL="0" marR="0" indent="0">
              <a:lnSpc>
                <a:spcPct val="120000"/>
              </a:lnSpc>
              <a:spcBef>
                <a:spcPts val="0"/>
              </a:spcBef>
              <a:spcAft>
                <a:spcPts val="0"/>
              </a:spcAft>
              <a:buNone/>
              <a:tabLst>
                <a:tab pos="2914650" algn="l"/>
              </a:tabLst>
            </a:pPr>
            <a:r>
              <a:rPr lang="en-US" sz="800" dirty="0">
                <a:hlinkClick r:id="rId4">
                  <a:extLst>
                    <a:ext uri="{A12FA001-AC4F-418D-AE19-62706E023703}">
                      <ahyp:hlinkClr xmlns:ahyp="http://schemas.microsoft.com/office/drawing/2018/hyperlinkcolor" val="tx"/>
                    </a:ext>
                  </a:extLst>
                </a:hlinkClick>
              </a:rPr>
              <a:t>factsheet_wetland_restoration_general_e_0.pdf (ramsar.org)</a:t>
            </a:r>
            <a:endParaRPr lang="en-US" sz="800" dirty="0"/>
          </a:p>
          <a:p>
            <a:pPr marL="0" marR="0" indent="0">
              <a:lnSpc>
                <a:spcPct val="120000"/>
              </a:lnSpc>
              <a:spcBef>
                <a:spcPts val="0"/>
              </a:spcBef>
              <a:spcAft>
                <a:spcPts val="0"/>
              </a:spcAft>
              <a:buNone/>
              <a:tabLst>
                <a:tab pos="2914650" algn="l"/>
              </a:tabLst>
            </a:pPr>
            <a:r>
              <a:rPr lang="en-US" sz="800" dirty="0">
                <a:hlinkClick r:id="rId5">
                  <a:extLst>
                    <a:ext uri="{A12FA001-AC4F-418D-AE19-62706E023703}">
                      <ahyp:hlinkClr xmlns:ahyp="http://schemas.microsoft.com/office/drawing/2018/hyperlinkcolor" val="tx"/>
                    </a:ext>
                  </a:extLst>
                </a:hlinkClick>
              </a:rPr>
              <a:t>factsheet_wetland_restoration_peatlands_e.pdf (ramsar.org)</a:t>
            </a:r>
            <a:endParaRPr lang="en-US" sz="800" dirty="0"/>
          </a:p>
          <a:p>
            <a:pPr marL="0" marR="0" indent="0">
              <a:lnSpc>
                <a:spcPct val="120000"/>
              </a:lnSpc>
              <a:spcBef>
                <a:spcPts val="0"/>
              </a:spcBef>
              <a:spcAft>
                <a:spcPts val="0"/>
              </a:spcAft>
              <a:buNone/>
              <a:tabLst>
                <a:tab pos="2914650" algn="l"/>
              </a:tabLst>
            </a:pPr>
            <a:r>
              <a:rPr lang="en-US" sz="800" dirty="0">
                <a:hlinkClick r:id="rId6">
                  <a:extLst>
                    <a:ext uri="{A12FA001-AC4F-418D-AE19-62706E023703}">
                      <ahyp:hlinkClr xmlns:ahyp="http://schemas.microsoft.com/office/drawing/2018/hyperlinkcolor" val="tx"/>
                    </a:ext>
                  </a:extLst>
                </a:hlinkClick>
              </a:rPr>
              <a:t>factsheet_wetland_restoration_coastal_e.pdf (ramsar.org)</a:t>
            </a:r>
            <a:endParaRPr lang="en-US" sz="800" dirty="0"/>
          </a:p>
          <a:p>
            <a:pPr marL="0" marR="0" indent="0">
              <a:lnSpc>
                <a:spcPct val="120000"/>
              </a:lnSpc>
              <a:spcBef>
                <a:spcPts val="0"/>
              </a:spcBef>
              <a:spcAft>
                <a:spcPts val="0"/>
              </a:spcAft>
              <a:buNone/>
              <a:tabLst>
                <a:tab pos="2914650" algn="l"/>
              </a:tabLst>
            </a:pPr>
            <a:endParaRPr lang="en-US" sz="800" dirty="0">
              <a:solidFill>
                <a:srgbClr val="000000"/>
              </a:solidFill>
              <a:effectLst/>
              <a:ea typeface="Times New Roman" panose="02020603050405020304" pitchFamily="18" charset="0"/>
              <a:cs typeface="Raleway" pitchFamily="2" charset="0"/>
            </a:endParaRPr>
          </a:p>
        </p:txBody>
      </p:sp>
      <p:sp>
        <p:nvSpPr>
          <p:cNvPr id="11" name="Rectangle 10">
            <a:extLst>
              <a:ext uri="{FF2B5EF4-FFF2-40B4-BE49-F238E27FC236}">
                <a16:creationId xmlns:a16="http://schemas.microsoft.com/office/drawing/2014/main" id="{A1D733E5-8781-FB4D-8934-9AEF2EEBFF10}"/>
              </a:ext>
            </a:extLst>
          </p:cNvPr>
          <p:cNvSpPr/>
          <p:nvPr/>
        </p:nvSpPr>
        <p:spPr>
          <a:xfrm>
            <a:off x="7587399" y="2199941"/>
            <a:ext cx="4297532" cy="2016269"/>
          </a:xfrm>
          <a:prstGeom prst="rect">
            <a:avLst/>
          </a:prstGeom>
          <a:solidFill>
            <a:schemeClr val="accent3">
              <a:lumMod val="60000"/>
              <a:lumOff val="4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pPr>
            <a:r>
              <a:rPr lang="es-ES_tradnl" dirty="0">
                <a:solidFill>
                  <a:schemeClr val="bg1"/>
                </a:solidFill>
                <a:latin typeface="Arial" panose="020B0604020202020204" pitchFamily="34" charset="0"/>
                <a:cs typeface="Arial" panose="020B0604020202020204" pitchFamily="34" charset="0"/>
              </a:rPr>
              <a:t>La Década de las Naciones Unidas para la Restauración de los Ecosistemas 2021-2030 ofrece la oportunidad de unir esfuerzos para revertir la degradación de los humedales de nuestro planeta: casi el 90 % de ellos se ha degradado desde el siglo XVIII.</a:t>
            </a:r>
          </a:p>
        </p:txBody>
      </p:sp>
    </p:spTree>
    <p:extLst>
      <p:ext uri="{BB962C8B-B14F-4D97-AF65-F5344CB8AC3E}">
        <p14:creationId xmlns:p14="http://schemas.microsoft.com/office/powerpoint/2010/main" val="226416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26B43B5-0647-194D-A954-7787E26BB24D}"/>
              </a:ext>
            </a:extLst>
          </p:cNvPr>
          <p:cNvPicPr>
            <a:picLocks noChangeAspect="1"/>
          </p:cNvPicPr>
          <p:nvPr/>
        </p:nvPicPr>
        <p:blipFill>
          <a:blip r:embed="rId2"/>
          <a:stretch>
            <a:fillRect/>
          </a:stretch>
        </p:blipFill>
        <p:spPr>
          <a:xfrm>
            <a:off x="1665493" y="4905113"/>
            <a:ext cx="1320800" cy="1452880"/>
          </a:xfrm>
          <a:prstGeom prst="rect">
            <a:avLst/>
          </a:prstGeom>
        </p:spPr>
      </p:pic>
      <p:sp>
        <p:nvSpPr>
          <p:cNvPr id="4" name="Content Placeholder 2">
            <a:extLst>
              <a:ext uri="{FF2B5EF4-FFF2-40B4-BE49-F238E27FC236}">
                <a16:creationId xmlns:a16="http://schemas.microsoft.com/office/drawing/2014/main" id="{2BD36F18-E7FC-4A46-BCD9-8AE55740A84F}"/>
              </a:ext>
            </a:extLst>
          </p:cNvPr>
          <p:cNvSpPr>
            <a:spLocks noGrp="1"/>
          </p:cNvSpPr>
          <p:nvPr/>
        </p:nvSpPr>
        <p:spPr>
          <a:xfrm>
            <a:off x="1118315" y="2113048"/>
            <a:ext cx="9955369" cy="2631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fontAlgn="base">
              <a:lnSpc>
                <a:spcPct val="100000"/>
              </a:lnSpc>
              <a:spcBef>
                <a:spcPts val="0"/>
              </a:spcBef>
              <a:spcAft>
                <a:spcPts val="0"/>
              </a:spcAft>
              <a:buNone/>
            </a:pPr>
            <a:r>
              <a:rPr lang="es-ES_tradnl" sz="2400" kern="0" dirty="0">
                <a:solidFill>
                  <a:srgbClr val="006571"/>
                </a:solidFill>
                <a:latin typeface="Arial" panose="020B0604020202020204" pitchFamily="34" charset="0"/>
                <a:ea typeface="Calibri" panose="020F0502020204030204" pitchFamily="34" charset="0"/>
                <a:cs typeface="Arial" panose="020B0604020202020204" pitchFamily="34" charset="0"/>
              </a:rPr>
              <a:t>“El uso racional y sostenible de los humedales no solo es posible sino es crucial para el futuro de la humanidad y del planeta. El daño constante causado a estos ecosistemas que sustentan la vida tendrá consecuencias graves si no actuamos de inmediato. En muchos sentidos, los humedales son nuestro salvavidas para el futuro. Debemos realizar las inversiones necesarias de tiempo, capital –y corazón– para salvarlos”.</a:t>
            </a:r>
          </a:p>
          <a:p>
            <a:pPr marL="0" marR="0" indent="0" fontAlgn="base">
              <a:lnSpc>
                <a:spcPct val="100000"/>
              </a:lnSpc>
              <a:spcBef>
                <a:spcPts val="0"/>
              </a:spcBef>
              <a:spcAft>
                <a:spcPts val="0"/>
              </a:spcAft>
              <a:buNone/>
            </a:pPr>
            <a:endParaRPr lang="en-US" sz="2400" kern="0" dirty="0">
              <a:solidFill>
                <a:srgbClr val="006571"/>
              </a:solidFill>
              <a:latin typeface="Arial" panose="020B0604020202020204" pitchFamily="34" charset="0"/>
              <a:ea typeface="Calibri" panose="020F0502020204030204" pitchFamily="34" charset="0"/>
              <a:cs typeface="Arial" panose="020B0604020202020204" pitchFamily="34" charset="0"/>
            </a:endParaRPr>
          </a:p>
          <a:p>
            <a:pPr marL="0" marR="0" indent="0" algn="r" fontAlgn="base">
              <a:spcBef>
                <a:spcPts val="0"/>
              </a:spcBef>
              <a:spcAft>
                <a:spcPts val="0"/>
              </a:spcAft>
              <a:buNone/>
            </a:pPr>
            <a:r>
              <a:rPr lang="es-ES_tradnl" sz="1600" b="1" kern="0" noProof="1">
                <a:solidFill>
                  <a:srgbClr val="006571"/>
                </a:solidFill>
                <a:latin typeface="Arial" panose="020B0604020202020204" pitchFamily="34" charset="0"/>
                <a:cs typeface="Arial" panose="020B0604020202020204" pitchFamily="34" charset="0"/>
              </a:rPr>
              <a:t>Martha Rojas Urrego</a:t>
            </a:r>
          </a:p>
          <a:p>
            <a:pPr marL="0" marR="0" indent="0" algn="r" fontAlgn="base">
              <a:spcBef>
                <a:spcPts val="0"/>
              </a:spcBef>
              <a:spcAft>
                <a:spcPts val="0"/>
              </a:spcAft>
              <a:buNone/>
            </a:pPr>
            <a:r>
              <a:rPr lang="es-ES_tradnl" sz="1600" b="1" kern="0" noProof="1">
                <a:solidFill>
                  <a:srgbClr val="006571"/>
                </a:solidFill>
                <a:latin typeface="Arial" panose="020B0604020202020204" pitchFamily="34" charset="0"/>
                <a:cs typeface="Arial" panose="020B0604020202020204" pitchFamily="34" charset="0"/>
              </a:rPr>
              <a:t>Secretaria General de la Convención sobre los Humedales</a:t>
            </a:r>
          </a:p>
        </p:txBody>
      </p:sp>
    </p:spTree>
    <p:extLst>
      <p:ext uri="{BB962C8B-B14F-4D97-AF65-F5344CB8AC3E}">
        <p14:creationId xmlns:p14="http://schemas.microsoft.com/office/powerpoint/2010/main" val="82378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98731C-6824-9747-AEB1-BC27D6508D87}"/>
              </a:ext>
            </a:extLst>
          </p:cNvPr>
          <p:cNvSpPr/>
          <p:nvPr/>
        </p:nvSpPr>
        <p:spPr>
          <a:xfrm>
            <a:off x="0" y="0"/>
            <a:ext cx="10972800" cy="1219200"/>
          </a:xfrm>
          <a:prstGeom prst="rect">
            <a:avLst/>
          </a:prstGeom>
          <a:solidFill>
            <a:srgbClr val="76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8EB71143-F885-A44F-8E1D-A231577C0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0"/>
            <a:ext cx="1219200" cy="1219200"/>
          </a:xfrm>
          <a:prstGeom prst="rect">
            <a:avLst/>
          </a:prstGeom>
        </p:spPr>
      </p:pic>
      <p:sp>
        <p:nvSpPr>
          <p:cNvPr id="9" name="Content Placeholder 2">
            <a:extLst>
              <a:ext uri="{FF2B5EF4-FFF2-40B4-BE49-F238E27FC236}">
                <a16:creationId xmlns:a16="http://schemas.microsoft.com/office/drawing/2014/main" id="{0E11051B-EC32-3944-8610-0DDEF976C2F4}"/>
              </a:ext>
            </a:extLst>
          </p:cNvPr>
          <p:cNvSpPr txBox="1">
            <a:spLocks/>
          </p:cNvSpPr>
          <p:nvPr/>
        </p:nvSpPr>
        <p:spPr>
          <a:xfrm>
            <a:off x="715051" y="6098819"/>
            <a:ext cx="8708858" cy="482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None/>
            </a:pPr>
            <a:r>
              <a:rPr lang="en-US" sz="1600" b="1" kern="0" dirty="0">
                <a:solidFill>
                  <a:srgbClr val="BAD578"/>
                </a:solidFill>
                <a:latin typeface="Arial" panose="020B0604020202020204" pitchFamily="34" charset="0"/>
                <a:ea typeface="Times New Roman" panose="02020603050405020304" pitchFamily="18" charset="0"/>
                <a:cs typeface="Arial" panose="020B0604020202020204" pitchFamily="34" charset="0"/>
              </a:rPr>
              <a:t>#</a:t>
            </a:r>
            <a:r>
              <a:rPr lang="en-US" sz="1600" b="1" kern="0" dirty="0" err="1">
                <a:solidFill>
                  <a:srgbClr val="BAD578"/>
                </a:solidFill>
                <a:latin typeface="Arial" panose="020B0604020202020204" pitchFamily="34" charset="0"/>
                <a:ea typeface="Times New Roman" panose="02020603050405020304" pitchFamily="18" charset="0"/>
                <a:cs typeface="Arial" panose="020B0604020202020204" pitchFamily="34" charset="0"/>
              </a:rPr>
              <a:t>ActuaEnFavordeLosHumedales</a:t>
            </a:r>
            <a:r>
              <a:rPr lang="en-US" sz="1600" b="1" kern="0" dirty="0">
                <a:solidFill>
                  <a:srgbClr val="BAD578"/>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BAD578"/>
                </a:solidFill>
                <a:latin typeface="Arial" panose="020B0604020202020204" pitchFamily="34" charset="0"/>
                <a:ea typeface="Times New Roman" panose="02020603050405020304" pitchFamily="18" charset="0"/>
                <a:cs typeface="Arial" panose="020B0604020202020204" pitchFamily="34" charset="0"/>
              </a:rPr>
              <a:t>WorldWetlandsDay</a:t>
            </a:r>
            <a:r>
              <a:rPr lang="en-US" sz="1600" b="1" kern="0" dirty="0">
                <a:solidFill>
                  <a:srgbClr val="BAD578"/>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a:solidFill>
                  <a:srgbClr val="76ADA2"/>
                </a:solidFill>
                <a:latin typeface="Arial" panose="020B0604020202020204" pitchFamily="34" charset="0"/>
                <a:ea typeface="Times New Roman" panose="02020603050405020304" pitchFamily="18" charset="0"/>
                <a:cs typeface="Arial" panose="020B0604020202020204" pitchFamily="34" charset="0"/>
              </a:rPr>
              <a:t>WorldWetlandsDay.org</a:t>
            </a:r>
          </a:p>
        </p:txBody>
      </p:sp>
      <p:sp>
        <p:nvSpPr>
          <p:cNvPr id="12" name="Title 1">
            <a:extLst>
              <a:ext uri="{FF2B5EF4-FFF2-40B4-BE49-F238E27FC236}">
                <a16:creationId xmlns:a16="http://schemas.microsoft.com/office/drawing/2014/main" id="{8F819271-389D-474A-93C8-E40D3CD72DE7}"/>
              </a:ext>
            </a:extLst>
          </p:cNvPr>
          <p:cNvSpPr>
            <a:spLocks noGrp="1"/>
          </p:cNvSpPr>
          <p:nvPr/>
        </p:nvSpPr>
        <p:spPr>
          <a:xfrm>
            <a:off x="876638" y="34131"/>
            <a:ext cx="99726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ES_tradnl" sz="3600" b="1" noProof="1">
                <a:solidFill>
                  <a:schemeClr val="bg1"/>
                </a:solidFill>
                <a:latin typeface="Arial" panose="020B0604020202020204" pitchFamily="34" charset="0"/>
                <a:cs typeface="Arial" panose="020B0604020202020204" pitchFamily="34" charset="0"/>
              </a:rPr>
              <a:t>El Día Mundial de los Humedales</a:t>
            </a:r>
            <a:endParaRPr lang="en-US" sz="3600" b="1"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18BDCFFE-F697-2A44-8A44-21D71C59CCE7}"/>
              </a:ext>
            </a:extLst>
          </p:cNvPr>
          <p:cNvPicPr>
            <a:picLocks noChangeAspect="1"/>
          </p:cNvPicPr>
          <p:nvPr/>
        </p:nvPicPr>
        <p:blipFill>
          <a:blip r:embed="rId3"/>
          <a:stretch>
            <a:fillRect/>
          </a:stretch>
        </p:blipFill>
        <p:spPr>
          <a:xfrm>
            <a:off x="10072716" y="5308600"/>
            <a:ext cx="2006600" cy="1549400"/>
          </a:xfrm>
          <a:prstGeom prst="rect">
            <a:avLst/>
          </a:prstGeom>
        </p:spPr>
      </p:pic>
      <p:sp>
        <p:nvSpPr>
          <p:cNvPr id="11" name="Content Placeholder 2">
            <a:extLst>
              <a:ext uri="{FF2B5EF4-FFF2-40B4-BE49-F238E27FC236}">
                <a16:creationId xmlns:a16="http://schemas.microsoft.com/office/drawing/2014/main" id="{8B0F8468-4205-406E-9481-33761528AD67}"/>
              </a:ext>
            </a:extLst>
          </p:cNvPr>
          <p:cNvSpPr>
            <a:spLocks noGrp="1"/>
          </p:cNvSpPr>
          <p:nvPr/>
        </p:nvSpPr>
        <p:spPr>
          <a:xfrm>
            <a:off x="838538" y="1359693"/>
            <a:ext cx="10514923" cy="45986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noProof="1">
                <a:solidFill>
                  <a:srgbClr val="006571"/>
                </a:solidFill>
                <a:latin typeface="Arial" panose="020B0604020202020204" pitchFamily="34" charset="0"/>
                <a:cs typeface="Arial" panose="020B0604020202020204" pitchFamily="34" charset="0"/>
              </a:rPr>
              <a:t>Una oportunidad anual para unirse por los humedales</a:t>
            </a:r>
            <a:endParaRPr lang="es-ES_tradnl" sz="2300" b="1" noProof="1">
              <a:solidFill>
                <a:srgbClr val="006571"/>
              </a:solidFill>
              <a:effectLst/>
              <a:latin typeface="Arial" panose="020B0604020202020204" pitchFamily="34" charset="0"/>
              <a:ea typeface="Calibri" panose="020F0502020204030204" pitchFamily="34" charset="0"/>
              <a:cs typeface="Arial" panose="020B0604020202020204" pitchFamily="34" charset="0"/>
            </a:endParaRPr>
          </a:p>
          <a:p>
            <a:pPr lvl="1">
              <a:lnSpc>
                <a:spcPct val="110000"/>
              </a:lnSpc>
            </a:pPr>
            <a:r>
              <a:rPr lang="es-ES_tradnl" sz="1600" noProof="1">
                <a:latin typeface="Arial" panose="020B0604020202020204" pitchFamily="34" charset="0"/>
                <a:cs typeface="Arial" panose="020B0604020202020204" pitchFamily="34" charset="0"/>
              </a:rPr>
              <a:t>Este es un evento de gran alcance que aumenta la conciencia sobre la importancia crucial de los humedales para las personas y el planeta</a:t>
            </a:r>
          </a:p>
          <a:p>
            <a:pPr lvl="1">
              <a:lnSpc>
                <a:spcPct val="110000"/>
              </a:lnSpc>
            </a:pPr>
            <a:r>
              <a:rPr lang="es-ES_tradnl" sz="1600" noProof="1">
                <a:latin typeface="Arial" panose="020B0604020202020204" pitchFamily="34" charset="0"/>
                <a:cs typeface="Arial" panose="020B0604020202020204" pitchFamily="34" charset="0"/>
              </a:rPr>
              <a:t>Las Partes Contratantes en la Convención sobre los Humedales y otros lo celebran cada 2 de febrero desde 1997</a:t>
            </a:r>
          </a:p>
          <a:p>
            <a:pPr lvl="1">
              <a:lnSpc>
                <a:spcPct val="110000"/>
              </a:lnSpc>
            </a:pPr>
            <a:r>
              <a:rPr lang="es-ES_tradnl" sz="1600" noProof="1">
                <a:latin typeface="Arial" panose="020B0604020202020204" pitchFamily="34" charset="0"/>
                <a:cs typeface="Arial" panose="020B0604020202020204" pitchFamily="34" charset="0"/>
              </a:rPr>
              <a:t>El evento coincide con el aniversario de la Convención sobre los Humedales, aprobada en 1971 como tratado internacional</a:t>
            </a:r>
          </a:p>
          <a:p>
            <a:pPr lvl="2"/>
            <a:r>
              <a:rPr lang="es-ES_tradnl" sz="1300" noProof="1">
                <a:latin typeface="Arial" panose="020B0604020202020204" pitchFamily="34" charset="0"/>
                <a:cs typeface="Arial" panose="020B0604020202020204" pitchFamily="34" charset="0"/>
              </a:rPr>
              <a:t>Es el primer acuerdo multilateral sobre el medio ambiente</a:t>
            </a:r>
          </a:p>
          <a:p>
            <a:pPr lvl="2"/>
            <a:r>
              <a:rPr lang="es-ES_tradnl" sz="1300" noProof="1">
                <a:latin typeface="Arial" panose="020B0604020202020204" pitchFamily="34" charset="0"/>
                <a:cs typeface="Arial" panose="020B0604020202020204" pitchFamily="34" charset="0"/>
              </a:rPr>
              <a:t>Es el único dedicado a un ecosistema específico: los humedales</a:t>
            </a:r>
          </a:p>
          <a:p>
            <a:pPr lvl="1">
              <a:lnSpc>
                <a:spcPct val="100000"/>
              </a:lnSpc>
            </a:pPr>
            <a:r>
              <a:rPr lang="es-ES_tradnl" sz="1600" noProof="1">
                <a:latin typeface="Arial" panose="020B0604020202020204" pitchFamily="34" charset="0"/>
                <a:cs typeface="Arial" panose="020B0604020202020204" pitchFamily="34" charset="0"/>
              </a:rPr>
              <a:t>Por primera vez en la historia, este evento se celebrará oficialmente en el contexto de las Naciones Unidas: la Asamblea General de la ONU lo adoptó como día internacional</a:t>
            </a:r>
          </a:p>
          <a:p>
            <a:pPr marL="457200" lvl="1" indent="0">
              <a:buNone/>
            </a:pPr>
            <a:endParaRPr lang="es-ES_tradnl" sz="1600" noProof="1">
              <a:latin typeface="Georgia" panose="02040502050405020303" pitchFamily="18" charset="0"/>
            </a:endParaRPr>
          </a:p>
          <a:p>
            <a:pPr marL="0" indent="0">
              <a:buNone/>
            </a:pPr>
            <a:r>
              <a:rPr lang="es-ES_tradnl" sz="2200" b="1" noProof="1">
                <a:solidFill>
                  <a:srgbClr val="006571"/>
                </a:solidFill>
                <a:latin typeface="Arial" panose="020B0604020202020204" pitchFamily="34" charset="0"/>
                <a:cs typeface="Arial" panose="020B0604020202020204" pitchFamily="34" charset="0"/>
              </a:rPr>
              <a:t>Tema de 2022: </a:t>
            </a:r>
            <a:r>
              <a:rPr lang="es-ES" sz="2200" b="1" dirty="0">
                <a:solidFill>
                  <a:srgbClr val="006571"/>
                </a:solidFill>
                <a:latin typeface="Arial" panose="020B0604020202020204" pitchFamily="34" charset="0"/>
                <a:cs typeface="Arial" panose="020B0604020202020204" pitchFamily="34" charset="0"/>
              </a:rPr>
              <a:t>Acción en favor de los humedales para las personas y la naturaleza</a:t>
            </a:r>
            <a:endParaRPr lang="es-ES_tradnl" sz="2200" b="1" noProof="1">
              <a:solidFill>
                <a:srgbClr val="006571"/>
              </a:solidFill>
              <a:effectLst/>
              <a:latin typeface="Arial" panose="020B0604020202020204" pitchFamily="34" charset="0"/>
              <a:ea typeface="Calibri" panose="020F0502020204030204" pitchFamily="34" charset="0"/>
              <a:cs typeface="Arial" panose="020B0604020202020204" pitchFamily="34" charset="0"/>
            </a:endParaRPr>
          </a:p>
          <a:p>
            <a:pPr lvl="1">
              <a:lnSpc>
                <a:spcPct val="100000"/>
              </a:lnSpc>
            </a:pPr>
            <a:r>
              <a:rPr lang="es-ES_tradnl" sz="1600" noProof="1">
                <a:latin typeface="Arial" panose="020B0604020202020204" pitchFamily="34" charset="0"/>
                <a:cs typeface="Arial" panose="020B0604020202020204" pitchFamily="34" charset="0"/>
              </a:rPr>
              <a:t>Esto es un llamado urgente para que </a:t>
            </a:r>
            <a:r>
              <a:rPr lang="es-ES" sz="1600" dirty="0">
                <a:latin typeface="Arial" panose="020B0604020202020204" pitchFamily="34" charset="0"/>
                <a:cs typeface="Arial" panose="020B0604020202020204" pitchFamily="34" charset="0"/>
              </a:rPr>
              <a:t>se invierta más capital financiero, humano y político en la conservación de los humedales y se garantice su uso racional y sostenible</a:t>
            </a:r>
            <a:endParaRPr lang="es-ES_tradnl" sz="1600" noProof="1">
              <a:solidFill>
                <a:srgbClr val="000000"/>
              </a:solidFill>
              <a:latin typeface="Arial" panose="020B0604020202020204" pitchFamily="34" charset="0"/>
              <a:cs typeface="Arial" panose="020B0604020202020204" pitchFamily="34" charset="0"/>
            </a:endParaRPr>
          </a:p>
          <a:p>
            <a:pPr lvl="1">
              <a:lnSpc>
                <a:spcPct val="100000"/>
              </a:lnSpc>
            </a:pPr>
            <a:endParaRPr lang="en-US" sz="1700" dirty="0">
              <a:latin typeface="Georgia" panose="02040502050405020303" pitchFamily="18" charset="0"/>
            </a:endParaRPr>
          </a:p>
          <a:p>
            <a:pPr lvl="1"/>
            <a:endParaRPr lang="en-US" sz="2300" dirty="0">
              <a:solidFill>
                <a:srgbClr val="000000"/>
              </a:solidFill>
              <a:latin typeface="Georgia" panose="02040502050405020303" pitchFamily="18" charset="0"/>
              <a:cs typeface="Calibri" panose="020F0502020204030204" pitchFamily="34" charset="0"/>
            </a:endParaRPr>
          </a:p>
          <a:p>
            <a:pPr marL="228600" marR="33655" lvl="1" indent="0">
              <a:lnSpc>
                <a:spcPct val="120000"/>
              </a:lnSpc>
              <a:spcBef>
                <a:spcPts val="0"/>
              </a:spcBef>
              <a:buNone/>
            </a:pPr>
            <a:endParaRPr lang="en-US" sz="2000" dirty="0">
              <a:solidFill>
                <a:srgbClr val="000000"/>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6785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DBEA5B-DA0D-744C-AB1E-833412DEEFA4}"/>
              </a:ext>
            </a:extLst>
          </p:cNvPr>
          <p:cNvSpPr/>
          <p:nvPr/>
        </p:nvSpPr>
        <p:spPr>
          <a:xfrm>
            <a:off x="0" y="5715001"/>
            <a:ext cx="12192000" cy="1143000"/>
          </a:xfrm>
          <a:prstGeom prst="rect">
            <a:avLst/>
          </a:prstGeom>
          <a:gradFill flip="none" rotWithShape="1">
            <a:gsLst>
              <a:gs pos="0">
                <a:srgbClr val="B0DBD7"/>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D98731C-6824-9747-AEB1-BC27D6508D87}"/>
              </a:ext>
            </a:extLst>
          </p:cNvPr>
          <p:cNvSpPr/>
          <p:nvPr/>
        </p:nvSpPr>
        <p:spPr>
          <a:xfrm>
            <a:off x="0" y="0"/>
            <a:ext cx="10972800" cy="1219200"/>
          </a:xfrm>
          <a:prstGeom prst="rect">
            <a:avLst/>
          </a:prstGeom>
          <a:solidFill>
            <a:srgbClr val="76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8EB71143-F885-A44F-8E1D-A231577C0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0"/>
            <a:ext cx="1219200" cy="1219200"/>
          </a:xfrm>
          <a:prstGeom prst="rect">
            <a:avLst/>
          </a:prstGeom>
        </p:spPr>
      </p:pic>
      <p:sp>
        <p:nvSpPr>
          <p:cNvPr id="14" name="Title 1">
            <a:extLst>
              <a:ext uri="{FF2B5EF4-FFF2-40B4-BE49-F238E27FC236}">
                <a16:creationId xmlns:a16="http://schemas.microsoft.com/office/drawing/2014/main" id="{6BAB7D87-E5B0-4A5B-BDF0-5660A25EA0C3}"/>
              </a:ext>
            </a:extLst>
          </p:cNvPr>
          <p:cNvSpPr>
            <a:spLocks noGrp="1"/>
          </p:cNvSpPr>
          <p:nvPr/>
        </p:nvSpPr>
        <p:spPr>
          <a:xfrm>
            <a:off x="859848" y="64407"/>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600" b="1" spc="-40" noProof="1">
                <a:solidFill>
                  <a:schemeClr val="bg1"/>
                </a:solidFill>
                <a:latin typeface="Arial" panose="020B0604020202020204" pitchFamily="34" charset="0"/>
                <a:ea typeface="DINPro-Regular"/>
                <a:cs typeface="Arial" panose="020B0604020202020204" pitchFamily="34" charset="0"/>
              </a:rPr>
              <a:t>Los humedales naturales están disminuyendo</a:t>
            </a:r>
            <a:endParaRPr lang="en-US" sz="3600" b="1" spc="-40" dirty="0">
              <a:solidFill>
                <a:schemeClr val="bg1"/>
              </a:solidFill>
              <a:latin typeface="Arial" panose="020B0604020202020204" pitchFamily="34" charset="0"/>
              <a:cs typeface="Arial" panose="020B0604020202020204" pitchFamily="34" charset="0"/>
            </a:endParaRPr>
          </a:p>
        </p:txBody>
      </p:sp>
      <p:sp>
        <p:nvSpPr>
          <p:cNvPr id="18" name="TextBox 8">
            <a:extLst>
              <a:ext uri="{FF2B5EF4-FFF2-40B4-BE49-F238E27FC236}">
                <a16:creationId xmlns:a16="http://schemas.microsoft.com/office/drawing/2014/main" id="{6669E631-0210-AE46-AFC9-8CB1F1060A27}"/>
              </a:ext>
            </a:extLst>
          </p:cNvPr>
          <p:cNvSpPr txBox="1"/>
          <p:nvPr/>
        </p:nvSpPr>
        <p:spPr>
          <a:xfrm>
            <a:off x="849283" y="1589123"/>
            <a:ext cx="241604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b="1" noProof="1">
                <a:solidFill>
                  <a:srgbClr val="006571"/>
                </a:solidFill>
                <a:latin typeface="Arial" panose="020B0604020202020204" pitchFamily="34" charset="0"/>
                <a:cs typeface="Arial" panose="020B0604020202020204" pitchFamily="34" charset="0"/>
              </a:rPr>
              <a:t>Estado y tendencias</a:t>
            </a:r>
          </a:p>
        </p:txBody>
      </p:sp>
      <p:pic>
        <p:nvPicPr>
          <p:cNvPr id="19" name="Picture 12">
            <a:extLst>
              <a:ext uri="{FF2B5EF4-FFF2-40B4-BE49-F238E27FC236}">
                <a16:creationId xmlns:a16="http://schemas.microsoft.com/office/drawing/2014/main" id="{136C5DB3-1847-204B-8C31-8B2B8A2F541B}"/>
              </a:ext>
            </a:extLst>
          </p:cNvPr>
          <p:cNvPicPr>
            <a:picLocks noChangeAspect="1"/>
          </p:cNvPicPr>
          <p:nvPr/>
        </p:nvPicPr>
        <p:blipFill>
          <a:blip r:embed="rId3"/>
          <a:stretch>
            <a:fillRect/>
          </a:stretch>
        </p:blipFill>
        <p:spPr>
          <a:xfrm>
            <a:off x="722283" y="2153607"/>
            <a:ext cx="4318962" cy="2734891"/>
          </a:xfrm>
          <a:prstGeom prst="rect">
            <a:avLst/>
          </a:prstGeom>
        </p:spPr>
      </p:pic>
      <p:pic>
        <p:nvPicPr>
          <p:cNvPr id="2" name="Image 1">
            <a:extLst>
              <a:ext uri="{FF2B5EF4-FFF2-40B4-BE49-F238E27FC236}">
                <a16:creationId xmlns:a16="http://schemas.microsoft.com/office/drawing/2014/main" id="{9B416574-DBF8-DB41-9A4F-6F9F6F0A6353}"/>
              </a:ext>
            </a:extLst>
          </p:cNvPr>
          <p:cNvPicPr>
            <a:picLocks noChangeAspect="1"/>
          </p:cNvPicPr>
          <p:nvPr/>
        </p:nvPicPr>
        <p:blipFill>
          <a:blip r:embed="rId4"/>
          <a:stretch>
            <a:fillRect/>
          </a:stretch>
        </p:blipFill>
        <p:spPr>
          <a:xfrm>
            <a:off x="8118584" y="5168900"/>
            <a:ext cx="3924300" cy="1689100"/>
          </a:xfrm>
          <a:prstGeom prst="rect">
            <a:avLst/>
          </a:prstGeom>
        </p:spPr>
      </p:pic>
      <p:pic>
        <p:nvPicPr>
          <p:cNvPr id="3" name="Image 2">
            <a:extLst>
              <a:ext uri="{FF2B5EF4-FFF2-40B4-BE49-F238E27FC236}">
                <a16:creationId xmlns:a16="http://schemas.microsoft.com/office/drawing/2014/main" id="{510BFA00-F14F-8B42-A545-2D9DF5AE1702}"/>
              </a:ext>
            </a:extLst>
          </p:cNvPr>
          <p:cNvPicPr>
            <a:picLocks noChangeAspect="1"/>
          </p:cNvPicPr>
          <p:nvPr/>
        </p:nvPicPr>
        <p:blipFill>
          <a:blip r:embed="rId5"/>
          <a:stretch>
            <a:fillRect/>
          </a:stretch>
        </p:blipFill>
        <p:spPr>
          <a:xfrm flipH="1">
            <a:off x="133505" y="715919"/>
            <a:ext cx="858579" cy="919906"/>
          </a:xfrm>
          <a:prstGeom prst="rect">
            <a:avLst/>
          </a:prstGeom>
        </p:spPr>
      </p:pic>
      <p:sp>
        <p:nvSpPr>
          <p:cNvPr id="13" name="Content Placeholder 2">
            <a:extLst>
              <a:ext uri="{FF2B5EF4-FFF2-40B4-BE49-F238E27FC236}">
                <a16:creationId xmlns:a16="http://schemas.microsoft.com/office/drawing/2014/main" id="{E7650E87-1659-4815-8205-3448FF164EC2}"/>
              </a:ext>
            </a:extLst>
          </p:cNvPr>
          <p:cNvSpPr>
            <a:spLocks noGrp="1"/>
          </p:cNvSpPr>
          <p:nvPr/>
        </p:nvSpPr>
        <p:spPr>
          <a:xfrm>
            <a:off x="5651818" y="2141647"/>
            <a:ext cx="5320982" cy="34174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buFont typeface="Symbol" panose="05050102010706020507" pitchFamily="18" charset="2"/>
              <a:buChar char=""/>
            </a:pPr>
            <a:r>
              <a:rPr lang="es-ES_tradnl" sz="1800" noProof="1">
                <a:solidFill>
                  <a:srgbClr val="000000"/>
                </a:solidFill>
                <a:latin typeface="Arial" panose="020B0604020202020204" pitchFamily="34" charset="0"/>
                <a:ea typeface="Times New Roman" panose="02020603050405020304" pitchFamily="18" charset="0"/>
                <a:cs typeface="Arial" panose="020B0604020202020204" pitchFamily="34" charset="0"/>
              </a:rPr>
              <a:t>El 35 % de los humedales del mundo se ha perdido desde 1970.</a:t>
            </a:r>
          </a:p>
          <a:p>
            <a:pPr marL="342900" marR="0" lvl="0" indent="-342900">
              <a:lnSpc>
                <a:spcPct val="110000"/>
              </a:lnSpc>
              <a:spcBef>
                <a:spcPts val="0"/>
              </a:spcBef>
              <a:spcAft>
                <a:spcPts val="0"/>
              </a:spcAft>
              <a:buFont typeface="Symbol" panose="05050102010706020507" pitchFamily="18" charset="2"/>
              <a:buChar char=""/>
            </a:pPr>
            <a:r>
              <a:rPr lang="es-ES_tradnl" sz="1800" noProof="1">
                <a:solidFill>
                  <a:srgbClr val="000000"/>
                </a:solidFill>
                <a:latin typeface="Arial" panose="020B0604020202020204" pitchFamily="34" charset="0"/>
                <a:ea typeface="Times New Roman" panose="02020603050405020304" pitchFamily="18" charset="0"/>
                <a:cs typeface="Arial" panose="020B0604020202020204" pitchFamily="34" charset="0"/>
              </a:rPr>
              <a:t>Los humedales están desapareciendo </a:t>
            </a:r>
            <a:r>
              <a:rPr lang="es-ES_tradnl" sz="1800" b="1" noProof="1">
                <a:solidFill>
                  <a:srgbClr val="000000"/>
                </a:solidFill>
                <a:latin typeface="Arial" panose="020B0604020202020204" pitchFamily="34" charset="0"/>
                <a:ea typeface="Times New Roman" panose="02020603050405020304" pitchFamily="18" charset="0"/>
                <a:cs typeface="Arial" panose="020B0604020202020204" pitchFamily="34" charset="0"/>
              </a:rPr>
              <a:t>tres veces más rápido </a:t>
            </a:r>
            <a:r>
              <a:rPr lang="es-ES_tradnl" sz="1800" noProof="1">
                <a:solidFill>
                  <a:srgbClr val="000000"/>
                </a:solidFill>
                <a:latin typeface="Arial" panose="020B0604020202020204" pitchFamily="34" charset="0"/>
                <a:ea typeface="Times New Roman" panose="02020603050405020304" pitchFamily="18" charset="0"/>
                <a:cs typeface="Arial" panose="020B0604020202020204" pitchFamily="34" charset="0"/>
              </a:rPr>
              <a:t>que los bosques.</a:t>
            </a:r>
          </a:p>
          <a:p>
            <a:pPr marL="342900" marR="0" lvl="0" indent="-342900">
              <a:lnSpc>
                <a:spcPct val="110000"/>
              </a:lnSpc>
              <a:spcBef>
                <a:spcPts val="0"/>
              </a:spcBef>
              <a:spcAft>
                <a:spcPts val="0"/>
              </a:spcAft>
              <a:buFont typeface="Symbol" panose="05050102010706020507" pitchFamily="18" charset="2"/>
              <a:buChar char=""/>
            </a:pPr>
            <a:r>
              <a:rPr lang="es-ES_tradnl" sz="1800" noProof="1">
                <a:solidFill>
                  <a:srgbClr val="000000"/>
                </a:solidFill>
                <a:latin typeface="Arial" panose="020B0604020202020204" pitchFamily="34" charset="0"/>
                <a:ea typeface="Times New Roman" panose="02020603050405020304" pitchFamily="18" charset="0"/>
                <a:cs typeface="Arial" panose="020B0604020202020204" pitchFamily="34" charset="0"/>
              </a:rPr>
              <a:t>Las plantas, especies y animales que dependen de los humedales están </a:t>
            </a:r>
            <a:r>
              <a:rPr lang="es-ES_tradnl" sz="1800" b="1" noProof="1">
                <a:solidFill>
                  <a:srgbClr val="000000"/>
                </a:solidFill>
                <a:latin typeface="Arial" panose="020B0604020202020204" pitchFamily="34" charset="0"/>
                <a:ea typeface="Times New Roman" panose="02020603050405020304" pitchFamily="18" charset="0"/>
                <a:cs typeface="Arial" panose="020B0604020202020204" pitchFamily="34" charset="0"/>
              </a:rPr>
              <a:t>en peligro de extinción</a:t>
            </a:r>
          </a:p>
          <a:p>
            <a:pPr marL="342900" marR="0" lvl="0" indent="-342900">
              <a:lnSpc>
                <a:spcPct val="110000"/>
              </a:lnSpc>
              <a:spcBef>
                <a:spcPts val="0"/>
              </a:spcBef>
              <a:spcAft>
                <a:spcPts val="0"/>
              </a:spcAft>
              <a:buFont typeface="Symbol" panose="05050102010706020507" pitchFamily="18" charset="2"/>
              <a:buChar char=""/>
            </a:pPr>
            <a:r>
              <a:rPr lang="es-ES_tradnl" sz="1800" noProof="1">
                <a:solidFill>
                  <a:srgbClr val="000000"/>
                </a:solidFill>
                <a:latin typeface="Arial" panose="020B0604020202020204" pitchFamily="34" charset="0"/>
                <a:ea typeface="Times New Roman" panose="02020603050405020304" pitchFamily="18" charset="0"/>
                <a:cs typeface="Arial" panose="020B0604020202020204" pitchFamily="34" charset="0"/>
              </a:rPr>
              <a:t>El bienestar humano, los medios de vida y la salud del planeta están amenazados.</a:t>
            </a:r>
          </a:p>
        </p:txBody>
      </p:sp>
      <p:sp>
        <p:nvSpPr>
          <p:cNvPr id="17" name="Content Placeholder 2">
            <a:extLst>
              <a:ext uri="{FF2B5EF4-FFF2-40B4-BE49-F238E27FC236}">
                <a16:creationId xmlns:a16="http://schemas.microsoft.com/office/drawing/2014/main" id="{8CB8C968-2837-422B-8099-B5BDB2C2B517}"/>
              </a:ext>
            </a:extLst>
          </p:cNvPr>
          <p:cNvSpPr txBox="1">
            <a:spLocks/>
          </p:cNvSpPr>
          <p:nvPr/>
        </p:nvSpPr>
        <p:spPr>
          <a:xfrm>
            <a:off x="919668" y="5754222"/>
            <a:ext cx="9313239" cy="67354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Fuentes:</a:t>
            </a:r>
          </a:p>
          <a:p>
            <a:pPr marL="0" marR="0" indent="0">
              <a:lnSpc>
                <a:spcPct val="120000"/>
              </a:lnSpc>
              <a:spcBef>
                <a:spcPts val="0"/>
              </a:spcBef>
              <a:spcAft>
                <a:spcPts val="0"/>
              </a:spcAft>
              <a:buNone/>
              <a:tabLst>
                <a:tab pos="2914650" algn="l"/>
              </a:tabLst>
            </a:pPr>
            <a:r>
              <a:rPr lang="en-US" sz="800" dirty="0">
                <a:hlinkClick r:id="rId6">
                  <a:extLst>
                    <a:ext uri="{A12FA001-AC4F-418D-AE19-62706E023703}">
                      <ahyp:hlinkClr xmlns:ahyp="http://schemas.microsoft.com/office/drawing/2018/hyperlinkcolor" val="tx"/>
                    </a:ext>
                  </a:extLst>
                </a:hlinkClick>
              </a:rPr>
              <a:t>Summary of the Thirteenth Meeting of the Conference of the Parties to the Ramsar Convention on Wetlands | Ramsar</a:t>
            </a:r>
            <a:endParaRPr lang="en-US" sz="800" dirty="0"/>
          </a:p>
          <a:p>
            <a:pPr marL="0" marR="0" indent="0">
              <a:lnSpc>
                <a:spcPct val="120000"/>
              </a:lnSpc>
              <a:spcBef>
                <a:spcPts val="0"/>
              </a:spcBef>
              <a:spcAft>
                <a:spcPts val="0"/>
              </a:spcAft>
              <a:buNone/>
              <a:tabLst>
                <a:tab pos="2914650" algn="l"/>
              </a:tabLst>
            </a:pPr>
            <a:r>
              <a:rPr lang="en-US" sz="800" dirty="0">
                <a:hlinkClick r:id="rId7">
                  <a:extLst>
                    <a:ext uri="{A12FA001-AC4F-418D-AE19-62706E023703}">
                      <ahyp:hlinkClr xmlns:ahyp="http://schemas.microsoft.com/office/drawing/2018/hyperlinkcolor" val="tx"/>
                    </a:ext>
                  </a:extLst>
                </a:hlinkClick>
              </a:rPr>
              <a:t>Wetlands – world’s most valuable ecosystem – disappearing three times faster than forests, warns new report | Ramsar</a:t>
            </a:r>
            <a:endParaRPr lang="en-US" sz="800" dirty="0"/>
          </a:p>
          <a:p>
            <a:pPr marL="0" marR="0" indent="0">
              <a:lnSpc>
                <a:spcPct val="120000"/>
              </a:lnSpc>
              <a:spcBef>
                <a:spcPts val="0"/>
              </a:spcBef>
              <a:spcAft>
                <a:spcPts val="0"/>
              </a:spcAft>
              <a:buNone/>
              <a:tabLst>
                <a:tab pos="2914650" algn="l"/>
              </a:tabLst>
            </a:pPr>
            <a:r>
              <a:rPr lang="en-US" sz="800" dirty="0" err="1">
                <a:hlinkClick r:id="rId8"/>
              </a:rPr>
              <a:t>Perspectiva</a:t>
            </a:r>
            <a:r>
              <a:rPr lang="en-US" sz="800" dirty="0">
                <a:hlinkClick r:id="rId8"/>
              </a:rPr>
              <a:t> Mundial </a:t>
            </a:r>
            <a:r>
              <a:rPr lang="en-US" sz="800" dirty="0" err="1">
                <a:hlinkClick r:id="rId8"/>
              </a:rPr>
              <a:t>Sobre</a:t>
            </a:r>
            <a:r>
              <a:rPr lang="en-US" sz="800" dirty="0">
                <a:hlinkClick r:id="rId8"/>
              </a:rPr>
              <a:t> </a:t>
            </a:r>
            <a:r>
              <a:rPr lang="en-US" sz="800" dirty="0" err="1">
                <a:hlinkClick r:id="rId8"/>
              </a:rPr>
              <a:t>los</a:t>
            </a:r>
            <a:r>
              <a:rPr lang="en-US" sz="800" dirty="0">
                <a:hlinkClick r:id="rId8"/>
              </a:rPr>
              <a:t> </a:t>
            </a:r>
            <a:r>
              <a:rPr lang="en-US" sz="800" dirty="0" err="1">
                <a:hlinkClick r:id="rId8"/>
              </a:rPr>
              <a:t>Humedales</a:t>
            </a:r>
            <a:r>
              <a:rPr lang="en-US" sz="800" dirty="0">
                <a:hlinkClick r:id="rId8"/>
              </a:rPr>
              <a:t> 2018</a:t>
            </a:r>
            <a:endParaRPr lang="en-US" sz="800" dirty="0"/>
          </a:p>
        </p:txBody>
      </p:sp>
    </p:spTree>
    <p:extLst>
      <p:ext uri="{BB962C8B-B14F-4D97-AF65-F5344CB8AC3E}">
        <p14:creationId xmlns:p14="http://schemas.microsoft.com/office/powerpoint/2010/main" val="240171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98731C-6824-9747-AEB1-BC27D6508D87}"/>
              </a:ext>
            </a:extLst>
          </p:cNvPr>
          <p:cNvSpPr/>
          <p:nvPr/>
        </p:nvSpPr>
        <p:spPr>
          <a:xfrm>
            <a:off x="0" y="0"/>
            <a:ext cx="10972800" cy="1219200"/>
          </a:xfrm>
          <a:prstGeom prst="rect">
            <a:avLst/>
          </a:prstGeom>
          <a:solidFill>
            <a:srgbClr val="76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8EB71143-F885-A44F-8E1D-A231577C0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0"/>
            <a:ext cx="1219200" cy="1219200"/>
          </a:xfrm>
          <a:prstGeom prst="rect">
            <a:avLst/>
          </a:prstGeom>
        </p:spPr>
      </p:pic>
      <p:sp>
        <p:nvSpPr>
          <p:cNvPr id="13" name="Title 1">
            <a:extLst>
              <a:ext uri="{FF2B5EF4-FFF2-40B4-BE49-F238E27FC236}">
                <a16:creationId xmlns:a16="http://schemas.microsoft.com/office/drawing/2014/main" id="{D3CADFB8-4499-6A42-ADF5-1ACDFDD41517}"/>
              </a:ext>
            </a:extLst>
          </p:cNvPr>
          <p:cNvSpPr>
            <a:spLocks noGrp="1"/>
          </p:cNvSpPr>
          <p:nvPr/>
        </p:nvSpPr>
        <p:spPr>
          <a:xfrm>
            <a:off x="850900" y="-281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600" b="1" noProof="1">
                <a:solidFill>
                  <a:schemeClr val="bg1"/>
                </a:solidFill>
                <a:latin typeface="Arial" panose="020B0604020202020204" pitchFamily="34" charset="0"/>
                <a:cs typeface="Arial" panose="020B0604020202020204" pitchFamily="34" charset="0"/>
              </a:rPr>
              <a:t>Factores que impulsan la pérdida y degradación de los humedales</a:t>
            </a:r>
            <a:endParaRPr lang="en-GB" sz="3600" b="1" dirty="0">
              <a:solidFill>
                <a:schemeClr val="bg1"/>
              </a:solidFill>
              <a:latin typeface="Arial" panose="020B0604020202020204" pitchFamily="34" charset="0"/>
              <a:cs typeface="Arial" panose="020B0604020202020204" pitchFamily="34" charset="0"/>
            </a:endParaRPr>
          </a:p>
        </p:txBody>
      </p:sp>
      <p:sp>
        <p:nvSpPr>
          <p:cNvPr id="20" name="Text Placeholder 2">
            <a:extLst>
              <a:ext uri="{FF2B5EF4-FFF2-40B4-BE49-F238E27FC236}">
                <a16:creationId xmlns:a16="http://schemas.microsoft.com/office/drawing/2014/main" id="{67287094-931B-FE4B-B1F1-10D1FD54C3BC}"/>
              </a:ext>
            </a:extLst>
          </p:cNvPr>
          <p:cNvSpPr>
            <a:spLocks noGrp="1"/>
          </p:cNvSpPr>
          <p:nvPr/>
        </p:nvSpPr>
        <p:spPr>
          <a:xfrm>
            <a:off x="859105" y="1503708"/>
            <a:ext cx="10666988" cy="823912"/>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40000"/>
              </a:lnSpc>
            </a:pPr>
            <a:r>
              <a:rPr lang="es-ES_tradnl" noProof="1">
                <a:solidFill>
                  <a:srgbClr val="006571"/>
                </a:solidFill>
                <a:latin typeface="Arial" panose="020B0604020202020204" pitchFamily="34" charset="0"/>
                <a:cs typeface="Arial" panose="020B0604020202020204" pitchFamily="34" charset="0"/>
              </a:rPr>
              <a:t>El uso sostenible de los humedales requiere la comprensión de los factores que impulsan su pérdida y degradación para poder afrontar las causas que las originan.</a:t>
            </a:r>
          </a:p>
        </p:txBody>
      </p:sp>
      <p:pic>
        <p:nvPicPr>
          <p:cNvPr id="2" name="Image 1">
            <a:extLst>
              <a:ext uri="{FF2B5EF4-FFF2-40B4-BE49-F238E27FC236}">
                <a16:creationId xmlns:a16="http://schemas.microsoft.com/office/drawing/2014/main" id="{570C5842-38D6-8740-A6B0-DFE189A81F03}"/>
              </a:ext>
            </a:extLst>
          </p:cNvPr>
          <p:cNvPicPr>
            <a:picLocks noChangeAspect="1"/>
          </p:cNvPicPr>
          <p:nvPr/>
        </p:nvPicPr>
        <p:blipFill>
          <a:blip r:embed="rId3"/>
          <a:stretch>
            <a:fillRect/>
          </a:stretch>
        </p:blipFill>
        <p:spPr>
          <a:xfrm>
            <a:off x="8058993" y="4403060"/>
            <a:ext cx="3124200" cy="1879600"/>
          </a:xfrm>
          <a:prstGeom prst="rect">
            <a:avLst/>
          </a:prstGeom>
        </p:spPr>
      </p:pic>
      <p:sp>
        <p:nvSpPr>
          <p:cNvPr id="14" name="Content Placeholder 2">
            <a:extLst>
              <a:ext uri="{FF2B5EF4-FFF2-40B4-BE49-F238E27FC236}">
                <a16:creationId xmlns:a16="http://schemas.microsoft.com/office/drawing/2014/main" id="{09C065AD-EB3C-4F53-B83E-6565F650652F}"/>
              </a:ext>
            </a:extLst>
          </p:cNvPr>
          <p:cNvSpPr txBox="1">
            <a:spLocks/>
          </p:cNvSpPr>
          <p:nvPr/>
        </p:nvSpPr>
        <p:spPr>
          <a:xfrm>
            <a:off x="856544" y="6000393"/>
            <a:ext cx="6582129" cy="5645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Fuentes:</a:t>
            </a:r>
          </a:p>
          <a:p>
            <a:pPr marL="0" marR="0" indent="0">
              <a:lnSpc>
                <a:spcPct val="120000"/>
              </a:lnSpc>
              <a:spcBef>
                <a:spcPts val="0"/>
              </a:spcBef>
              <a:spcAft>
                <a:spcPts val="0"/>
              </a:spcAft>
              <a:buNone/>
              <a:tabLst>
                <a:tab pos="2914650" algn="l"/>
              </a:tabLst>
            </a:pPr>
            <a:r>
              <a:rPr lang="en-US" sz="800" dirty="0" err="1">
                <a:hlinkClick r:id="rId4"/>
              </a:rPr>
              <a:t>Perspectiva</a:t>
            </a:r>
            <a:r>
              <a:rPr lang="en-US" sz="800" dirty="0">
                <a:hlinkClick r:id="rId4"/>
              </a:rPr>
              <a:t> Mundial </a:t>
            </a:r>
            <a:r>
              <a:rPr lang="en-US" sz="800" dirty="0" err="1">
                <a:hlinkClick r:id="rId4"/>
              </a:rPr>
              <a:t>Sobre</a:t>
            </a:r>
            <a:r>
              <a:rPr lang="en-US" sz="800" dirty="0">
                <a:hlinkClick r:id="rId4"/>
              </a:rPr>
              <a:t> </a:t>
            </a:r>
            <a:r>
              <a:rPr lang="en-US" sz="800" dirty="0" err="1">
                <a:hlinkClick r:id="rId4"/>
              </a:rPr>
              <a:t>los</a:t>
            </a:r>
            <a:r>
              <a:rPr lang="en-US" sz="800" dirty="0">
                <a:hlinkClick r:id="rId4"/>
              </a:rPr>
              <a:t> </a:t>
            </a:r>
            <a:r>
              <a:rPr lang="en-US" sz="800" dirty="0" err="1">
                <a:hlinkClick r:id="rId4"/>
              </a:rPr>
              <a:t>Humedales</a:t>
            </a:r>
            <a:r>
              <a:rPr lang="en-US" sz="800" dirty="0">
                <a:hlinkClick r:id="rId4"/>
              </a:rPr>
              <a:t> 2018</a:t>
            </a:r>
            <a:endParaRPr lang="en-US" sz="800" dirty="0"/>
          </a:p>
          <a:p>
            <a:pPr marL="0" marR="0" indent="0">
              <a:lnSpc>
                <a:spcPct val="120000"/>
              </a:lnSpc>
              <a:spcBef>
                <a:spcPts val="0"/>
              </a:spcBef>
              <a:spcAft>
                <a:spcPts val="0"/>
              </a:spcAft>
              <a:buNone/>
              <a:tabLst>
                <a:tab pos="2914650" algn="l"/>
              </a:tabLst>
            </a:pPr>
            <a:endParaRPr lang="en-US" sz="800" dirty="0">
              <a:solidFill>
                <a:srgbClr val="000000"/>
              </a:solidFill>
              <a:effectLst/>
              <a:ea typeface="Times New Roman" panose="02020603050405020304" pitchFamily="18" charset="0"/>
              <a:cs typeface="Raleway" pitchFamily="2" charset="0"/>
            </a:endParaRPr>
          </a:p>
        </p:txBody>
      </p:sp>
      <p:sp>
        <p:nvSpPr>
          <p:cNvPr id="15" name="Oval 12">
            <a:extLst>
              <a:ext uri="{FF2B5EF4-FFF2-40B4-BE49-F238E27FC236}">
                <a16:creationId xmlns:a16="http://schemas.microsoft.com/office/drawing/2014/main" id="{C8E29DE7-D578-0240-A478-B41D03316306}"/>
              </a:ext>
            </a:extLst>
          </p:cNvPr>
          <p:cNvSpPr/>
          <p:nvPr/>
        </p:nvSpPr>
        <p:spPr>
          <a:xfrm>
            <a:off x="427860" y="2739666"/>
            <a:ext cx="1962829" cy="1346310"/>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noProof="1"/>
              <a:t>Drenaje y relleno</a:t>
            </a:r>
          </a:p>
        </p:txBody>
      </p:sp>
      <p:sp>
        <p:nvSpPr>
          <p:cNvPr id="16" name="Oval 14">
            <a:extLst>
              <a:ext uri="{FF2B5EF4-FFF2-40B4-BE49-F238E27FC236}">
                <a16:creationId xmlns:a16="http://schemas.microsoft.com/office/drawing/2014/main" id="{C3554D09-6244-D843-99A2-339A8440ED27}"/>
              </a:ext>
            </a:extLst>
          </p:cNvPr>
          <p:cNvSpPr/>
          <p:nvPr/>
        </p:nvSpPr>
        <p:spPr>
          <a:xfrm>
            <a:off x="5245779" y="2739666"/>
            <a:ext cx="1888958" cy="1313955"/>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sz="1400" dirty="0"/>
              <a:t>Contaminación </a:t>
            </a:r>
          </a:p>
        </p:txBody>
      </p:sp>
      <p:sp>
        <p:nvSpPr>
          <p:cNvPr id="17" name="Oval 15">
            <a:extLst>
              <a:ext uri="{FF2B5EF4-FFF2-40B4-BE49-F238E27FC236}">
                <a16:creationId xmlns:a16="http://schemas.microsoft.com/office/drawing/2014/main" id="{2800EF52-B50F-F340-B797-F0D64691801A}"/>
              </a:ext>
            </a:extLst>
          </p:cNvPr>
          <p:cNvSpPr/>
          <p:nvPr/>
        </p:nvSpPr>
        <p:spPr>
          <a:xfrm>
            <a:off x="7474682" y="2699291"/>
            <a:ext cx="2060555" cy="1313955"/>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Pesca excesiva  </a:t>
            </a:r>
          </a:p>
        </p:txBody>
      </p:sp>
      <p:sp>
        <p:nvSpPr>
          <p:cNvPr id="18" name="Oval 16">
            <a:extLst>
              <a:ext uri="{FF2B5EF4-FFF2-40B4-BE49-F238E27FC236}">
                <a16:creationId xmlns:a16="http://schemas.microsoft.com/office/drawing/2014/main" id="{C7CDCDB7-DED6-7E4C-9712-F4E2E002DF5C}"/>
              </a:ext>
            </a:extLst>
          </p:cNvPr>
          <p:cNvSpPr/>
          <p:nvPr/>
        </p:nvSpPr>
        <p:spPr>
          <a:xfrm>
            <a:off x="2801368" y="2658409"/>
            <a:ext cx="2046219" cy="1541181"/>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noProof="1"/>
              <a:t>Extracción excesiva de agua</a:t>
            </a:r>
          </a:p>
        </p:txBody>
      </p:sp>
      <p:sp>
        <p:nvSpPr>
          <p:cNvPr id="19" name="Oval 17">
            <a:extLst>
              <a:ext uri="{FF2B5EF4-FFF2-40B4-BE49-F238E27FC236}">
                <a16:creationId xmlns:a16="http://schemas.microsoft.com/office/drawing/2014/main" id="{BAFCCC55-A26C-AE4A-9263-F3DB6BBEFC9B}"/>
              </a:ext>
            </a:extLst>
          </p:cNvPr>
          <p:cNvSpPr/>
          <p:nvPr/>
        </p:nvSpPr>
        <p:spPr>
          <a:xfrm>
            <a:off x="9875182" y="2699292"/>
            <a:ext cx="1888958" cy="1313955"/>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Cambio climático</a:t>
            </a:r>
          </a:p>
        </p:txBody>
      </p:sp>
    </p:spTree>
    <p:extLst>
      <p:ext uri="{BB962C8B-B14F-4D97-AF65-F5344CB8AC3E}">
        <p14:creationId xmlns:p14="http://schemas.microsoft.com/office/powerpoint/2010/main" val="136897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92208CA-BFEC-1648-AF86-6903AFEF64C2}"/>
              </a:ext>
            </a:extLst>
          </p:cNvPr>
          <p:cNvSpPr/>
          <p:nvPr/>
        </p:nvSpPr>
        <p:spPr>
          <a:xfrm>
            <a:off x="1083138" y="2468058"/>
            <a:ext cx="9889661" cy="3254072"/>
          </a:xfrm>
          <a:prstGeom prst="rect">
            <a:avLst/>
          </a:prstGeom>
          <a:solidFill>
            <a:srgbClr val="BAD578">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16" name="Title 1">
            <a:extLst>
              <a:ext uri="{FF2B5EF4-FFF2-40B4-BE49-F238E27FC236}">
                <a16:creationId xmlns:a16="http://schemas.microsoft.com/office/drawing/2014/main" id="{F38B72E4-A606-F141-805C-F384FCBB6854}"/>
              </a:ext>
            </a:extLst>
          </p:cNvPr>
          <p:cNvSpPr>
            <a:spLocks noGrp="1"/>
          </p:cNvSpPr>
          <p:nvPr/>
        </p:nvSpPr>
        <p:spPr>
          <a:xfrm>
            <a:off x="876193" y="-39005"/>
            <a:ext cx="97044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600" b="1" dirty="0">
                <a:solidFill>
                  <a:schemeClr val="bg1"/>
                </a:solidFill>
                <a:latin typeface="Arial" panose="020B0604020202020204" pitchFamily="34" charset="0"/>
                <a:cs typeface="Arial" panose="020B0604020202020204" pitchFamily="34" charset="0"/>
              </a:rPr>
              <a:t>Los humedales son ecosistemas biodiversos y esenciales</a:t>
            </a:r>
            <a:endParaRPr lang="en-CH" sz="3600" b="1" dirty="0">
              <a:solidFill>
                <a:schemeClr val="bg1"/>
              </a:solidFill>
              <a:latin typeface="Arial" panose="020B0604020202020204" pitchFamily="34" charset="0"/>
              <a:cs typeface="Arial" panose="020B0604020202020204" pitchFamily="34" charset="0"/>
            </a:endParaRPr>
          </a:p>
        </p:txBody>
      </p:sp>
      <p:sp>
        <p:nvSpPr>
          <p:cNvPr id="18" name="ZoneTexte 3">
            <a:extLst>
              <a:ext uri="{FF2B5EF4-FFF2-40B4-BE49-F238E27FC236}">
                <a16:creationId xmlns:a16="http://schemas.microsoft.com/office/drawing/2014/main" id="{9140F04C-0118-A040-8B16-99F1B49BA6A3}"/>
              </a:ext>
            </a:extLst>
          </p:cNvPr>
          <p:cNvSpPr txBox="1"/>
          <p:nvPr/>
        </p:nvSpPr>
        <p:spPr>
          <a:xfrm>
            <a:off x="1948544" y="6527672"/>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pic>
        <p:nvPicPr>
          <p:cNvPr id="2" name="Image 1">
            <a:extLst>
              <a:ext uri="{FF2B5EF4-FFF2-40B4-BE49-F238E27FC236}">
                <a16:creationId xmlns:a16="http://schemas.microsoft.com/office/drawing/2014/main" id="{4335D465-4D02-D344-8F9A-230CC26E9FAB}"/>
              </a:ext>
            </a:extLst>
          </p:cNvPr>
          <p:cNvPicPr>
            <a:picLocks noChangeAspect="1"/>
          </p:cNvPicPr>
          <p:nvPr/>
        </p:nvPicPr>
        <p:blipFill>
          <a:blip r:embed="rId2"/>
          <a:stretch>
            <a:fillRect/>
          </a:stretch>
        </p:blipFill>
        <p:spPr>
          <a:xfrm flipH="1">
            <a:off x="821262" y="1807582"/>
            <a:ext cx="899650" cy="1646817"/>
          </a:xfrm>
          <a:prstGeom prst="rect">
            <a:avLst/>
          </a:prstGeom>
        </p:spPr>
      </p:pic>
      <p:pic>
        <p:nvPicPr>
          <p:cNvPr id="4" name="Image 3">
            <a:extLst>
              <a:ext uri="{FF2B5EF4-FFF2-40B4-BE49-F238E27FC236}">
                <a16:creationId xmlns:a16="http://schemas.microsoft.com/office/drawing/2014/main" id="{6BF27841-480D-BC4F-A4C8-1DD5097D14F3}"/>
              </a:ext>
            </a:extLst>
          </p:cNvPr>
          <p:cNvPicPr>
            <a:picLocks noChangeAspect="1"/>
          </p:cNvPicPr>
          <p:nvPr/>
        </p:nvPicPr>
        <p:blipFill>
          <a:blip r:embed="rId3"/>
          <a:stretch>
            <a:fillRect/>
          </a:stretch>
        </p:blipFill>
        <p:spPr>
          <a:xfrm>
            <a:off x="9559532" y="4324007"/>
            <a:ext cx="2250557" cy="2461547"/>
          </a:xfrm>
          <a:prstGeom prst="rect">
            <a:avLst/>
          </a:prstGeom>
        </p:spPr>
      </p:pic>
      <p:sp>
        <p:nvSpPr>
          <p:cNvPr id="8" name="Content Placeholder 2">
            <a:extLst>
              <a:ext uri="{FF2B5EF4-FFF2-40B4-BE49-F238E27FC236}">
                <a16:creationId xmlns:a16="http://schemas.microsoft.com/office/drawing/2014/main" id="{3C52DB86-4365-7B4B-95D6-030EA6E9DA18}"/>
              </a:ext>
            </a:extLst>
          </p:cNvPr>
          <p:cNvSpPr>
            <a:spLocks noGrp="1"/>
          </p:cNvSpPr>
          <p:nvPr/>
        </p:nvSpPr>
        <p:spPr>
          <a:xfrm>
            <a:off x="1994312" y="1824738"/>
            <a:ext cx="8203375"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None/>
            </a:pPr>
            <a:r>
              <a:rPr lang="es-ES_tradnl" sz="2400" b="1" noProof="1">
                <a:solidFill>
                  <a:srgbClr val="006571"/>
                </a:solidFill>
                <a:latin typeface="Arial" panose="020B0604020202020204" pitchFamily="34" charset="0"/>
                <a:cs typeface="Arial" panose="020B0604020202020204" pitchFamily="34" charset="0"/>
              </a:rPr>
              <a:t>En la actualidad, los humedales abarcan aproximadamente el 6 %</a:t>
            </a:r>
            <a:br>
              <a:rPr lang="es-ES_tradnl" sz="2400" b="1" noProof="1">
                <a:solidFill>
                  <a:srgbClr val="006571"/>
                </a:solidFill>
                <a:latin typeface="Arial" panose="020B0604020202020204" pitchFamily="34" charset="0"/>
                <a:cs typeface="Arial" panose="020B0604020202020204" pitchFamily="34" charset="0"/>
              </a:rPr>
            </a:br>
            <a:r>
              <a:rPr lang="es-ES_tradnl" sz="2400" b="1" noProof="1">
                <a:solidFill>
                  <a:srgbClr val="006571"/>
                </a:solidFill>
                <a:latin typeface="Arial" panose="020B0604020202020204" pitchFamily="34" charset="0"/>
                <a:cs typeface="Arial" panose="020B0604020202020204" pitchFamily="34" charset="0"/>
              </a:rPr>
              <a:t>de la superficie terrestre del planeta.</a:t>
            </a:r>
            <a:endParaRPr lang="es-ES_tradnl" sz="3200" b="1" noProof="1">
              <a:solidFill>
                <a:srgbClr val="006571"/>
              </a:solidFill>
              <a:latin typeface="Arial" panose="020B0604020202020204" pitchFamily="34" charset="0"/>
              <a:cs typeface="Arial" panose="020B0604020202020204" pitchFamily="34" charset="0"/>
            </a:endParaRPr>
          </a:p>
          <a:p>
            <a:pPr marL="0" indent="0">
              <a:lnSpc>
                <a:spcPct val="100000"/>
              </a:lnSpc>
              <a:spcBef>
                <a:spcPts val="0"/>
              </a:spcBef>
              <a:spcAft>
                <a:spcPts val="1000"/>
              </a:spcAft>
              <a:buNone/>
            </a:pPr>
            <a:endParaRPr lang="es-ES_tradnl" sz="2400" b="1" noProof="1">
              <a:solidFill>
                <a:srgbClr val="0070C0"/>
              </a:solidFill>
            </a:endParaRPr>
          </a:p>
          <a:p>
            <a:pPr marL="0" indent="0">
              <a:lnSpc>
                <a:spcPct val="100000"/>
              </a:lnSpc>
              <a:spcBef>
                <a:spcPts val="0"/>
              </a:spcBef>
              <a:spcAft>
                <a:spcPts val="1000"/>
              </a:spcAft>
              <a:buNone/>
            </a:pPr>
            <a:r>
              <a:rPr lang="es-ES_tradnl" sz="2400" b="1" noProof="1">
                <a:solidFill>
                  <a:srgbClr val="006571"/>
                </a:solidFill>
                <a:latin typeface="Arial" panose="020B0604020202020204" pitchFamily="34" charset="0"/>
                <a:cs typeface="Arial" panose="020B0604020202020204" pitchFamily="34" charset="0"/>
              </a:rPr>
              <a:t>Los humedales pueden ser de agua salada o dulce, continentales o costeros, naturales o artificiales. </a:t>
            </a:r>
          </a:p>
          <a:p>
            <a:pPr lvl="1">
              <a:lnSpc>
                <a:spcPct val="100000"/>
              </a:lnSpc>
              <a:spcBef>
                <a:spcPts val="0"/>
              </a:spcBef>
              <a:spcAft>
                <a:spcPts val="1000"/>
              </a:spcAft>
            </a:pPr>
            <a:r>
              <a:rPr lang="es-ES_tradnl" b="1" noProof="1">
                <a:latin typeface="Arial" panose="020B0604020202020204" pitchFamily="34" charset="0"/>
                <a:cs typeface="Arial" panose="020B0604020202020204" pitchFamily="34" charset="0"/>
              </a:rPr>
              <a:t>Los humedales de agua dulce incluyen: </a:t>
            </a:r>
            <a:r>
              <a:rPr lang="es-ES_tradnl" noProof="1">
                <a:latin typeface="Arial" panose="020B0604020202020204" pitchFamily="34" charset="0"/>
                <a:cs typeface="Arial" panose="020B0604020202020204" pitchFamily="34" charset="0"/>
              </a:rPr>
              <a:t>ríos, lagos, estanques, llanuras de inundación, turberas, marismas, pantanos</a:t>
            </a:r>
          </a:p>
          <a:p>
            <a:pPr lvl="1">
              <a:spcAft>
                <a:spcPts val="1000"/>
              </a:spcAft>
            </a:pPr>
            <a:r>
              <a:rPr lang="es-ES_tradnl" b="1" noProof="1">
                <a:latin typeface="Arial" panose="020B0604020202020204" pitchFamily="34" charset="0"/>
                <a:cs typeface="Arial" panose="020B0604020202020204" pitchFamily="34" charset="0"/>
              </a:rPr>
              <a:t>Los humedales de agua salada incluyen</a:t>
            </a:r>
            <a:r>
              <a:rPr lang="es-ES_tradnl" noProof="1">
                <a:latin typeface="Arial" panose="020B0604020202020204" pitchFamily="34" charset="0"/>
                <a:cs typeface="Arial" panose="020B0604020202020204" pitchFamily="34" charset="0"/>
              </a:rPr>
              <a:t>: estuarios, bajos de lodo, marismas, manglares, lagunas, arrecifes de coral, arrecifes de moluscos y crustáceos</a:t>
            </a:r>
          </a:p>
          <a:p>
            <a:pPr lvl="1">
              <a:spcAft>
                <a:spcPts val="1000"/>
              </a:spcAft>
            </a:pPr>
            <a:r>
              <a:rPr lang="es-ES_tradnl" b="1" noProof="1">
                <a:latin typeface="Arial" panose="020B0604020202020204" pitchFamily="34" charset="0"/>
                <a:cs typeface="Arial" panose="020B0604020202020204" pitchFamily="34" charset="0"/>
              </a:rPr>
              <a:t>Los humedales artificiales incluyen</a:t>
            </a:r>
            <a:r>
              <a:rPr lang="es-ES_tradnl" noProof="1">
                <a:latin typeface="Arial" panose="020B0604020202020204" pitchFamily="34" charset="0"/>
                <a:cs typeface="Arial" panose="020B0604020202020204" pitchFamily="34" charset="0"/>
              </a:rPr>
              <a:t>: estanques piscícolas, arrozales, embalses, salinas</a:t>
            </a:r>
          </a:p>
          <a:p>
            <a:pPr marL="0" indent="0">
              <a:lnSpc>
                <a:spcPct val="100000"/>
              </a:lnSpc>
              <a:spcBef>
                <a:spcPts val="0"/>
              </a:spcBef>
              <a:spcAft>
                <a:spcPts val="1000"/>
              </a:spcAft>
              <a:buNone/>
            </a:pPr>
            <a:r>
              <a:rPr lang="en-CH" sz="2400"/>
              <a:t> </a:t>
            </a:r>
            <a:endParaRPr lang="en-CH" sz="2400" dirty="0"/>
          </a:p>
          <a:p>
            <a:pPr>
              <a:lnSpc>
                <a:spcPct val="100000"/>
              </a:lnSpc>
              <a:spcBef>
                <a:spcPts val="0"/>
              </a:spcBef>
              <a:spcAft>
                <a:spcPts val="1000"/>
              </a:spcAft>
            </a:pPr>
            <a:endParaRPr lang="en-CH" sz="2400" dirty="0"/>
          </a:p>
        </p:txBody>
      </p:sp>
    </p:spTree>
    <p:extLst>
      <p:ext uri="{BB962C8B-B14F-4D97-AF65-F5344CB8AC3E}">
        <p14:creationId xmlns:p14="http://schemas.microsoft.com/office/powerpoint/2010/main" val="265661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43F7D2-BBB8-1243-8CC6-BB618F18FA23}"/>
              </a:ext>
            </a:extLst>
          </p:cNvPr>
          <p:cNvSpPr>
            <a:spLocks noGrp="1"/>
          </p:cNvSpPr>
          <p:nvPr/>
        </p:nvSpPr>
        <p:spPr>
          <a:xfrm>
            <a:off x="870249" y="-70473"/>
            <a:ext cx="11084118" cy="1338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600" b="1" dirty="0">
                <a:solidFill>
                  <a:schemeClr val="bg1"/>
                </a:solidFill>
                <a:latin typeface="Arial" panose="020B0604020202020204" pitchFamily="34" charset="0"/>
                <a:cs typeface="Arial" panose="020B0604020202020204" pitchFamily="34" charset="0"/>
              </a:rPr>
              <a:t>La pérdida de humedales afecta a las</a:t>
            </a:r>
            <a:br>
              <a:rPr lang="es-ES_tradnl" sz="3600" b="1" dirty="0">
                <a:solidFill>
                  <a:schemeClr val="bg1"/>
                </a:solidFill>
                <a:latin typeface="Arial" panose="020B0604020202020204" pitchFamily="34" charset="0"/>
                <a:cs typeface="Arial" panose="020B0604020202020204" pitchFamily="34" charset="0"/>
              </a:rPr>
            </a:br>
            <a:r>
              <a:rPr lang="es-ES_tradnl" sz="3600" b="1" dirty="0">
                <a:solidFill>
                  <a:schemeClr val="bg1"/>
                </a:solidFill>
                <a:latin typeface="Arial" panose="020B0604020202020204" pitchFamily="34" charset="0"/>
                <a:cs typeface="Arial" panose="020B0604020202020204" pitchFamily="34" charset="0"/>
              </a:rPr>
              <a:t>personas y al planeta</a:t>
            </a:r>
            <a:endParaRPr lang="en-CH" sz="3600" b="1" dirty="0">
              <a:solidFill>
                <a:schemeClr val="bg1"/>
              </a:solidFill>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93BB6329-2E84-5947-AF08-21FE89FF642E}"/>
              </a:ext>
            </a:extLst>
          </p:cNvPr>
          <p:cNvPicPr>
            <a:picLocks noChangeAspect="1"/>
          </p:cNvPicPr>
          <p:nvPr/>
        </p:nvPicPr>
        <p:blipFill>
          <a:blip r:embed="rId2"/>
          <a:stretch>
            <a:fillRect/>
          </a:stretch>
        </p:blipFill>
        <p:spPr>
          <a:xfrm>
            <a:off x="8474149" y="3248586"/>
            <a:ext cx="3717851" cy="3609414"/>
          </a:xfrm>
          <a:prstGeom prst="rect">
            <a:avLst/>
          </a:prstGeom>
        </p:spPr>
      </p:pic>
      <p:sp>
        <p:nvSpPr>
          <p:cNvPr id="7" name="Content Placeholder 2">
            <a:extLst>
              <a:ext uri="{FF2B5EF4-FFF2-40B4-BE49-F238E27FC236}">
                <a16:creationId xmlns:a16="http://schemas.microsoft.com/office/drawing/2014/main" id="{0DFE4A3D-D166-2B44-B20E-75B384CFDB43}"/>
              </a:ext>
            </a:extLst>
          </p:cNvPr>
          <p:cNvSpPr>
            <a:spLocks noGrp="1"/>
          </p:cNvSpPr>
          <p:nvPr/>
        </p:nvSpPr>
        <p:spPr>
          <a:xfrm>
            <a:off x="888622" y="1320257"/>
            <a:ext cx="5399802" cy="45770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_tradnl" sz="1800" b="1" noProof="1">
                <a:solidFill>
                  <a:srgbClr val="EBA088"/>
                </a:solidFill>
                <a:latin typeface="Arial" panose="020B0604020202020204" pitchFamily="34" charset="0"/>
                <a:cs typeface="Arial" panose="020B0604020202020204" pitchFamily="34" charset="0"/>
              </a:rPr>
              <a:t>Bienestar humano</a:t>
            </a:r>
          </a:p>
          <a:p>
            <a:r>
              <a:rPr lang="es-ES_tradnl" sz="1600" b="1" noProof="1">
                <a:solidFill>
                  <a:srgbClr val="006571"/>
                </a:solidFill>
                <a:latin typeface="Arial" panose="020B0604020202020204" pitchFamily="34" charset="0"/>
                <a:cs typeface="Arial" panose="020B0604020202020204" pitchFamily="34" charset="0"/>
              </a:rPr>
              <a:t>Seguridad del agua</a:t>
            </a:r>
          </a:p>
          <a:p>
            <a:pPr lvl="1">
              <a:tabLst>
                <a:tab pos="228600" algn="l"/>
              </a:tabLst>
            </a:pPr>
            <a:r>
              <a:rPr lang="es-ES_tradnl" sz="1600" noProof="1">
                <a:latin typeface="Arial" panose="020B0604020202020204" pitchFamily="34" charset="0"/>
                <a:cs typeface="Arial" panose="020B0604020202020204" pitchFamily="34" charset="0"/>
              </a:rPr>
              <a:t>Los humedales proporcionan casi toda nuestra agua dulce.</a:t>
            </a:r>
          </a:p>
          <a:p>
            <a:pPr lvl="1">
              <a:tabLst>
                <a:tab pos="228600" algn="l"/>
              </a:tabLst>
            </a:pPr>
            <a:r>
              <a:rPr lang="es-ES_tradnl" sz="1600" noProof="1">
                <a:solidFill>
                  <a:srgbClr val="000000"/>
                </a:solidFill>
                <a:latin typeface="Arial" panose="020B0604020202020204" pitchFamily="34" charset="0"/>
                <a:ea typeface="Times New Roman" panose="02020603050405020304" pitchFamily="18" charset="0"/>
                <a:cs typeface="Arial" panose="020B0604020202020204" pitchFamily="34" charset="0"/>
              </a:rPr>
              <a:t>Los humedales son los riñones de la Tierra: su suelo rico en sedimentos y su abundancia de plantas actúan </a:t>
            </a:r>
            <a:r>
              <a:rPr lang="es-ES_tradnl" sz="1600" noProof="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como filtros contra toxinas nocivas, pesticidas agrícolas y residuos industriales y vuelven potable el agua</a:t>
            </a:r>
            <a:r>
              <a:rPr lang="es-ES_tradnl" sz="1600" noProof="1">
                <a:solidFill>
                  <a:srgbClr val="000000"/>
                </a:solidFill>
                <a:latin typeface="Arial" panose="020B0604020202020204" pitchFamily="34" charset="0"/>
                <a:cs typeface="Arial" panose="020B0604020202020204" pitchFamily="34" charset="0"/>
              </a:rPr>
              <a:t>.</a:t>
            </a:r>
          </a:p>
          <a:p>
            <a:pPr lvl="1">
              <a:tabLst>
                <a:tab pos="228600" algn="l"/>
              </a:tabLst>
            </a:pPr>
            <a:r>
              <a:rPr lang="es-ES_tradnl" sz="1600" noProof="1">
                <a:solidFill>
                  <a:srgbClr val="000000"/>
                </a:solidFill>
                <a:latin typeface="Arial" panose="020B0604020202020204" pitchFamily="34" charset="0"/>
                <a:cs typeface="Arial" panose="020B0604020202020204" pitchFamily="34" charset="0"/>
              </a:rPr>
              <a:t>El informe de la ONU sobre el agua (2018) menciona los humedales como soluciones basadas en la naturaleza que pueden ayudar a mejorar la calidad del agua.</a:t>
            </a:r>
          </a:p>
          <a:p>
            <a:pPr lvl="1">
              <a:tabLst>
                <a:tab pos="228600" algn="l"/>
              </a:tabLst>
            </a:pPr>
            <a:r>
              <a:rPr lang="es-ES_tradnl" sz="1600" noProof="1">
                <a:latin typeface="Arial" panose="020B0604020202020204" pitchFamily="34" charset="0"/>
                <a:cs typeface="Arial" panose="020B0604020202020204" pitchFamily="34" charset="0"/>
              </a:rPr>
              <a:t>Hay 2 200 millones de personas sin agua potable, y 485 000 de ellas mueren cada año.</a:t>
            </a:r>
          </a:p>
          <a:p>
            <a:pPr lvl="1">
              <a:tabLst>
                <a:tab pos="228600" algn="l"/>
              </a:tabLst>
            </a:pPr>
            <a:r>
              <a:rPr lang="es-ES_tradnl" sz="1600" noProof="1">
                <a:latin typeface="Arial" panose="020B0604020202020204" pitchFamily="34" charset="0"/>
                <a:cs typeface="Arial" panose="020B0604020202020204" pitchFamily="34" charset="0"/>
              </a:rPr>
              <a:t>La inseguridad del agua fue un motivo clave de los conflictos de al menos 45 países en 2017.</a:t>
            </a:r>
          </a:p>
          <a:p>
            <a:pPr lvl="1"/>
            <a:endParaRPr lang="en-US" sz="1600" dirty="0">
              <a:latin typeface="Arial" panose="020B0604020202020204" pitchFamily="34" charset="0"/>
              <a:cs typeface="Arial" panose="020B0604020202020204" pitchFamily="34" charset="0"/>
            </a:endParaRPr>
          </a:p>
          <a:p>
            <a:pPr marL="0" indent="0">
              <a:buNone/>
            </a:pPr>
            <a:endParaRPr lang="en-CH" sz="1800" dirty="0"/>
          </a:p>
          <a:p>
            <a:pPr marL="0" indent="0">
              <a:buNone/>
            </a:pPr>
            <a:endParaRPr lang="en-CH" sz="1800" dirty="0"/>
          </a:p>
          <a:p>
            <a:endParaRPr lang="en-CH" sz="1800" dirty="0"/>
          </a:p>
          <a:p>
            <a:pPr marL="0" indent="0">
              <a:buNone/>
            </a:pPr>
            <a:endParaRPr lang="en-CH" sz="1800" dirty="0"/>
          </a:p>
          <a:p>
            <a:pPr marL="0" indent="0">
              <a:buNone/>
            </a:pPr>
            <a:endParaRPr lang="en-CH" sz="1800" dirty="0"/>
          </a:p>
        </p:txBody>
      </p:sp>
      <p:sp>
        <p:nvSpPr>
          <p:cNvPr id="8" name="Content Placeholder 2">
            <a:extLst>
              <a:ext uri="{FF2B5EF4-FFF2-40B4-BE49-F238E27FC236}">
                <a16:creationId xmlns:a16="http://schemas.microsoft.com/office/drawing/2014/main" id="{1BF43F6B-3A48-4E92-B9D1-D3A1ADE2B965}"/>
              </a:ext>
            </a:extLst>
          </p:cNvPr>
          <p:cNvSpPr txBox="1">
            <a:spLocks/>
          </p:cNvSpPr>
          <p:nvPr/>
        </p:nvSpPr>
        <p:spPr>
          <a:xfrm>
            <a:off x="810913" y="5750100"/>
            <a:ext cx="8991366" cy="123699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s-ES_tradnl" sz="800" dirty="0">
                <a:effectLst/>
                <a:ea typeface="Times New Roman" panose="02020603050405020304" pitchFamily="18" charset="0"/>
                <a:cs typeface="Raleway" pitchFamily="2" charset="0"/>
              </a:rPr>
              <a:t>Fuentes</a:t>
            </a:r>
            <a:r>
              <a:rPr lang="en-US" sz="800" dirty="0">
                <a:effectLst/>
                <a:ea typeface="Times New Roman" panose="02020603050405020304" pitchFamily="18" charset="0"/>
                <a:cs typeface="Raleway" pitchFamily="2" charset="0"/>
              </a:rPr>
              <a:t>:</a:t>
            </a:r>
          </a:p>
          <a:p>
            <a:pPr marL="0" marR="0" indent="0">
              <a:lnSpc>
                <a:spcPct val="120000"/>
              </a:lnSpc>
              <a:spcBef>
                <a:spcPts val="0"/>
              </a:spcBef>
              <a:spcAft>
                <a:spcPts val="0"/>
              </a:spcAft>
              <a:buNone/>
              <a:tabLst>
                <a:tab pos="2914650" algn="l"/>
              </a:tabLst>
            </a:pPr>
            <a:r>
              <a:rPr lang="en-US" sz="800" dirty="0">
                <a:hlinkClick r:id="rId3">
                  <a:extLst>
                    <a:ext uri="{A12FA001-AC4F-418D-AE19-62706E023703}">
                      <ahyp:hlinkClr xmlns:ahyp="http://schemas.microsoft.com/office/drawing/2018/hyperlinkcolor" val="tx"/>
                    </a:ext>
                  </a:extLst>
                </a:hlinkClick>
              </a:rPr>
              <a:t>wwd2021_ppt_e_.pptx (live.com)</a:t>
            </a:r>
            <a:endParaRPr lang="en-US" sz="800" dirty="0"/>
          </a:p>
          <a:p>
            <a:pPr marL="0" indent="0">
              <a:lnSpc>
                <a:spcPct val="120000"/>
              </a:lnSpc>
              <a:spcBef>
                <a:spcPts val="0"/>
              </a:spcBef>
              <a:buNone/>
              <a:tabLst>
                <a:tab pos="2914650" algn="l"/>
              </a:tabLst>
            </a:pPr>
            <a:r>
              <a:rPr lang="en-US" sz="800" dirty="0">
                <a:hlinkClick r:id="rId4">
                  <a:extLst>
                    <a:ext uri="{A12FA001-AC4F-418D-AE19-62706E023703}">
                      <ahyp:hlinkClr xmlns:ahyp="http://schemas.microsoft.com/office/drawing/2018/hyperlinkcolor" val="tx"/>
                    </a:ext>
                  </a:extLst>
                </a:hlinkClick>
              </a:rPr>
              <a:t>wwd2020_ppt_english_0.pdf (ramsar.org)</a:t>
            </a:r>
            <a:endParaRPr lang="en-US" sz="800" dirty="0"/>
          </a:p>
          <a:p>
            <a:pPr marL="0" indent="0">
              <a:lnSpc>
                <a:spcPct val="120000"/>
              </a:lnSpc>
              <a:spcBef>
                <a:spcPts val="0"/>
              </a:spcBef>
              <a:buNone/>
              <a:tabLst>
                <a:tab pos="2914650" algn="l"/>
              </a:tabLst>
            </a:pPr>
            <a:r>
              <a:rPr lang="en-US" sz="800" dirty="0">
                <a:hlinkClick r:id="rId5">
                  <a:extLst>
                    <a:ext uri="{A12FA001-AC4F-418D-AE19-62706E023703}">
                      <ahyp:hlinkClr xmlns:ahyp="http://schemas.microsoft.com/office/drawing/2018/hyperlinkcolor" val="tx"/>
                    </a:ext>
                  </a:extLst>
                </a:hlinkClick>
              </a:rPr>
              <a:t>factsheet_wetland_restoration_general_e_0.pdf (ramsar.org)</a:t>
            </a:r>
            <a:endParaRPr lang="en-US" sz="800" dirty="0"/>
          </a:p>
          <a:p>
            <a:pPr marL="0" indent="0">
              <a:lnSpc>
                <a:spcPct val="120000"/>
              </a:lnSpc>
              <a:spcBef>
                <a:spcPts val="0"/>
              </a:spcBef>
              <a:buNone/>
              <a:tabLst>
                <a:tab pos="2914650" algn="l"/>
              </a:tabLst>
            </a:pPr>
            <a:r>
              <a:rPr lang="en-US" sz="800" dirty="0">
                <a:hlinkClick r:id="rId6">
                  <a:extLst>
                    <a:ext uri="{A12FA001-AC4F-418D-AE19-62706E023703}">
                      <ahyp:hlinkClr xmlns:ahyp="http://schemas.microsoft.com/office/drawing/2018/hyperlinkcolor" val="tx"/>
                    </a:ext>
                  </a:extLst>
                </a:hlinkClick>
              </a:rPr>
              <a:t>Slide 1 (ramsar.org)</a:t>
            </a:r>
            <a:endParaRPr lang="en-US" sz="800" dirty="0">
              <a:effectLst/>
              <a:ea typeface="Times New Roman" panose="02020603050405020304" pitchFamily="18" charset="0"/>
              <a:cs typeface="Raleway" pitchFamily="2" charset="0"/>
            </a:endParaRPr>
          </a:p>
          <a:p>
            <a:pPr marL="0" marR="0" indent="0">
              <a:lnSpc>
                <a:spcPct val="120000"/>
              </a:lnSpc>
              <a:spcBef>
                <a:spcPts val="0"/>
              </a:spcBef>
              <a:spcAft>
                <a:spcPts val="0"/>
              </a:spcAft>
              <a:buNone/>
              <a:tabLst>
                <a:tab pos="2914650" algn="l"/>
              </a:tabLst>
            </a:pPr>
            <a:r>
              <a:rPr lang="en-US" sz="800" dirty="0">
                <a:hlinkClick r:id="rId7">
                  <a:extLst>
                    <a:ext uri="{A12FA001-AC4F-418D-AE19-62706E023703}">
                      <ahyp:hlinkClr xmlns:ahyp="http://schemas.microsoft.com/office/drawing/2018/hyperlinkcolor" val="tx"/>
                    </a:ext>
                  </a:extLst>
                </a:hlinkClick>
              </a:rPr>
              <a:t>factsheet_wetland_restoration_peatlands_e.pdf (ramsar.org)</a:t>
            </a:r>
            <a:endParaRPr lang="en-US" sz="800" dirty="0"/>
          </a:p>
          <a:p>
            <a:pPr marL="0" indent="0">
              <a:lnSpc>
                <a:spcPct val="120000"/>
              </a:lnSpc>
              <a:spcBef>
                <a:spcPts val="0"/>
              </a:spcBef>
              <a:buNone/>
              <a:tabLst>
                <a:tab pos="2914650" algn="l"/>
              </a:tabLst>
            </a:pPr>
            <a:endParaRPr lang="en-US" sz="800" dirty="0"/>
          </a:p>
          <a:p>
            <a:pPr marL="0" marR="0" indent="0">
              <a:lnSpc>
                <a:spcPct val="120000"/>
              </a:lnSpc>
              <a:spcBef>
                <a:spcPts val="0"/>
              </a:spcBef>
              <a:spcAft>
                <a:spcPts val="0"/>
              </a:spcAft>
              <a:buNone/>
              <a:tabLst>
                <a:tab pos="2914650" algn="l"/>
              </a:tabLst>
            </a:pPr>
            <a:endParaRPr lang="en-US" sz="800" dirty="0"/>
          </a:p>
          <a:p>
            <a:pPr marL="0" marR="0" indent="0">
              <a:lnSpc>
                <a:spcPct val="120000"/>
              </a:lnSpc>
              <a:spcBef>
                <a:spcPts val="0"/>
              </a:spcBef>
              <a:spcAft>
                <a:spcPts val="0"/>
              </a:spcAft>
              <a:buNone/>
              <a:tabLst>
                <a:tab pos="2914650" algn="l"/>
              </a:tabLst>
            </a:pPr>
            <a:endParaRPr lang="en-US" sz="800" dirty="0">
              <a:solidFill>
                <a:srgbClr val="000000"/>
              </a:solidFill>
            </a:endParaRPr>
          </a:p>
          <a:p>
            <a:pPr marL="0" indent="0">
              <a:lnSpc>
                <a:spcPct val="120000"/>
              </a:lnSpc>
              <a:spcBef>
                <a:spcPts val="0"/>
              </a:spcBef>
              <a:buNone/>
              <a:tabLst>
                <a:tab pos="2914650" algn="l"/>
              </a:tabLst>
            </a:pPr>
            <a:endParaRPr lang="en-US" sz="800" dirty="0"/>
          </a:p>
          <a:p>
            <a:pPr marL="0" indent="0">
              <a:lnSpc>
                <a:spcPct val="120000"/>
              </a:lnSpc>
              <a:spcBef>
                <a:spcPts val="0"/>
              </a:spcBef>
              <a:buNone/>
              <a:tabLst>
                <a:tab pos="2914650" algn="l"/>
              </a:tabLst>
            </a:pPr>
            <a:endParaRPr lang="en-US" sz="800" dirty="0"/>
          </a:p>
          <a:p>
            <a:pPr marL="0" indent="0">
              <a:lnSpc>
                <a:spcPct val="120000"/>
              </a:lnSpc>
              <a:spcBef>
                <a:spcPts val="0"/>
              </a:spcBef>
              <a:buNone/>
              <a:tabLst>
                <a:tab pos="2914650" algn="l"/>
              </a:tabLst>
            </a:pPr>
            <a:endParaRPr lang="en-US" sz="800" dirty="0">
              <a:solidFill>
                <a:srgbClr val="000000"/>
              </a:solidFill>
            </a:endParaRPr>
          </a:p>
          <a:p>
            <a:pPr marL="0" marR="0" indent="0">
              <a:lnSpc>
                <a:spcPct val="120000"/>
              </a:lnSpc>
              <a:spcBef>
                <a:spcPts val="0"/>
              </a:spcBef>
              <a:spcAft>
                <a:spcPts val="0"/>
              </a:spcAft>
              <a:buNone/>
              <a:tabLst>
                <a:tab pos="2914650" algn="l"/>
              </a:tabLst>
            </a:pPr>
            <a:endParaRPr lang="en-US" sz="800" dirty="0">
              <a:solidFill>
                <a:srgbClr val="000000"/>
              </a:solidFill>
              <a:effectLst/>
              <a:ea typeface="Times New Roman" panose="02020603050405020304" pitchFamily="18" charset="0"/>
              <a:cs typeface="Raleway" pitchFamily="2" charset="0"/>
            </a:endParaRPr>
          </a:p>
        </p:txBody>
      </p:sp>
      <p:sp>
        <p:nvSpPr>
          <p:cNvPr id="13" name="Content Placeholder 2">
            <a:extLst>
              <a:ext uri="{FF2B5EF4-FFF2-40B4-BE49-F238E27FC236}">
                <a16:creationId xmlns:a16="http://schemas.microsoft.com/office/drawing/2014/main" id="{67A3B061-1CFC-447C-AFF6-1F4840E4274F}"/>
              </a:ext>
            </a:extLst>
          </p:cNvPr>
          <p:cNvSpPr txBox="1">
            <a:spLocks/>
          </p:cNvSpPr>
          <p:nvPr/>
        </p:nvSpPr>
        <p:spPr>
          <a:xfrm>
            <a:off x="6288424" y="1882563"/>
            <a:ext cx="4855987" cy="4351338"/>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1600" b="1" noProof="1">
                <a:solidFill>
                  <a:srgbClr val="006571"/>
                </a:solidFill>
                <a:latin typeface="Arial" panose="020B0604020202020204" pitchFamily="34" charset="0"/>
                <a:cs typeface="Arial" panose="020B0604020202020204" pitchFamily="34" charset="0"/>
              </a:rPr>
              <a:t>Bienestar y cultura</a:t>
            </a:r>
          </a:p>
          <a:p>
            <a:pPr lvl="1"/>
            <a:r>
              <a:rPr lang="es-ES_tradnl" sz="1600" noProof="1">
                <a:solidFill>
                  <a:srgbClr val="000000"/>
                </a:solidFill>
                <a:latin typeface="Arial" panose="020B0604020202020204" pitchFamily="34" charset="0"/>
                <a:cs typeface="Arial" panose="020B0604020202020204" pitchFamily="34" charset="0"/>
              </a:rPr>
              <a:t>Los humedales ofrecen espacios para la recreación y participación cultural, y beneficios para la salud mental derivados de la interacción con la naturaleza.</a:t>
            </a:r>
            <a:endParaRPr lang="en-US" sz="1600" dirty="0">
              <a:solidFill>
                <a:srgbClr val="000000"/>
              </a:solidFill>
              <a:latin typeface="Arial" panose="020B0604020202020204" pitchFamily="34" charset="0"/>
              <a:cs typeface="Arial" panose="020B0604020202020204" pitchFamily="34" charset="0"/>
            </a:endParaRPr>
          </a:p>
          <a:p>
            <a:pPr marL="457200" lvl="1" indent="0">
              <a:lnSpc>
                <a:spcPct val="100000"/>
              </a:lnSpc>
              <a:spcBef>
                <a:spcPts val="0"/>
              </a:spcBef>
              <a:buNone/>
            </a:pPr>
            <a:endParaRPr lang="en-US" sz="1400" dirty="0">
              <a:solidFill>
                <a:srgbClr val="000000"/>
              </a:solidFill>
              <a:latin typeface="Georgia" panose="02040502050405020303" pitchFamily="18" charset="0"/>
            </a:endParaRPr>
          </a:p>
          <a:p>
            <a:pPr marL="457200" lvl="1" indent="0">
              <a:lnSpc>
                <a:spcPct val="100000"/>
              </a:lnSpc>
              <a:spcBef>
                <a:spcPts val="0"/>
              </a:spcBef>
              <a:buNone/>
            </a:pPr>
            <a:endParaRPr lang="en-US" sz="1400" b="1" dirty="0">
              <a:solidFill>
                <a:srgbClr val="000000"/>
              </a:solidFill>
              <a:latin typeface="Georgia" panose="02040502050405020303" pitchFamily="18" charset="0"/>
            </a:endParaRPr>
          </a:p>
          <a:p>
            <a:pPr marL="0" indent="0">
              <a:lnSpc>
                <a:spcPct val="100000"/>
              </a:lnSpc>
              <a:spcBef>
                <a:spcPts val="0"/>
              </a:spcBef>
              <a:buNone/>
            </a:pPr>
            <a:endParaRPr lang="en-US" sz="1600" dirty="0">
              <a:solidFill>
                <a:srgbClr val="000000"/>
              </a:solidFill>
              <a:effectLst/>
              <a:highlight>
                <a:srgbClr val="FFFF00"/>
              </a:highlight>
              <a:ea typeface="Times New Roman" panose="02020603050405020304" pitchFamily="18" charset="0"/>
              <a:cs typeface="Raleway" pitchFamily="2" charset="0"/>
            </a:endParaRPr>
          </a:p>
        </p:txBody>
      </p:sp>
    </p:spTree>
    <p:extLst>
      <p:ext uri="{BB962C8B-B14F-4D97-AF65-F5344CB8AC3E}">
        <p14:creationId xmlns:p14="http://schemas.microsoft.com/office/powerpoint/2010/main" val="313935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FC91C8AA-D4B8-824F-AE01-CBA305CC2656}"/>
              </a:ext>
            </a:extLst>
          </p:cNvPr>
          <p:cNvSpPr>
            <a:spLocks noGrp="1"/>
          </p:cNvSpPr>
          <p:nvPr/>
        </p:nvSpPr>
        <p:spPr>
          <a:xfrm>
            <a:off x="859901" y="-56373"/>
            <a:ext cx="11084118" cy="1338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600" b="1" dirty="0">
                <a:solidFill>
                  <a:schemeClr val="bg1"/>
                </a:solidFill>
                <a:latin typeface="Arial" panose="020B0604020202020204" pitchFamily="34" charset="0"/>
                <a:cs typeface="Arial" panose="020B0604020202020204" pitchFamily="34" charset="0"/>
              </a:rPr>
              <a:t>La pérdida de humedales afecta a las</a:t>
            </a:r>
            <a:br>
              <a:rPr lang="es-ES_tradnl" sz="3600" b="1" dirty="0">
                <a:solidFill>
                  <a:schemeClr val="bg1"/>
                </a:solidFill>
                <a:latin typeface="Arial" panose="020B0604020202020204" pitchFamily="34" charset="0"/>
                <a:cs typeface="Arial" panose="020B0604020202020204" pitchFamily="34" charset="0"/>
              </a:rPr>
            </a:br>
            <a:r>
              <a:rPr lang="es-ES_tradnl" sz="3600" b="1" dirty="0">
                <a:solidFill>
                  <a:schemeClr val="bg1"/>
                </a:solidFill>
                <a:latin typeface="Arial" panose="020B0604020202020204" pitchFamily="34" charset="0"/>
                <a:cs typeface="Arial" panose="020B0604020202020204" pitchFamily="34" charset="0"/>
              </a:rPr>
              <a:t>personas y al planeta</a:t>
            </a:r>
            <a:endParaRPr lang="en-CH" sz="3600" b="1" dirty="0">
              <a:solidFill>
                <a:schemeClr val="bg1"/>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E4DFF161-B085-224A-9E1A-1C94C659E12F}"/>
              </a:ext>
            </a:extLst>
          </p:cNvPr>
          <p:cNvPicPr>
            <a:picLocks noChangeAspect="1"/>
          </p:cNvPicPr>
          <p:nvPr/>
        </p:nvPicPr>
        <p:blipFill>
          <a:blip r:embed="rId2"/>
          <a:stretch>
            <a:fillRect/>
          </a:stretch>
        </p:blipFill>
        <p:spPr>
          <a:xfrm>
            <a:off x="211401" y="1419901"/>
            <a:ext cx="774589" cy="903687"/>
          </a:xfrm>
          <a:prstGeom prst="rect">
            <a:avLst/>
          </a:prstGeom>
        </p:spPr>
      </p:pic>
      <p:pic>
        <p:nvPicPr>
          <p:cNvPr id="5" name="Image 4">
            <a:extLst>
              <a:ext uri="{FF2B5EF4-FFF2-40B4-BE49-F238E27FC236}">
                <a16:creationId xmlns:a16="http://schemas.microsoft.com/office/drawing/2014/main" id="{A48EE677-E1B7-7044-99A0-8A6809C9B564}"/>
              </a:ext>
            </a:extLst>
          </p:cNvPr>
          <p:cNvPicPr>
            <a:picLocks noChangeAspect="1"/>
          </p:cNvPicPr>
          <p:nvPr/>
        </p:nvPicPr>
        <p:blipFill>
          <a:blip r:embed="rId3"/>
          <a:stretch>
            <a:fillRect/>
          </a:stretch>
        </p:blipFill>
        <p:spPr>
          <a:xfrm>
            <a:off x="10443954" y="4833990"/>
            <a:ext cx="1149350" cy="1149350"/>
          </a:xfrm>
          <a:prstGeom prst="rect">
            <a:avLst/>
          </a:prstGeom>
        </p:spPr>
      </p:pic>
      <p:sp>
        <p:nvSpPr>
          <p:cNvPr id="8" name="Content Placeholder 2">
            <a:extLst>
              <a:ext uri="{FF2B5EF4-FFF2-40B4-BE49-F238E27FC236}">
                <a16:creationId xmlns:a16="http://schemas.microsoft.com/office/drawing/2014/main" id="{590FFC61-510E-4D7C-8F41-235542BDAEB0}"/>
              </a:ext>
            </a:extLst>
          </p:cNvPr>
          <p:cNvSpPr txBox="1">
            <a:spLocks/>
          </p:cNvSpPr>
          <p:nvPr/>
        </p:nvSpPr>
        <p:spPr>
          <a:xfrm>
            <a:off x="6317523" y="1647986"/>
            <a:ext cx="4992291" cy="4351338"/>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_tradnl" sz="1600" b="1" noProof="1">
                <a:solidFill>
                  <a:srgbClr val="006571"/>
                </a:solidFill>
                <a:latin typeface="Arial" panose="020B0604020202020204" pitchFamily="34" charset="0"/>
                <a:cs typeface="Arial" panose="020B0604020202020204" pitchFamily="34" charset="0"/>
              </a:rPr>
              <a:t>Biodiversidad</a:t>
            </a:r>
          </a:p>
          <a:p>
            <a:pPr>
              <a:lnSpc>
                <a:spcPct val="100000"/>
              </a:lnSpc>
            </a:pPr>
            <a:endParaRPr lang="es-ES_tradnl" noProof="1">
              <a:latin typeface="Georgia" panose="02040502050405020303" pitchFamily="18" charset="0"/>
            </a:endParaRPr>
          </a:p>
          <a:p>
            <a:pPr marL="342900" indent="-342900">
              <a:lnSpc>
                <a:spcPct val="100000"/>
              </a:lnSpc>
              <a:buFont typeface="Symbol" panose="05050102010706020507" pitchFamily="18" charset="2"/>
              <a:buChar char=""/>
            </a:pPr>
            <a:r>
              <a:rPr lang="es-ES_tradnl" sz="1400" b="0" noProof="1">
                <a:solidFill>
                  <a:srgbClr val="000000"/>
                </a:solidFill>
                <a:latin typeface="Arial" panose="020B0604020202020204" pitchFamily="34" charset="0"/>
                <a:cs typeface="Arial" panose="020B0604020202020204" pitchFamily="34" charset="0"/>
              </a:rPr>
              <a:t>El</a:t>
            </a:r>
            <a:r>
              <a:rPr lang="es-ES_tradnl" sz="1400" noProof="1">
                <a:solidFill>
                  <a:srgbClr val="000000"/>
                </a:solidFill>
                <a:latin typeface="Arial" panose="020B0604020202020204" pitchFamily="34" charset="0"/>
                <a:cs typeface="Arial" panose="020B0604020202020204" pitchFamily="34" charset="0"/>
              </a:rPr>
              <a:t> 40 % </a:t>
            </a:r>
            <a:r>
              <a:rPr lang="es-ES_tradnl" sz="1400" b="0" noProof="1">
                <a:solidFill>
                  <a:srgbClr val="000000"/>
                </a:solidFill>
                <a:latin typeface="Arial" panose="020B0604020202020204" pitchFamily="34" charset="0"/>
                <a:cs typeface="Arial" panose="020B0604020202020204" pitchFamily="34" charset="0"/>
              </a:rPr>
              <a:t>de las especies de plantas y animales del mundo vive o se reproduce en los humedales.</a:t>
            </a:r>
            <a:endParaRPr lang="es-ES_tradnl" sz="1400" noProof="1">
              <a:solidFill>
                <a:srgbClr val="000000"/>
              </a:solidFill>
              <a:latin typeface="Arial" panose="020B0604020202020204" pitchFamily="34" charset="0"/>
              <a:cs typeface="Arial" panose="020B0604020202020204" pitchFamily="34" charset="0"/>
            </a:endParaRPr>
          </a:p>
          <a:p>
            <a:pPr>
              <a:lnSpc>
                <a:spcPct val="100000"/>
              </a:lnSpc>
            </a:pPr>
            <a:endParaRPr lang="es-ES_tradnl" sz="1400" b="0" noProof="1">
              <a:solidFill>
                <a:srgbClr val="000000"/>
              </a:solidFill>
              <a:latin typeface="Arial" panose="020B0604020202020204" pitchFamily="34" charset="0"/>
              <a:cs typeface="Arial" panose="020B0604020202020204" pitchFamily="34" charset="0"/>
            </a:endParaRPr>
          </a:p>
          <a:p>
            <a:pPr marL="342900" indent="-342900">
              <a:lnSpc>
                <a:spcPct val="100000"/>
              </a:lnSpc>
              <a:buFont typeface="Symbol" panose="05050102010706020507" pitchFamily="18" charset="2"/>
              <a:buChar char=""/>
            </a:pPr>
            <a:r>
              <a:rPr lang="es-ES_tradnl" sz="1400" b="0" noProof="1">
                <a:solidFill>
                  <a:srgbClr val="000000"/>
                </a:solidFill>
                <a:latin typeface="Arial" panose="020B0604020202020204" pitchFamily="34" charset="0"/>
                <a:cs typeface="Arial" panose="020B0604020202020204" pitchFamily="34" charset="0"/>
              </a:rPr>
              <a:t>Los nutrientes provenientes de los ríos, los arroyos y el agua sustentan la cadena trófica. </a:t>
            </a:r>
          </a:p>
          <a:p>
            <a:pPr>
              <a:lnSpc>
                <a:spcPct val="100000"/>
              </a:lnSpc>
            </a:pPr>
            <a:endParaRPr lang="es-ES_tradnl" sz="1400" b="0" noProof="1">
              <a:solidFill>
                <a:srgbClr val="000000"/>
              </a:solidFill>
              <a:latin typeface="Georgia" panose="02040502050405020303" pitchFamily="18" charset="0"/>
            </a:endParaRPr>
          </a:p>
          <a:p>
            <a:pPr marL="342900" indent="-342900">
              <a:lnSpc>
                <a:spcPct val="100000"/>
              </a:lnSpc>
              <a:buFont typeface="Symbol" panose="05050102010706020507" pitchFamily="18" charset="2"/>
              <a:buChar char=""/>
            </a:pPr>
            <a:r>
              <a:rPr lang="es-ES_tradnl" sz="1400" b="0" noProof="1">
                <a:solidFill>
                  <a:srgbClr val="000000"/>
                </a:solidFill>
                <a:latin typeface="Arial" panose="020B0604020202020204" pitchFamily="34" charset="0"/>
                <a:cs typeface="Arial" panose="020B0604020202020204" pitchFamily="34" charset="0"/>
              </a:rPr>
              <a:t>Se han identificado </a:t>
            </a:r>
            <a:r>
              <a:rPr lang="es-ES_tradnl" sz="1400" noProof="1">
                <a:solidFill>
                  <a:srgbClr val="000000"/>
                </a:solidFill>
                <a:latin typeface="Arial" panose="020B0604020202020204" pitchFamily="34" charset="0"/>
                <a:cs typeface="Arial" panose="020B0604020202020204" pitchFamily="34" charset="0"/>
              </a:rPr>
              <a:t>más de 100 000 especies de agua dulce </a:t>
            </a:r>
            <a:r>
              <a:rPr lang="es-ES_tradnl" sz="1400" b="0" noProof="1">
                <a:solidFill>
                  <a:srgbClr val="000000"/>
                </a:solidFill>
                <a:latin typeface="Arial" panose="020B0604020202020204" pitchFamily="34" charset="0"/>
                <a:cs typeface="Arial" panose="020B0604020202020204" pitchFamily="34" charset="0"/>
              </a:rPr>
              <a:t>en los humedales.</a:t>
            </a:r>
          </a:p>
          <a:p>
            <a:pPr lvl="1">
              <a:lnSpc>
                <a:spcPct val="100000"/>
              </a:lnSpc>
              <a:spcBef>
                <a:spcPts val="0"/>
              </a:spcBef>
              <a:buFont typeface="Symbol" panose="05050102010706020507" pitchFamily="18" charset="2"/>
              <a:buChar char=""/>
            </a:pPr>
            <a:endParaRPr lang="es-ES_tradnl" sz="1400" noProof="1">
              <a:solidFill>
                <a:srgbClr val="000000"/>
              </a:solidFill>
              <a:latin typeface="Arial" panose="020B0604020202020204" pitchFamily="34" charset="0"/>
              <a:cs typeface="Arial" panose="020B0604020202020204" pitchFamily="34" charset="0"/>
            </a:endParaRPr>
          </a:p>
          <a:p>
            <a:pPr marL="342900" indent="-342900">
              <a:lnSpc>
                <a:spcPct val="100000"/>
              </a:lnSpc>
              <a:buFont typeface="Symbol" panose="05050102010706020507" pitchFamily="18" charset="2"/>
              <a:buChar char=""/>
            </a:pPr>
            <a:r>
              <a:rPr lang="es-ES_tradnl" sz="1400" noProof="1">
                <a:solidFill>
                  <a:srgbClr val="000000"/>
                </a:solidFill>
                <a:latin typeface="Arial" panose="020B0604020202020204" pitchFamily="34" charset="0"/>
                <a:cs typeface="Arial" panose="020B0604020202020204" pitchFamily="34" charset="0"/>
              </a:rPr>
              <a:t>Los humedales albergan el 30 % de las especies conocidas de peces, y cada año se descubren </a:t>
            </a:r>
            <a:br>
              <a:rPr lang="es-ES_tradnl" sz="1400" noProof="1">
                <a:solidFill>
                  <a:srgbClr val="000000"/>
                </a:solidFill>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200 nuevas especies de agua dulce.</a:t>
            </a:r>
            <a:endParaRPr lang="es-GT" sz="1400" dirty="0">
              <a:latin typeface="Arial" panose="020B0604020202020204" pitchFamily="34" charset="0"/>
              <a:cs typeface="Arial" panose="020B0604020202020204" pitchFamily="34" charset="0"/>
            </a:endParaRPr>
          </a:p>
          <a:p>
            <a:pPr>
              <a:lnSpc>
                <a:spcPct val="100000"/>
              </a:lnSpc>
            </a:pPr>
            <a:endParaRPr lang="en-US" sz="1400" dirty="0">
              <a:solidFill>
                <a:srgbClr val="000000"/>
              </a:solidFill>
              <a:latin typeface="Georgia" panose="02040502050405020303" pitchFamily="18" charset="0"/>
            </a:endParaRPr>
          </a:p>
          <a:p>
            <a:pPr marL="0" marR="0">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0" dirty="0">
              <a:solidFill>
                <a:srgbClr val="000000"/>
              </a:solidFill>
              <a:latin typeface="Georgia" panose="02040502050405020303" pitchFamily="18" charset="0"/>
            </a:endParaRPr>
          </a:p>
        </p:txBody>
      </p:sp>
      <p:sp>
        <p:nvSpPr>
          <p:cNvPr id="9" name="Content Placeholder 2">
            <a:extLst>
              <a:ext uri="{FF2B5EF4-FFF2-40B4-BE49-F238E27FC236}">
                <a16:creationId xmlns:a16="http://schemas.microsoft.com/office/drawing/2014/main" id="{BAA0D9F6-02CC-4281-9F48-4F94757D04EB}"/>
              </a:ext>
            </a:extLst>
          </p:cNvPr>
          <p:cNvSpPr>
            <a:spLocks noGrp="1"/>
          </p:cNvSpPr>
          <p:nvPr/>
        </p:nvSpPr>
        <p:spPr>
          <a:xfrm>
            <a:off x="882186" y="1647986"/>
            <a:ext cx="5211090" cy="4699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_tradnl" sz="1600" b="1" noProof="1">
                <a:solidFill>
                  <a:srgbClr val="006571"/>
                </a:solidFill>
                <a:effectLst/>
                <a:latin typeface="Arial" panose="020B0604020202020204" pitchFamily="34" charset="0"/>
                <a:ea typeface="Times New Roman" panose="02020603050405020304" pitchFamily="18" charset="0"/>
                <a:cs typeface="Arial" panose="020B0604020202020204" pitchFamily="34" charset="0"/>
              </a:rPr>
              <a:t>Regulación del clima y seguridad humana</a:t>
            </a:r>
          </a:p>
          <a:p>
            <a:pPr marL="0" marR="0" lvl="0" indent="0">
              <a:spcBef>
                <a:spcPts val="0"/>
              </a:spcBef>
              <a:spcAft>
                <a:spcPts val="0"/>
              </a:spcAft>
              <a:buNone/>
            </a:pPr>
            <a:endParaRPr lang="es-ES_tradnl" sz="1600" noProof="1">
              <a:solidFill>
                <a:srgbClr val="000000"/>
              </a:solidFill>
              <a:effectLst/>
              <a:latin typeface="Georgia" panose="02040502050405020303" pitchFamily="18" charset="0"/>
              <a:ea typeface="Times New Roman" panose="02020603050405020304" pitchFamily="18" charset="0"/>
              <a:cs typeface="Raleway" pitchFamily="2" charset="0"/>
            </a:endParaRPr>
          </a:p>
          <a:p>
            <a:pPr marL="342900" marR="0" lvl="0" indent="-342900">
              <a:spcBef>
                <a:spcPts val="0"/>
              </a:spcBef>
              <a:spcAft>
                <a:spcPts val="0"/>
              </a:spcAft>
              <a:buFont typeface="Symbol" panose="05050102010706020507" pitchFamily="18" charset="2"/>
              <a:buChar char=""/>
            </a:pPr>
            <a:r>
              <a:rPr lang="es-ES_tradnl" sz="1400" noProof="1">
                <a:solidFill>
                  <a:srgbClr val="006571"/>
                </a:solidFill>
                <a:effectLst/>
                <a:latin typeface="Arial" panose="020B0604020202020204" pitchFamily="34" charset="0"/>
                <a:ea typeface="Times New Roman" panose="02020603050405020304" pitchFamily="18" charset="0"/>
                <a:cs typeface="Arial" panose="020B0604020202020204" pitchFamily="34" charset="0"/>
              </a:rPr>
              <a:t>Los humedales son </a:t>
            </a:r>
            <a:r>
              <a:rPr lang="es-ES_tradnl" sz="1400" b="1" noProof="1">
                <a:solidFill>
                  <a:srgbClr val="006571"/>
                </a:solidFill>
                <a:effectLst/>
                <a:latin typeface="Arial" panose="020B0604020202020204" pitchFamily="34" charset="0"/>
                <a:ea typeface="Times New Roman" panose="02020603050405020304" pitchFamily="18" charset="0"/>
                <a:cs typeface="Arial" panose="020B0604020202020204" pitchFamily="34" charset="0"/>
              </a:rPr>
              <a:t>defensas</a:t>
            </a:r>
            <a:r>
              <a:rPr lang="es-ES_tradnl" sz="1400" noProof="1">
                <a:solidFill>
                  <a:srgbClr val="006571"/>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400" b="1" noProof="1">
                <a:solidFill>
                  <a:srgbClr val="006571"/>
                </a:solidFill>
                <a:effectLst/>
                <a:latin typeface="Arial" panose="020B0604020202020204" pitchFamily="34" charset="0"/>
                <a:ea typeface="Times New Roman" panose="02020603050405020304" pitchFamily="18" charset="0"/>
                <a:cs typeface="Arial" panose="020B0604020202020204" pitchFamily="34" charset="0"/>
              </a:rPr>
              <a:t>naturales </a:t>
            </a:r>
            <a:r>
              <a:rPr lang="es-ES_tradnl" sz="1400" noProof="1">
                <a:solidFill>
                  <a:srgbClr val="006571"/>
                </a:solidFill>
                <a:latin typeface="Arial" panose="020B0604020202020204" pitchFamily="34" charset="0"/>
                <a:cs typeface="Arial" panose="020B0604020202020204" pitchFamily="34" charset="0"/>
              </a:rPr>
              <a:t>y</a:t>
            </a:r>
            <a:r>
              <a:rPr lang="es-ES_tradnl" sz="1400" noProof="1">
                <a:solidFill>
                  <a:srgbClr val="006571"/>
                </a:solidFill>
                <a:effectLst/>
                <a:latin typeface="Georgia" panose="02040502050405020303" pitchFamily="18" charset="0"/>
                <a:ea typeface="Times New Roman" panose="02020603050405020304" pitchFamily="18" charset="0"/>
                <a:cs typeface="Raleway" pitchFamily="2" charset="0"/>
              </a:rPr>
              <a:t> </a:t>
            </a:r>
            <a:r>
              <a:rPr lang="es-ES_tradnl" sz="1400" b="1" noProof="1">
                <a:solidFill>
                  <a:srgbClr val="006571"/>
                </a:solidFill>
                <a:effectLst/>
                <a:latin typeface="Arial" panose="020B0604020202020204" pitchFamily="34" charset="0"/>
                <a:ea typeface="Times New Roman" panose="02020603050405020304" pitchFamily="18" charset="0"/>
                <a:cs typeface="Arial" panose="020B0604020202020204" pitchFamily="34" charset="0"/>
              </a:rPr>
              <a:t>nos a</a:t>
            </a:r>
            <a:r>
              <a:rPr lang="es-ES_tradnl" sz="1400" b="1" noProof="1">
                <a:solidFill>
                  <a:srgbClr val="006571"/>
                </a:solidFill>
                <a:latin typeface="Arial" panose="020B0604020202020204" pitchFamily="34" charset="0"/>
                <a:ea typeface="Times New Roman" panose="02020603050405020304" pitchFamily="18" charset="0"/>
                <a:cs typeface="Arial" panose="020B0604020202020204" pitchFamily="34" charset="0"/>
              </a:rPr>
              <a:t>yudan a hacer frente al cambio climático </a:t>
            </a:r>
            <a:r>
              <a:rPr lang="es-ES_tradnl" sz="1400" noProof="1">
                <a:solidFill>
                  <a:srgbClr val="006571"/>
                </a:solidFill>
                <a:latin typeface="Arial" panose="020B0604020202020204" pitchFamily="34" charset="0"/>
                <a:cs typeface="Arial" panose="020B0604020202020204" pitchFamily="34" charset="0"/>
              </a:rPr>
              <a:t>y sus repercusiones.</a:t>
            </a:r>
          </a:p>
          <a:p>
            <a:pPr lvl="1"/>
            <a:r>
              <a:rPr lang="es-ES_tradnl" sz="1400" noProof="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 humedales protegen </a:t>
            </a:r>
            <a:r>
              <a:rPr lang="es-ES_tradnl" sz="1400" b="1" noProof="1">
                <a:solidFill>
                  <a:srgbClr val="000000"/>
                </a:solidFill>
                <a:effectLst/>
                <a:latin typeface="Arial" panose="020B0604020202020204" pitchFamily="34" charset="0"/>
                <a:ea typeface="Times New Roman" panose="02020603050405020304" pitchFamily="18" charset="0"/>
                <a:cs typeface="Arial" panose="020B0604020202020204" pitchFamily="34" charset="0"/>
              </a:rPr>
              <a:t>al 60 % de la humanidad </a:t>
            </a:r>
            <a:r>
              <a:rPr lang="es-ES_tradnl" sz="1400" noProof="1">
                <a:solidFill>
                  <a:srgbClr val="000000"/>
                </a:solidFill>
                <a:effectLst/>
                <a:latin typeface="Arial" panose="020B0604020202020204" pitchFamily="34" charset="0"/>
                <a:ea typeface="Times New Roman" panose="02020603050405020304" pitchFamily="18" charset="0"/>
                <a:cs typeface="Arial" panose="020B0604020202020204" pitchFamily="34" charset="0"/>
              </a:rPr>
              <a:t>a lo largo de las costas, contra mareas de tempestad, </a:t>
            </a:r>
            <a:r>
              <a:rPr lang="es-ES_tradnl" sz="1400" noProof="1">
                <a:solidFill>
                  <a:srgbClr val="000000"/>
                </a:solidFill>
                <a:latin typeface="Arial" panose="020B0604020202020204" pitchFamily="34" charset="0"/>
                <a:cs typeface="Arial" panose="020B0604020202020204" pitchFamily="34" charset="0"/>
              </a:rPr>
              <a:t>huracanes y tsunamis.</a:t>
            </a:r>
          </a:p>
          <a:p>
            <a:pPr lvl="1"/>
            <a:r>
              <a:rPr lang="es-ES" sz="1400" dirty="0">
                <a:solidFill>
                  <a:srgbClr val="000000"/>
                </a:solidFill>
                <a:latin typeface="Arial" panose="020B0604020202020204" pitchFamily="34" charset="0"/>
                <a:cs typeface="Arial" panose="020B0604020202020204" pitchFamily="34" charset="0"/>
              </a:rPr>
              <a:t>Cada acre de humedal continental absorbe hasta </a:t>
            </a:r>
            <a:br>
              <a:rPr lang="es-ES" sz="1400" dirty="0">
                <a:solidFill>
                  <a:srgbClr val="000000"/>
                </a:solidFill>
                <a:latin typeface="Arial" panose="020B0604020202020204" pitchFamily="34" charset="0"/>
                <a:cs typeface="Arial" panose="020B0604020202020204" pitchFamily="34" charset="0"/>
              </a:rPr>
            </a:br>
            <a:r>
              <a:rPr lang="es-ES" sz="1400" dirty="0">
                <a:solidFill>
                  <a:srgbClr val="000000"/>
                </a:solidFill>
                <a:latin typeface="Arial" panose="020B0604020202020204" pitchFamily="34" charset="0"/>
                <a:cs typeface="Arial" panose="020B0604020202020204" pitchFamily="34" charset="0"/>
              </a:rPr>
              <a:t>1,5 millones de galones de agua de inundaciones</a:t>
            </a:r>
            <a:r>
              <a:rPr lang="es-ES_tradnl" sz="1400" noProof="1">
                <a:solidFill>
                  <a:srgbClr val="000000"/>
                </a:solidFill>
                <a:latin typeface="Arial" panose="020B0604020202020204" pitchFamily="34" charset="0"/>
                <a:cs typeface="Arial" panose="020B0604020202020204" pitchFamily="34" charset="0"/>
              </a:rPr>
              <a:t>, </a:t>
            </a:r>
            <a:br>
              <a:rPr lang="es-ES_tradnl" sz="1400" noProof="1">
                <a:solidFill>
                  <a:srgbClr val="000000"/>
                </a:solidFill>
                <a:latin typeface="Arial" panose="020B0604020202020204" pitchFamily="34" charset="0"/>
                <a:cs typeface="Arial" panose="020B0604020202020204" pitchFamily="34" charset="0"/>
              </a:rPr>
            </a:br>
            <a:r>
              <a:rPr lang="es-ES_tradnl" sz="1400" noProof="1">
                <a:solidFill>
                  <a:srgbClr val="000000"/>
                </a:solidFill>
                <a:latin typeface="Arial" panose="020B0604020202020204" pitchFamily="34" charset="0"/>
                <a:cs typeface="Arial" panose="020B0604020202020204" pitchFamily="34" charset="0"/>
              </a:rPr>
              <a:t>lo que sirve para reducirlas y retrasar y aliviar las sequías. </a:t>
            </a:r>
          </a:p>
          <a:p>
            <a:pPr lvl="1"/>
            <a:r>
              <a:rPr lang="es-ES" sz="1400" dirty="0">
                <a:solidFill>
                  <a:srgbClr val="000000"/>
                </a:solidFill>
                <a:latin typeface="Arial" panose="020B0604020202020204" pitchFamily="34" charset="0"/>
                <a:cs typeface="Arial" panose="020B0604020202020204" pitchFamily="34" charset="0"/>
              </a:rPr>
              <a:t>Los humedales costeros secuestran y almacenan carbono a una velocidad hasta </a:t>
            </a:r>
            <a:r>
              <a:rPr lang="es-ES" sz="1400" b="1" dirty="0">
                <a:solidFill>
                  <a:srgbClr val="000000"/>
                </a:solidFill>
                <a:latin typeface="Arial" panose="020B0604020202020204" pitchFamily="34" charset="0"/>
                <a:cs typeface="Arial" panose="020B0604020202020204" pitchFamily="34" charset="0"/>
              </a:rPr>
              <a:t>55 veces </a:t>
            </a:r>
            <a:r>
              <a:rPr lang="es-ES" sz="1400" dirty="0">
                <a:solidFill>
                  <a:srgbClr val="000000"/>
                </a:solidFill>
                <a:latin typeface="Arial" panose="020B0604020202020204" pitchFamily="34" charset="0"/>
                <a:cs typeface="Arial" panose="020B0604020202020204" pitchFamily="34" charset="0"/>
              </a:rPr>
              <a:t>mayor que las selvas tropicales.</a:t>
            </a:r>
            <a:endParaRPr lang="es-GT" sz="1400" dirty="0">
              <a:solidFill>
                <a:srgbClr val="000000"/>
              </a:solidFill>
              <a:latin typeface="Arial" panose="020B0604020202020204" pitchFamily="34" charset="0"/>
              <a:cs typeface="Arial" panose="020B0604020202020204" pitchFamily="34" charset="0"/>
            </a:endParaRPr>
          </a:p>
          <a:p>
            <a:pPr lvl="1"/>
            <a:r>
              <a:rPr lang="es-ES_tradnl" sz="1400" b="1" noProof="1">
                <a:solidFill>
                  <a:srgbClr val="000000"/>
                </a:solidFill>
                <a:latin typeface="Arial" panose="020B0604020202020204" pitchFamily="34" charset="0"/>
                <a:cs typeface="Arial" panose="020B0604020202020204" pitchFamily="34" charset="0"/>
              </a:rPr>
              <a:t>Las turberas </a:t>
            </a:r>
            <a:r>
              <a:rPr lang="es-ES_tradnl" sz="1400" noProof="1">
                <a:solidFill>
                  <a:srgbClr val="000000"/>
                </a:solidFill>
                <a:latin typeface="Arial" panose="020B0604020202020204" pitchFamily="34" charset="0"/>
                <a:cs typeface="Arial" panose="020B0604020202020204" pitchFamily="34" charset="0"/>
              </a:rPr>
              <a:t>almacenan alrededor del </a:t>
            </a:r>
            <a:r>
              <a:rPr lang="es-ES_tradnl" sz="1400" b="1" noProof="1">
                <a:solidFill>
                  <a:srgbClr val="000000"/>
                </a:solidFill>
                <a:latin typeface="Arial" panose="020B0604020202020204" pitchFamily="34" charset="0"/>
                <a:cs typeface="Arial" panose="020B0604020202020204" pitchFamily="34" charset="0"/>
              </a:rPr>
              <a:t>30 % </a:t>
            </a:r>
            <a:r>
              <a:rPr lang="es-ES_tradnl" sz="1400" noProof="1">
                <a:solidFill>
                  <a:srgbClr val="000000"/>
                </a:solidFill>
                <a:latin typeface="Arial" panose="020B0604020202020204" pitchFamily="34" charset="0"/>
                <a:cs typeface="Arial" panose="020B0604020202020204" pitchFamily="34" charset="0"/>
              </a:rPr>
              <a:t>de todo el carbono de origen terrestre, lo que equivale al </a:t>
            </a:r>
            <a:r>
              <a:rPr lang="es-ES_tradnl" sz="1400" b="1" noProof="1">
                <a:solidFill>
                  <a:srgbClr val="000000"/>
                </a:solidFill>
                <a:latin typeface="Arial" panose="020B0604020202020204" pitchFamily="34" charset="0"/>
                <a:cs typeface="Arial" panose="020B0604020202020204" pitchFamily="34" charset="0"/>
              </a:rPr>
              <a:t>doble</a:t>
            </a:r>
            <a:r>
              <a:rPr lang="es-ES_tradnl" sz="1400" noProof="1">
                <a:solidFill>
                  <a:srgbClr val="000000"/>
                </a:solidFill>
                <a:latin typeface="Arial" panose="020B0604020202020204" pitchFamily="34" charset="0"/>
                <a:cs typeface="Arial" panose="020B0604020202020204" pitchFamily="34" charset="0"/>
              </a:rPr>
              <a:t> del volumen de carbono de todos los bosques del mundo. </a:t>
            </a:r>
          </a:p>
          <a:p>
            <a:pPr lvl="1"/>
            <a:r>
              <a:rPr lang="es-ES_tradnl" sz="1400" noProof="1">
                <a:solidFill>
                  <a:srgbClr val="000000"/>
                </a:solidFill>
                <a:latin typeface="Arial" panose="020B0604020202020204" pitchFamily="34" charset="0"/>
                <a:cs typeface="Arial" panose="020B0604020202020204" pitchFamily="34" charset="0"/>
              </a:rPr>
              <a:t>Las turberas drenadas y los incendios de turberas son la causa de alrededor del 4 % de las emisiones antropogénicas de gases de efecto invernadero a escala mundial. </a:t>
            </a:r>
            <a:endParaRPr lang="en-US" sz="1400" dirty="0">
              <a:solidFill>
                <a:srgbClr val="000000"/>
              </a:solidFill>
              <a:effectLst/>
              <a:latin typeface="Georgia" panose="02040502050405020303" pitchFamily="18" charset="0"/>
              <a:ea typeface="Times New Roman" panose="02020603050405020304" pitchFamily="18" charset="0"/>
              <a:cs typeface="Raleway" pitchFamily="2" charset="0"/>
            </a:endParaRPr>
          </a:p>
          <a:p>
            <a:pPr marL="0" marR="0" indent="0">
              <a:spcBef>
                <a:spcPts val="0"/>
              </a:spcBef>
              <a:spcAft>
                <a:spcPts val="100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000000"/>
              </a:solidFill>
              <a:latin typeface="Georgia" panose="02040502050405020303" pitchFamily="18" charset="0"/>
              <a:ea typeface="Times New Roman" panose="02020603050405020304" pitchFamily="18" charset="0"/>
              <a:cs typeface="Raleway" pitchFamily="2" charset="0"/>
            </a:endParaRPr>
          </a:p>
          <a:p>
            <a:pPr marL="457200" lvl="1" indent="0">
              <a:buNone/>
            </a:pPr>
            <a:endParaRPr lang="en-US" sz="1400" dirty="0">
              <a:latin typeface="Georgia" panose="02040502050405020303" pitchFamily="18" charset="0"/>
            </a:endParaRPr>
          </a:p>
          <a:p>
            <a:pPr lvl="1">
              <a:spcBef>
                <a:spcPts val="0"/>
              </a:spcBef>
              <a:buFont typeface="Symbol" panose="05050102010706020507" pitchFamily="18" charset="2"/>
              <a:buChar char=""/>
            </a:pPr>
            <a:endParaRPr lang="en-US" sz="1400" dirty="0">
              <a:solidFill>
                <a:srgbClr val="000000"/>
              </a:solidFill>
              <a:effectLst/>
              <a:latin typeface="Georgia" panose="02040502050405020303" pitchFamily="18" charset="0"/>
              <a:ea typeface="Times New Roman" panose="02020603050405020304" pitchFamily="18" charset="0"/>
              <a:cs typeface="Raleway" pitchFamily="2" charset="0"/>
            </a:endParaRPr>
          </a:p>
          <a:p>
            <a:pPr marL="457200" lvl="1" indent="0">
              <a:spcBef>
                <a:spcPts val="0"/>
              </a:spcBef>
              <a:buNone/>
            </a:pPr>
            <a:endParaRPr lang="en-US" sz="1400" dirty="0">
              <a:solidFill>
                <a:srgbClr val="000000"/>
              </a:solidFill>
              <a:latin typeface="Georgia" panose="02040502050405020303" pitchFamily="18" charset="0"/>
              <a:ea typeface="Times New Roman" panose="02020603050405020304" pitchFamily="18" charset="0"/>
              <a:cs typeface="Raleway" pitchFamily="2" charset="0"/>
            </a:endParaRPr>
          </a:p>
          <a:p>
            <a:pPr marL="457200" lvl="1" indent="0">
              <a:spcBef>
                <a:spcPts val="0"/>
              </a:spcBef>
              <a:buNone/>
            </a:pPr>
            <a:endParaRPr lang="en-US" sz="1400" dirty="0">
              <a:solidFill>
                <a:srgbClr val="000000"/>
              </a:solidFill>
              <a:effectLst/>
              <a:latin typeface="Georgia" panose="02040502050405020303" pitchFamily="18" charset="0"/>
              <a:ea typeface="Times New Roman" panose="02020603050405020304" pitchFamily="18" charset="0"/>
              <a:cs typeface="Raleway" pitchFamily="2" charset="0"/>
            </a:endParaRPr>
          </a:p>
          <a:p>
            <a:pPr lvl="1">
              <a:spcBef>
                <a:spcPts val="0"/>
              </a:spcBef>
              <a:buFont typeface="Symbol" panose="05050102010706020507" pitchFamily="18" charset="2"/>
              <a:buChar char=""/>
            </a:pPr>
            <a:endParaRPr lang="en-US" sz="1200" dirty="0">
              <a:solidFill>
                <a:srgbClr val="000000"/>
              </a:solidFill>
              <a:effectLst/>
              <a:ea typeface="Times New Roman" panose="02020603050405020304" pitchFamily="18" charset="0"/>
              <a:cs typeface="Raleway" pitchFamily="2" charset="0"/>
            </a:endParaRPr>
          </a:p>
        </p:txBody>
      </p:sp>
      <p:sp>
        <p:nvSpPr>
          <p:cNvPr id="10" name="Content Placeholder 2">
            <a:extLst>
              <a:ext uri="{FF2B5EF4-FFF2-40B4-BE49-F238E27FC236}">
                <a16:creationId xmlns:a16="http://schemas.microsoft.com/office/drawing/2014/main" id="{5D4833A8-9DE4-4A88-88FF-84C2DE56CC7B}"/>
              </a:ext>
            </a:extLst>
          </p:cNvPr>
          <p:cNvSpPr txBox="1">
            <a:spLocks/>
          </p:cNvSpPr>
          <p:nvPr/>
        </p:nvSpPr>
        <p:spPr>
          <a:xfrm>
            <a:off x="6317524" y="5831765"/>
            <a:ext cx="5562415" cy="123699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a:t>
            </a:r>
          </a:p>
          <a:p>
            <a:pPr marL="0" marR="0" indent="0">
              <a:lnSpc>
                <a:spcPct val="120000"/>
              </a:lnSpc>
              <a:spcBef>
                <a:spcPts val="0"/>
              </a:spcBef>
              <a:spcAft>
                <a:spcPts val="0"/>
              </a:spcAft>
              <a:buNone/>
              <a:tabLst>
                <a:tab pos="2914650" algn="l"/>
              </a:tabLst>
            </a:pPr>
            <a:r>
              <a:rPr lang="en-US" sz="800" dirty="0">
                <a:hlinkClick r:id="rId4">
                  <a:extLst>
                    <a:ext uri="{A12FA001-AC4F-418D-AE19-62706E023703}">
                      <ahyp:hlinkClr xmlns:ahyp="http://schemas.microsoft.com/office/drawing/2018/hyperlinkcolor" val="tx"/>
                    </a:ext>
                  </a:extLst>
                </a:hlinkClick>
              </a:rPr>
              <a:t>WWD19_2Handout_english.indd (ramsar.org)</a:t>
            </a:r>
            <a:endParaRPr lang="en-US" sz="800" dirty="0"/>
          </a:p>
          <a:p>
            <a:pPr marL="0" indent="0">
              <a:lnSpc>
                <a:spcPct val="120000"/>
              </a:lnSpc>
              <a:spcBef>
                <a:spcPts val="0"/>
              </a:spcBef>
              <a:buNone/>
              <a:tabLst>
                <a:tab pos="2914650" algn="l"/>
              </a:tabLst>
            </a:pPr>
            <a:r>
              <a:rPr lang="en-US" sz="800" dirty="0">
                <a:hlinkClick r:id="rId5">
                  <a:extLst>
                    <a:ext uri="{A12FA001-AC4F-418D-AE19-62706E023703}">
                      <ahyp:hlinkClr xmlns:ahyp="http://schemas.microsoft.com/office/drawing/2018/hyperlinkcolor" val="tx"/>
                    </a:ext>
                  </a:extLst>
                </a:hlinkClick>
              </a:rPr>
              <a:t>wwd16_hand-outs_desktop_print_eng.pdf (ramsar.org)</a:t>
            </a:r>
            <a:endParaRPr lang="en-US" sz="800" dirty="0"/>
          </a:p>
          <a:p>
            <a:pPr marL="0" indent="0">
              <a:lnSpc>
                <a:spcPct val="120000"/>
              </a:lnSpc>
              <a:spcBef>
                <a:spcPts val="0"/>
              </a:spcBef>
              <a:buNone/>
              <a:tabLst>
                <a:tab pos="2914650" algn="l"/>
              </a:tabLst>
            </a:pPr>
            <a:r>
              <a:rPr lang="en-US" sz="800" dirty="0">
                <a:hlinkClick r:id="rId6">
                  <a:extLst>
                    <a:ext uri="{A12FA001-AC4F-418D-AE19-62706E023703}">
                      <ahyp:hlinkClr xmlns:ahyp="http://schemas.microsoft.com/office/drawing/2018/hyperlinkcolor" val="tx"/>
                    </a:ext>
                  </a:extLst>
                </a:hlinkClick>
              </a:rPr>
              <a:t>Ramsar-50-Factsheet-BIODIVERSITY-English.pdf (ramsar50.org)</a:t>
            </a:r>
            <a:endParaRPr lang="en-US" sz="800" dirty="0"/>
          </a:p>
          <a:p>
            <a:pPr marL="0" indent="0">
              <a:lnSpc>
                <a:spcPct val="120000"/>
              </a:lnSpc>
              <a:spcBef>
                <a:spcPts val="0"/>
              </a:spcBef>
              <a:buNone/>
              <a:tabLst>
                <a:tab pos="2914650" algn="l"/>
              </a:tabLst>
            </a:pPr>
            <a:r>
              <a:rPr lang="en-US" sz="800" dirty="0">
                <a:hlinkClick r:id="rId7">
                  <a:extLst>
                    <a:ext uri="{A12FA001-AC4F-418D-AE19-62706E023703}">
                      <ahyp:hlinkClr xmlns:ahyp="http://schemas.microsoft.com/office/drawing/2018/hyperlinkcolor" val="tx"/>
                    </a:ext>
                  </a:extLst>
                </a:hlinkClick>
              </a:rPr>
              <a:t>Summary of the Thirteenth Meeting of the Conference of the Parties to the Ramsar Convention on Wetlands | Ramsar</a:t>
            </a:r>
            <a:endParaRPr lang="en-US" sz="800" dirty="0"/>
          </a:p>
          <a:p>
            <a:pPr marL="0" indent="0">
              <a:lnSpc>
                <a:spcPct val="120000"/>
              </a:lnSpc>
              <a:spcBef>
                <a:spcPts val="0"/>
              </a:spcBef>
              <a:buNone/>
              <a:tabLst>
                <a:tab pos="2914650" algn="l"/>
              </a:tabLst>
            </a:pPr>
            <a:endParaRPr lang="en-US" sz="800" dirty="0"/>
          </a:p>
          <a:p>
            <a:pPr marL="0" marR="0" indent="0">
              <a:lnSpc>
                <a:spcPct val="120000"/>
              </a:lnSpc>
              <a:spcBef>
                <a:spcPts val="0"/>
              </a:spcBef>
              <a:spcAft>
                <a:spcPts val="0"/>
              </a:spcAft>
              <a:buNone/>
              <a:tabLst>
                <a:tab pos="2914650" algn="l"/>
              </a:tabLst>
            </a:pPr>
            <a:endParaRPr lang="en-US" sz="800" dirty="0">
              <a:solidFill>
                <a:srgbClr val="000000"/>
              </a:solidFill>
              <a:effectLst/>
              <a:ea typeface="Times New Roman" panose="02020603050405020304" pitchFamily="18" charset="0"/>
              <a:cs typeface="Raleway" pitchFamily="2" charset="0"/>
            </a:endParaRPr>
          </a:p>
        </p:txBody>
      </p:sp>
    </p:spTree>
    <p:extLst>
      <p:ext uri="{BB962C8B-B14F-4D97-AF65-F5344CB8AC3E}">
        <p14:creationId xmlns:p14="http://schemas.microsoft.com/office/powerpoint/2010/main" val="390420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CDEECC9C-F6B1-E546-AD04-CEFFF1B6F47C}"/>
              </a:ext>
            </a:extLst>
          </p:cNvPr>
          <p:cNvSpPr/>
          <p:nvPr/>
        </p:nvSpPr>
        <p:spPr>
          <a:xfrm>
            <a:off x="150540" y="2635006"/>
            <a:ext cx="5351076" cy="2667018"/>
          </a:xfrm>
          <a:custGeom>
            <a:avLst/>
            <a:gdLst>
              <a:gd name="connsiteX0" fmla="*/ 259773 w 4821382"/>
              <a:gd name="connsiteY0" fmla="*/ 0 h 2379518"/>
              <a:gd name="connsiteX1" fmla="*/ 4821382 w 4821382"/>
              <a:gd name="connsiteY1" fmla="*/ 831273 h 2379518"/>
              <a:gd name="connsiteX2" fmla="*/ 2161309 w 4821382"/>
              <a:gd name="connsiteY2" fmla="*/ 2379518 h 2379518"/>
              <a:gd name="connsiteX3" fmla="*/ 0 w 4821382"/>
              <a:gd name="connsiteY3" fmla="*/ 1111827 h 2379518"/>
              <a:gd name="connsiteX4" fmla="*/ 259773 w 4821382"/>
              <a:gd name="connsiteY4" fmla="*/ 0 h 237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382" h="2379518">
                <a:moveTo>
                  <a:pt x="259773" y="0"/>
                </a:moveTo>
                <a:lnTo>
                  <a:pt x="4821382" y="831273"/>
                </a:lnTo>
                <a:lnTo>
                  <a:pt x="2161309" y="2379518"/>
                </a:lnTo>
                <a:lnTo>
                  <a:pt x="0" y="1111827"/>
                </a:lnTo>
                <a:lnTo>
                  <a:pt x="259773" y="0"/>
                </a:lnTo>
                <a:close/>
              </a:path>
            </a:pathLst>
          </a:custGeom>
          <a:solidFill>
            <a:srgbClr val="B0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8" name="Forme libre 7">
            <a:extLst>
              <a:ext uri="{FF2B5EF4-FFF2-40B4-BE49-F238E27FC236}">
                <a16:creationId xmlns:a16="http://schemas.microsoft.com/office/drawing/2014/main" id="{291C2782-353C-0548-B743-D25B864191D7}"/>
              </a:ext>
            </a:extLst>
          </p:cNvPr>
          <p:cNvSpPr/>
          <p:nvPr/>
        </p:nvSpPr>
        <p:spPr>
          <a:xfrm rot="158471">
            <a:off x="5754959" y="2309093"/>
            <a:ext cx="6286500" cy="2067211"/>
          </a:xfrm>
          <a:custGeom>
            <a:avLst/>
            <a:gdLst>
              <a:gd name="connsiteX0" fmla="*/ 6286500 w 6286500"/>
              <a:gd name="connsiteY0" fmla="*/ 0 h 1766455"/>
              <a:gd name="connsiteX1" fmla="*/ 5683827 w 6286500"/>
              <a:gd name="connsiteY1" fmla="*/ 1766455 h 1766455"/>
              <a:gd name="connsiteX2" fmla="*/ 0 w 6286500"/>
              <a:gd name="connsiteY2" fmla="*/ 1714500 h 1766455"/>
              <a:gd name="connsiteX3" fmla="*/ 1683327 w 6286500"/>
              <a:gd name="connsiteY3" fmla="*/ 498764 h 1766455"/>
              <a:gd name="connsiteX4" fmla="*/ 6286500 w 6286500"/>
              <a:gd name="connsiteY4" fmla="*/ 0 h 176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0" h="1766455">
                <a:moveTo>
                  <a:pt x="6286500" y="0"/>
                </a:moveTo>
                <a:lnTo>
                  <a:pt x="5683827" y="1766455"/>
                </a:lnTo>
                <a:lnTo>
                  <a:pt x="0" y="1714500"/>
                </a:lnTo>
                <a:lnTo>
                  <a:pt x="1683327" y="498764"/>
                </a:lnTo>
                <a:lnTo>
                  <a:pt x="6286500" y="0"/>
                </a:lnTo>
                <a:close/>
              </a:path>
            </a:pathLst>
          </a:custGeom>
          <a:solidFill>
            <a:srgbClr val="BAD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9" name="Forme libre 8">
            <a:extLst>
              <a:ext uri="{FF2B5EF4-FFF2-40B4-BE49-F238E27FC236}">
                <a16:creationId xmlns:a16="http://schemas.microsoft.com/office/drawing/2014/main" id="{6D3FDAFD-2C12-AF4F-8C6E-31D1E938D532}"/>
              </a:ext>
            </a:extLst>
          </p:cNvPr>
          <p:cNvSpPr/>
          <p:nvPr/>
        </p:nvSpPr>
        <p:spPr>
          <a:xfrm>
            <a:off x="4077077" y="4585538"/>
            <a:ext cx="5842535" cy="1919487"/>
          </a:xfrm>
          <a:custGeom>
            <a:avLst/>
            <a:gdLst>
              <a:gd name="connsiteX0" fmla="*/ 5777345 w 5777345"/>
              <a:gd name="connsiteY0" fmla="*/ 207818 h 1943100"/>
              <a:gd name="connsiteX1" fmla="*/ 5361709 w 5777345"/>
              <a:gd name="connsiteY1" fmla="*/ 1943100 h 1943100"/>
              <a:gd name="connsiteX2" fmla="*/ 0 w 5777345"/>
              <a:gd name="connsiteY2" fmla="*/ 1465118 h 1943100"/>
              <a:gd name="connsiteX3" fmla="*/ 1226127 w 5777345"/>
              <a:gd name="connsiteY3" fmla="*/ 0 h 1943100"/>
              <a:gd name="connsiteX4" fmla="*/ 5777345 w 5777345"/>
              <a:gd name="connsiteY4" fmla="*/ 207818 h 194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7345" h="1943100">
                <a:moveTo>
                  <a:pt x="5777345" y="207818"/>
                </a:moveTo>
                <a:lnTo>
                  <a:pt x="5361709" y="1943100"/>
                </a:lnTo>
                <a:lnTo>
                  <a:pt x="0" y="1465118"/>
                </a:lnTo>
                <a:lnTo>
                  <a:pt x="1226127" y="0"/>
                </a:lnTo>
                <a:lnTo>
                  <a:pt x="5777345" y="207818"/>
                </a:lnTo>
                <a:close/>
              </a:path>
            </a:pathLst>
          </a:custGeom>
          <a:solidFill>
            <a:srgbClr val="EBA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15" name="Title 1">
            <a:extLst>
              <a:ext uri="{FF2B5EF4-FFF2-40B4-BE49-F238E27FC236}">
                <a16:creationId xmlns:a16="http://schemas.microsoft.com/office/drawing/2014/main" id="{56247C13-B50B-497A-8F09-CA2B48C3EC35}"/>
              </a:ext>
            </a:extLst>
          </p:cNvPr>
          <p:cNvSpPr txBox="1">
            <a:spLocks/>
          </p:cNvSpPr>
          <p:nvPr/>
        </p:nvSpPr>
        <p:spPr>
          <a:xfrm>
            <a:off x="1738318" y="-53790"/>
            <a:ext cx="8926286"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3600" b="1" dirty="0">
                <a:solidFill>
                  <a:schemeClr val="bg1"/>
                </a:solidFill>
                <a:latin typeface="Arial" panose="020B0604020202020204" pitchFamily="34" charset="0"/>
                <a:cs typeface="Arial" panose="020B0604020202020204" pitchFamily="34" charset="0"/>
              </a:rPr>
              <a:t>Tres medidas para revertir la pérdida</a:t>
            </a:r>
            <a:br>
              <a:rPr lang="es-ES_tradnl" sz="3600" b="1" dirty="0">
                <a:solidFill>
                  <a:schemeClr val="bg1"/>
                </a:solidFill>
                <a:latin typeface="Arial" panose="020B0604020202020204" pitchFamily="34" charset="0"/>
                <a:cs typeface="Arial" panose="020B0604020202020204" pitchFamily="34" charset="0"/>
              </a:rPr>
            </a:br>
            <a:r>
              <a:rPr lang="es-ES_tradnl" sz="3600" b="1" dirty="0">
                <a:solidFill>
                  <a:schemeClr val="bg1"/>
                </a:solidFill>
                <a:latin typeface="Arial" panose="020B0604020202020204" pitchFamily="34" charset="0"/>
                <a:cs typeface="Arial" panose="020B0604020202020204" pitchFamily="34" charset="0"/>
              </a:rPr>
              <a:t>de humedales</a:t>
            </a:r>
          </a:p>
        </p:txBody>
      </p:sp>
      <p:pic>
        <p:nvPicPr>
          <p:cNvPr id="16" name="Image 15">
            <a:extLst>
              <a:ext uri="{FF2B5EF4-FFF2-40B4-BE49-F238E27FC236}">
                <a16:creationId xmlns:a16="http://schemas.microsoft.com/office/drawing/2014/main" id="{8DBD82BD-57CA-C74F-A4EE-41AB0AE2EFD9}"/>
              </a:ext>
            </a:extLst>
          </p:cNvPr>
          <p:cNvPicPr>
            <a:picLocks noChangeAspect="1"/>
          </p:cNvPicPr>
          <p:nvPr/>
        </p:nvPicPr>
        <p:blipFill>
          <a:blip r:embed="rId2"/>
          <a:stretch>
            <a:fillRect/>
          </a:stretch>
        </p:blipFill>
        <p:spPr>
          <a:xfrm>
            <a:off x="8101017" y="5598698"/>
            <a:ext cx="841953" cy="561302"/>
          </a:xfrm>
          <a:prstGeom prst="rect">
            <a:avLst/>
          </a:prstGeom>
        </p:spPr>
      </p:pic>
      <p:pic>
        <p:nvPicPr>
          <p:cNvPr id="2" name="Image 1">
            <a:extLst>
              <a:ext uri="{FF2B5EF4-FFF2-40B4-BE49-F238E27FC236}">
                <a16:creationId xmlns:a16="http://schemas.microsoft.com/office/drawing/2014/main" id="{06DCAAAD-B3F8-924D-916B-08D32D1599E9}"/>
              </a:ext>
            </a:extLst>
          </p:cNvPr>
          <p:cNvPicPr>
            <a:picLocks noChangeAspect="1"/>
          </p:cNvPicPr>
          <p:nvPr/>
        </p:nvPicPr>
        <p:blipFill>
          <a:blip r:embed="rId3"/>
          <a:stretch>
            <a:fillRect/>
          </a:stretch>
        </p:blipFill>
        <p:spPr>
          <a:xfrm>
            <a:off x="396027" y="88900"/>
            <a:ext cx="1304191" cy="1130299"/>
          </a:xfrm>
          <a:prstGeom prst="rect">
            <a:avLst/>
          </a:prstGeom>
        </p:spPr>
      </p:pic>
      <p:sp>
        <p:nvSpPr>
          <p:cNvPr id="13" name="TextBox 2">
            <a:extLst>
              <a:ext uri="{FF2B5EF4-FFF2-40B4-BE49-F238E27FC236}">
                <a16:creationId xmlns:a16="http://schemas.microsoft.com/office/drawing/2014/main" id="{7D890F80-FD60-3A4F-ABA3-932DEAC3DD9F}"/>
              </a:ext>
            </a:extLst>
          </p:cNvPr>
          <p:cNvSpPr txBox="1"/>
          <p:nvPr/>
        </p:nvSpPr>
        <p:spPr>
          <a:xfrm>
            <a:off x="1798640" y="1583711"/>
            <a:ext cx="929943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3600" b="1" dirty="0">
                <a:solidFill>
                  <a:srgbClr val="006571"/>
                </a:solidFill>
                <a:latin typeface="Arial" panose="020B0604020202020204" pitchFamily="34" charset="0"/>
                <a:cs typeface="Arial" panose="020B0604020202020204" pitchFamily="34" charset="0"/>
              </a:rPr>
              <a:t>Tres acciones de respuesta</a:t>
            </a:r>
          </a:p>
        </p:txBody>
      </p:sp>
      <p:sp>
        <p:nvSpPr>
          <p:cNvPr id="17" name="TextBox 3">
            <a:extLst>
              <a:ext uri="{FF2B5EF4-FFF2-40B4-BE49-F238E27FC236}">
                <a16:creationId xmlns:a16="http://schemas.microsoft.com/office/drawing/2014/main" id="{FBF1A95C-3FCF-3248-A22D-5DE2474F1491}"/>
              </a:ext>
            </a:extLst>
          </p:cNvPr>
          <p:cNvSpPr txBox="1"/>
          <p:nvPr/>
        </p:nvSpPr>
        <p:spPr>
          <a:xfrm>
            <a:off x="529227" y="3255166"/>
            <a:ext cx="4247167"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rgbClr val="006571"/>
                </a:solidFill>
                <a:latin typeface="Arial" panose="020B0604020202020204" pitchFamily="34" charset="0"/>
                <a:cs typeface="Arial" panose="020B0604020202020204" pitchFamily="34" charset="0"/>
              </a:rPr>
              <a:t>VALORAR </a:t>
            </a:r>
            <a:r>
              <a:rPr lang="en-GB" sz="2000" dirty="0">
                <a:solidFill>
                  <a:srgbClr val="006571"/>
                </a:solidFill>
                <a:latin typeface="Arial" panose="020B0604020202020204" pitchFamily="34" charset="0"/>
                <a:cs typeface="Arial" panose="020B0604020202020204" pitchFamily="34" charset="0"/>
              </a:rPr>
              <a:t>los </a:t>
            </a:r>
            <a:r>
              <a:rPr lang="es-ES" sz="2000" dirty="0">
                <a:solidFill>
                  <a:srgbClr val="006571"/>
                </a:solidFill>
                <a:latin typeface="Arial" panose="020B0604020202020204" pitchFamily="34" charset="0"/>
                <a:cs typeface="Arial" panose="020B0604020202020204" pitchFamily="34" charset="0"/>
              </a:rPr>
              <a:t>múltiples beneficios de los humedales y sus soluciones basadas en la naturaleza.</a:t>
            </a:r>
            <a:r>
              <a:rPr lang="es-GT" sz="2000" dirty="0">
                <a:solidFill>
                  <a:srgbClr val="006571"/>
                </a:solidFill>
                <a:latin typeface="Arial" panose="020B0604020202020204" pitchFamily="34" charset="0"/>
                <a:cs typeface="Arial" panose="020B0604020202020204" pitchFamily="34" charset="0"/>
              </a:rPr>
              <a:t> </a:t>
            </a:r>
            <a:endParaRPr lang="en-GB" sz="2000" dirty="0">
              <a:solidFill>
                <a:srgbClr val="006571"/>
              </a:solidFill>
              <a:latin typeface="Arial" panose="020B0604020202020204" pitchFamily="34" charset="0"/>
              <a:cs typeface="Arial" panose="020B0604020202020204" pitchFamily="34" charset="0"/>
            </a:endParaRPr>
          </a:p>
        </p:txBody>
      </p:sp>
      <p:sp>
        <p:nvSpPr>
          <p:cNvPr id="18" name="TextBox 5">
            <a:extLst>
              <a:ext uri="{FF2B5EF4-FFF2-40B4-BE49-F238E27FC236}">
                <a16:creationId xmlns:a16="http://schemas.microsoft.com/office/drawing/2014/main" id="{56230DF7-BCAE-7844-8777-F1329ACBF750}"/>
              </a:ext>
            </a:extLst>
          </p:cNvPr>
          <p:cNvSpPr txBox="1"/>
          <p:nvPr/>
        </p:nvSpPr>
        <p:spPr>
          <a:xfrm>
            <a:off x="4899384" y="4975196"/>
            <a:ext cx="451695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000" b="1" dirty="0">
                <a:solidFill>
                  <a:srgbClr val="006571"/>
                </a:solidFill>
                <a:latin typeface="Arial" panose="020B0604020202020204" pitchFamily="34" charset="0"/>
                <a:cs typeface="Arial" panose="020B0604020202020204" pitchFamily="34" charset="0"/>
              </a:rPr>
              <a:t>RESTAURAR </a:t>
            </a:r>
            <a:r>
              <a:rPr lang="es-ES_tradnl" sz="2000" dirty="0">
                <a:solidFill>
                  <a:srgbClr val="006571"/>
                </a:solidFill>
                <a:latin typeface="Arial" panose="020B0604020202020204" pitchFamily="34" charset="0"/>
                <a:cs typeface="Arial" panose="020B0604020202020204" pitchFamily="34" charset="0"/>
              </a:rPr>
              <a:t>los</a:t>
            </a:r>
            <a:r>
              <a:rPr lang="es-ES_tradnl" sz="2000" b="1" dirty="0">
                <a:solidFill>
                  <a:srgbClr val="006571"/>
                </a:solidFill>
                <a:latin typeface="Arial" panose="020B0604020202020204" pitchFamily="34" charset="0"/>
                <a:cs typeface="Arial" panose="020B0604020202020204" pitchFamily="34" charset="0"/>
              </a:rPr>
              <a:t> </a:t>
            </a:r>
            <a:r>
              <a:rPr lang="es-ES_tradnl" sz="2000" dirty="0">
                <a:solidFill>
                  <a:srgbClr val="006571"/>
                </a:solidFill>
                <a:latin typeface="Arial" panose="020B0604020202020204" pitchFamily="34" charset="0"/>
                <a:cs typeface="Arial" panose="020B0604020202020204" pitchFamily="34" charset="0"/>
              </a:rPr>
              <a:t>humedales para revivir la biodiversidad y la vida.</a:t>
            </a:r>
            <a:r>
              <a:rPr lang="es-ES_tradnl" sz="2000" b="1" dirty="0">
                <a:solidFill>
                  <a:srgbClr val="006571"/>
                </a:solidFill>
                <a:latin typeface="Arial" panose="020B0604020202020204" pitchFamily="34" charset="0"/>
                <a:cs typeface="Arial" panose="020B0604020202020204" pitchFamily="34" charset="0"/>
              </a:rPr>
              <a:t> </a:t>
            </a:r>
            <a:endParaRPr lang="es-ES_tradnl" sz="2000" dirty="0">
              <a:solidFill>
                <a:srgbClr val="006571"/>
              </a:solidFill>
              <a:latin typeface="Arial" panose="020B0604020202020204" pitchFamily="34" charset="0"/>
              <a:cs typeface="Arial" panose="020B0604020202020204" pitchFamily="34" charset="0"/>
            </a:endParaRPr>
          </a:p>
        </p:txBody>
      </p:sp>
      <p:sp>
        <p:nvSpPr>
          <p:cNvPr id="19" name="TextBox 4">
            <a:extLst>
              <a:ext uri="{FF2B5EF4-FFF2-40B4-BE49-F238E27FC236}">
                <a16:creationId xmlns:a16="http://schemas.microsoft.com/office/drawing/2014/main" id="{77B5DA07-8A05-294C-BA07-F539FFCC4B92}"/>
              </a:ext>
            </a:extLst>
          </p:cNvPr>
          <p:cNvSpPr txBox="1"/>
          <p:nvPr/>
        </p:nvSpPr>
        <p:spPr>
          <a:xfrm>
            <a:off x="7169902" y="2925874"/>
            <a:ext cx="449287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000" b="1" dirty="0">
                <a:solidFill>
                  <a:schemeClr val="bg1"/>
                </a:solidFill>
                <a:latin typeface="Arial" panose="020B0604020202020204" pitchFamily="34" charset="0"/>
                <a:cs typeface="Arial" panose="020B0604020202020204" pitchFamily="34" charset="0"/>
              </a:rPr>
              <a:t>GESTIONAR </a:t>
            </a:r>
            <a:r>
              <a:rPr lang="es-ES_tradnl" sz="2000" dirty="0">
                <a:solidFill>
                  <a:schemeClr val="bg1"/>
                </a:solidFill>
                <a:latin typeface="Arial" panose="020B0604020202020204" pitchFamily="34" charset="0"/>
                <a:cs typeface="Arial" panose="020B0604020202020204" pitchFamily="34" charset="0"/>
              </a:rPr>
              <a:t>los humedales con inteligencia y utilizarlos de forma sostenible para conservarlos y mantener su salud.</a:t>
            </a:r>
          </a:p>
        </p:txBody>
      </p:sp>
    </p:spTree>
    <p:extLst>
      <p:ext uri="{BB962C8B-B14F-4D97-AF65-F5344CB8AC3E}">
        <p14:creationId xmlns:p14="http://schemas.microsoft.com/office/powerpoint/2010/main" val="41739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4F07ED41-6630-5C4D-8926-BB63F9C15BE8}"/>
              </a:ext>
            </a:extLst>
          </p:cNvPr>
          <p:cNvSpPr txBox="1">
            <a:spLocks/>
          </p:cNvSpPr>
          <p:nvPr/>
        </p:nvSpPr>
        <p:spPr>
          <a:xfrm>
            <a:off x="965800" y="3303874"/>
            <a:ext cx="10720033" cy="1275556"/>
          </a:xfrm>
          <a:prstGeom prst="rect">
            <a:avLst/>
          </a:prstGeom>
          <a:solidFill>
            <a:srgbClr val="B0DBD7">
              <a:alpha val="54000"/>
            </a:srgb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600" b="1" dirty="0">
              <a:highlight>
                <a:srgbClr val="BAD578"/>
              </a:highlight>
              <a:latin typeface="Arial" panose="020B0604020202020204" pitchFamily="34" charset="0"/>
              <a:cs typeface="Arial" panose="020B0604020202020204" pitchFamily="34" charset="0"/>
            </a:endParaRPr>
          </a:p>
        </p:txBody>
      </p:sp>
      <p:sp>
        <p:nvSpPr>
          <p:cNvPr id="25" name="Title 6">
            <a:extLst>
              <a:ext uri="{FF2B5EF4-FFF2-40B4-BE49-F238E27FC236}">
                <a16:creationId xmlns:a16="http://schemas.microsoft.com/office/drawing/2014/main" id="{162809EA-824A-FA4B-8C31-31DA69D534C7}"/>
              </a:ext>
            </a:extLst>
          </p:cNvPr>
          <p:cNvSpPr txBox="1">
            <a:spLocks/>
          </p:cNvSpPr>
          <p:nvPr/>
        </p:nvSpPr>
        <p:spPr>
          <a:xfrm>
            <a:off x="0" y="2740"/>
            <a:ext cx="939800" cy="1219349"/>
          </a:xfrm>
          <a:prstGeom prst="rect">
            <a:avLst/>
          </a:prstGeom>
          <a:solidFill>
            <a:srgbClr val="B0DBD7"/>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600" b="1" dirty="0">
              <a:highlight>
                <a:srgbClr val="BAD578"/>
              </a:highlight>
              <a:latin typeface="Arial" panose="020B0604020202020204" pitchFamily="34" charset="0"/>
              <a:cs typeface="Arial" panose="020B0604020202020204" pitchFamily="34" charset="0"/>
            </a:endParaRPr>
          </a:p>
        </p:txBody>
      </p:sp>
      <p:sp>
        <p:nvSpPr>
          <p:cNvPr id="26" name="ZoneTexte 1">
            <a:extLst>
              <a:ext uri="{FF2B5EF4-FFF2-40B4-BE49-F238E27FC236}">
                <a16:creationId xmlns:a16="http://schemas.microsoft.com/office/drawing/2014/main" id="{769FA345-C078-0B49-9CA0-629E2B273D6C}"/>
              </a:ext>
            </a:extLst>
          </p:cNvPr>
          <p:cNvSpPr txBox="1"/>
          <p:nvPr/>
        </p:nvSpPr>
        <p:spPr>
          <a:xfrm>
            <a:off x="296921" y="258818"/>
            <a:ext cx="81814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4000" b="1" dirty="0">
                <a:solidFill>
                  <a:schemeClr val="bg1"/>
                </a:solidFill>
                <a:latin typeface="Arial" panose="020B0604020202020204" pitchFamily="34" charset="0"/>
                <a:cs typeface="Arial" panose="020B0604020202020204" pitchFamily="34" charset="0"/>
              </a:rPr>
              <a:t>1</a:t>
            </a:r>
          </a:p>
        </p:txBody>
      </p:sp>
      <p:pic>
        <p:nvPicPr>
          <p:cNvPr id="2" name="Image 1">
            <a:extLst>
              <a:ext uri="{FF2B5EF4-FFF2-40B4-BE49-F238E27FC236}">
                <a16:creationId xmlns:a16="http://schemas.microsoft.com/office/drawing/2014/main" id="{B7556F28-9E4B-1B4C-B73D-6149104E618F}"/>
              </a:ext>
            </a:extLst>
          </p:cNvPr>
          <p:cNvPicPr>
            <a:picLocks noChangeAspect="1"/>
          </p:cNvPicPr>
          <p:nvPr/>
        </p:nvPicPr>
        <p:blipFill>
          <a:blip r:embed="rId2"/>
          <a:stretch>
            <a:fillRect/>
          </a:stretch>
        </p:blipFill>
        <p:spPr>
          <a:xfrm>
            <a:off x="10320570" y="5359400"/>
            <a:ext cx="1742937" cy="1498600"/>
          </a:xfrm>
          <a:prstGeom prst="rect">
            <a:avLst/>
          </a:prstGeom>
        </p:spPr>
      </p:pic>
      <p:sp>
        <p:nvSpPr>
          <p:cNvPr id="28" name="Title 6">
            <a:extLst>
              <a:ext uri="{FF2B5EF4-FFF2-40B4-BE49-F238E27FC236}">
                <a16:creationId xmlns:a16="http://schemas.microsoft.com/office/drawing/2014/main" id="{F2F36D57-89DC-3E4C-8EA5-4667BF8CA838}"/>
              </a:ext>
            </a:extLst>
          </p:cNvPr>
          <p:cNvSpPr>
            <a:spLocks noGrp="1"/>
          </p:cNvSpPr>
          <p:nvPr/>
        </p:nvSpPr>
        <p:spPr>
          <a:xfrm>
            <a:off x="939800" y="9147"/>
            <a:ext cx="10916444" cy="1275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sz="3600" b="1" dirty="0">
                <a:latin typeface="Arial" panose="020B0604020202020204" pitchFamily="34" charset="0"/>
                <a:cs typeface="Arial" panose="020B0604020202020204" pitchFamily="34" charset="0"/>
              </a:rPr>
              <a:t> Valorar los humedales</a:t>
            </a:r>
            <a:endParaRPr lang="en-GB" sz="3600" b="1" dirty="0">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0541DB63-00F9-5242-AA6B-AE9C998D5330}"/>
              </a:ext>
            </a:extLst>
          </p:cNvPr>
          <p:cNvSpPr>
            <a:spLocks noGrp="1"/>
          </p:cNvSpPr>
          <p:nvPr/>
        </p:nvSpPr>
        <p:spPr>
          <a:xfrm>
            <a:off x="1115068" y="1129938"/>
            <a:ext cx="11097605" cy="114863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_tradnl" dirty="0">
                <a:solidFill>
                  <a:srgbClr val="006571"/>
                </a:solidFill>
                <a:latin typeface="Arial" panose="020B0604020202020204" pitchFamily="34" charset="0"/>
                <a:cs typeface="Arial" panose="020B0604020202020204" pitchFamily="34" charset="0"/>
              </a:rPr>
              <a:t>A lo largo de la historia, los humedales se han considerado terrenos o bienes baldíos. Podemos valorar los humedales:</a:t>
            </a:r>
            <a:endParaRPr lang="es-ES_tradnl" dirty="0">
              <a:latin typeface="Arial" panose="020B0604020202020204" pitchFamily="34" charset="0"/>
              <a:cs typeface="Arial" panose="020B0604020202020204" pitchFamily="34" charset="0"/>
            </a:endParaRPr>
          </a:p>
        </p:txBody>
      </p:sp>
      <p:sp>
        <p:nvSpPr>
          <p:cNvPr id="10" name="Content Placeholder 3">
            <a:extLst>
              <a:ext uri="{FF2B5EF4-FFF2-40B4-BE49-F238E27FC236}">
                <a16:creationId xmlns:a16="http://schemas.microsoft.com/office/drawing/2014/main" id="{92D3386D-197F-FA45-9DF9-E4567CF9D88D}"/>
              </a:ext>
            </a:extLst>
          </p:cNvPr>
          <p:cNvSpPr>
            <a:spLocks noGrp="1"/>
          </p:cNvSpPr>
          <p:nvPr/>
        </p:nvSpPr>
        <p:spPr>
          <a:xfrm>
            <a:off x="1172218" y="2351801"/>
            <a:ext cx="10802480" cy="384959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33655" indent="0">
              <a:lnSpc>
                <a:spcPct val="120000"/>
              </a:lnSpc>
              <a:spcBef>
                <a:spcPts val="0"/>
              </a:spcBef>
              <a:spcAft>
                <a:spcPts val="0"/>
              </a:spcAft>
              <a:buNone/>
            </a:pPr>
            <a:r>
              <a:rPr lang="es-ES_tradnl" sz="7200" b="1" dirty="0">
                <a:latin typeface="Arial" panose="020B0604020202020204" pitchFamily="34" charset="0"/>
                <a:cs typeface="Arial" panose="020B0604020202020204" pitchFamily="34" charset="0"/>
              </a:rPr>
              <a:t>Identificando los múltiples beneficios y las soluciones basadas en la naturaleza que ofrecen:</a:t>
            </a:r>
          </a:p>
          <a:p>
            <a:pPr marL="0" indent="0">
              <a:lnSpc>
                <a:spcPct val="120000"/>
              </a:lnSpc>
              <a:spcBef>
                <a:spcPts val="0"/>
              </a:spcBef>
              <a:buNone/>
            </a:pPr>
            <a:r>
              <a:rPr lang="es-ES_tradnl" sz="6200" dirty="0">
                <a:latin typeface="Arial" panose="020B0604020202020204" pitchFamily="34" charset="0"/>
                <a:cs typeface="Arial" panose="020B0604020202020204" pitchFamily="34" charset="0"/>
              </a:rPr>
              <a:t>Toda la sociedad debe conocer la amplia gama de beneficios ambientales, bienes y servicios que los humedales aportan.</a:t>
            </a:r>
            <a:br>
              <a:rPr lang="es-ES_tradnl" sz="6200" dirty="0">
                <a:latin typeface="Arial" panose="020B0604020202020204" pitchFamily="34" charset="0"/>
                <a:cs typeface="Arial" panose="020B0604020202020204" pitchFamily="34" charset="0"/>
              </a:rPr>
            </a:br>
            <a:endParaRPr lang="es-ES_tradnl" sz="7400" dirty="0">
              <a:latin typeface="Arial" panose="020B0604020202020204" pitchFamily="34" charset="0"/>
              <a:cs typeface="Arial" panose="020B0604020202020204" pitchFamily="34" charset="0"/>
            </a:endParaRPr>
          </a:p>
          <a:p>
            <a:pPr marL="0" indent="0">
              <a:lnSpc>
                <a:spcPct val="120000"/>
              </a:lnSpc>
              <a:spcBef>
                <a:spcPts val="0"/>
              </a:spcBef>
              <a:buNone/>
            </a:pPr>
            <a:r>
              <a:rPr lang="es-ES_tradnl" sz="7200" b="1" dirty="0">
                <a:latin typeface="Arial" panose="020B0604020202020204" pitchFamily="34" charset="0"/>
                <a:cs typeface="Arial" panose="020B0604020202020204" pitchFamily="34" charset="0"/>
              </a:rPr>
              <a:t>Reconociendo la importancia de los humedales mediante la valoración económica:</a:t>
            </a:r>
          </a:p>
          <a:p>
            <a:pPr marL="0" indent="0">
              <a:lnSpc>
                <a:spcPct val="120000"/>
              </a:lnSpc>
              <a:spcBef>
                <a:spcPts val="0"/>
              </a:spcBef>
              <a:buNone/>
            </a:pPr>
            <a:r>
              <a:rPr lang="es-ES_tradnl" sz="6400" dirty="0">
                <a:latin typeface="Arial" panose="020B0604020202020204" pitchFamily="34" charset="0"/>
                <a:cs typeface="Arial" panose="020B0604020202020204" pitchFamily="34" charset="0"/>
              </a:rPr>
              <a:t>Reconocer los beneficios monetarios y económicos sirve para convencer a los responsables de la toma de decisiones cuando se enfrentan a disyuntivas. Ello genera información sobre los bienes y servicios que ofrecen los humedales, lo que es una base para la formulación y el análisis de políticas.</a:t>
            </a:r>
          </a:p>
          <a:p>
            <a:pPr marL="0" indent="0">
              <a:lnSpc>
                <a:spcPct val="120000"/>
              </a:lnSpc>
              <a:spcBef>
                <a:spcPts val="0"/>
              </a:spcBef>
              <a:buNone/>
            </a:pPr>
            <a:endParaRPr lang="es-ES_tradnl" sz="6400" b="1" dirty="0">
              <a:latin typeface="Arial" panose="020B0604020202020204" pitchFamily="34" charset="0"/>
              <a:cs typeface="Arial" panose="020B0604020202020204" pitchFamily="34" charset="0"/>
            </a:endParaRPr>
          </a:p>
          <a:p>
            <a:pPr marL="0" indent="0">
              <a:lnSpc>
                <a:spcPct val="120000"/>
              </a:lnSpc>
              <a:spcBef>
                <a:spcPts val="0"/>
              </a:spcBef>
              <a:buNone/>
            </a:pPr>
            <a:r>
              <a:rPr lang="es-ES_tradnl" sz="7200" b="1" dirty="0">
                <a:latin typeface="Arial" panose="020B0604020202020204" pitchFamily="34" charset="0"/>
                <a:cs typeface="Arial" panose="020B0604020202020204" pitchFamily="34" charset="0"/>
              </a:rPr>
              <a:t>Garantizando que las políticas y la toma de decisiones reflejen el valor íntegro de los humedales:</a:t>
            </a:r>
          </a:p>
          <a:p>
            <a:pPr marL="0" indent="0">
              <a:lnSpc>
                <a:spcPct val="120000"/>
              </a:lnSpc>
              <a:spcBef>
                <a:spcPts val="0"/>
              </a:spcBef>
              <a:buNone/>
            </a:pPr>
            <a:r>
              <a:rPr lang="es-ES_tradnl" sz="6400" dirty="0">
                <a:latin typeface="Arial" panose="020B0604020202020204" pitchFamily="34" charset="0"/>
                <a:cs typeface="Arial" panose="020B0604020202020204" pitchFamily="34" charset="0"/>
              </a:rPr>
              <a:t>Incorporar la conservación y el uso racional de los humedales en los planes y acciones en materia de políticas nacionales, incluidos la designación de Humedales de Importancia Internacional, los inventarios de </a:t>
            </a:r>
          </a:p>
          <a:p>
            <a:pPr marL="0" indent="0">
              <a:lnSpc>
                <a:spcPct val="120000"/>
              </a:lnSpc>
              <a:spcBef>
                <a:spcPts val="0"/>
              </a:spcBef>
              <a:buNone/>
            </a:pPr>
            <a:r>
              <a:rPr lang="es-ES_tradnl" sz="6400" dirty="0">
                <a:latin typeface="Arial" panose="020B0604020202020204" pitchFamily="34" charset="0"/>
                <a:cs typeface="Arial" panose="020B0604020202020204" pitchFamily="34" charset="0"/>
              </a:rPr>
              <a:t>humedales y las leyes y políticas que regulan las actividades en los humedales.</a:t>
            </a:r>
          </a:p>
          <a:p>
            <a:pPr marL="0" indent="0">
              <a:lnSpc>
                <a:spcPct val="120000"/>
              </a:lnSpc>
              <a:spcBef>
                <a:spcPts val="0"/>
              </a:spcBef>
              <a:buNone/>
            </a:pPr>
            <a:endParaRPr lang="es-ES_tradnl" sz="6400" dirty="0">
              <a:latin typeface="Arial" panose="020B0604020202020204" pitchFamily="34" charset="0"/>
              <a:cs typeface="Arial" panose="020B0604020202020204" pitchFamily="34" charset="0"/>
            </a:endParaRPr>
          </a:p>
          <a:p>
            <a:pPr marL="0" indent="0">
              <a:lnSpc>
                <a:spcPct val="120000"/>
              </a:lnSpc>
              <a:spcBef>
                <a:spcPts val="0"/>
              </a:spcBef>
              <a:buNone/>
            </a:pPr>
            <a:endParaRPr lang="en-US" sz="3200" dirty="0">
              <a:latin typeface="Arial" panose="020B0604020202020204" pitchFamily="34" charset="0"/>
              <a:cs typeface="Arial" panose="020B0604020202020204" pitchFamily="34" charset="0"/>
            </a:endParaRPr>
          </a:p>
          <a:p>
            <a:pPr marL="0" indent="0">
              <a:lnSpc>
                <a:spcPct val="120000"/>
              </a:lnSpc>
              <a:spcBef>
                <a:spcPts val="0"/>
              </a:spcBef>
              <a:buNone/>
            </a:pPr>
            <a:r>
              <a:rPr lang="en-US" sz="3200" dirty="0">
                <a:latin typeface="Georgia" panose="02040502050405020303" pitchFamily="18" charset="0"/>
              </a:rPr>
              <a:t>Fuentes:</a:t>
            </a:r>
          </a:p>
          <a:p>
            <a:pPr marL="0" indent="0">
              <a:lnSpc>
                <a:spcPct val="120000"/>
              </a:lnSpc>
              <a:spcBef>
                <a:spcPts val="0"/>
              </a:spcBef>
              <a:buNone/>
            </a:pPr>
            <a:r>
              <a:rPr lang="en-US" sz="3200" dirty="0">
                <a:latin typeface="Georgia" panose="02040502050405020303" pitchFamily="18" charset="0"/>
                <a:hlinkClick r:id="rId3"/>
              </a:rPr>
              <a:t>TEEB Approach</a:t>
            </a:r>
            <a:r>
              <a:rPr lang="en-US" sz="3200" dirty="0">
                <a:latin typeface="Georgia" panose="02040502050405020303" pitchFamily="18" charset="0"/>
              </a:rPr>
              <a:t> –  </a:t>
            </a:r>
            <a:r>
              <a:rPr lang="en-US" sz="3200" dirty="0">
                <a:latin typeface="Georgia" panose="02040502050405020303" pitchFamily="18" charset="0"/>
                <a:hlinkClick r:id="rId4"/>
              </a:rPr>
              <a:t>Barbier, Acrerman and Knowler, in Economic Valuation of Wetlands: A Guide for Policy Makers and Planner </a:t>
            </a:r>
            <a:endParaRPr lang="en-GB" sz="3200" dirty="0">
              <a:latin typeface="Georgia" panose="02040502050405020303" pitchFamily="18" charset="0"/>
            </a:endParaRPr>
          </a:p>
        </p:txBody>
      </p:sp>
    </p:spTree>
    <p:extLst>
      <p:ext uri="{BB962C8B-B14F-4D97-AF65-F5344CB8AC3E}">
        <p14:creationId xmlns:p14="http://schemas.microsoft.com/office/powerpoint/2010/main" val="1185704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28499A3D4EBC46A54B223F15BF4755" ma:contentTypeVersion="14" ma:contentTypeDescription="Create a new document." ma:contentTypeScope="" ma:versionID="d3d5f6b086a7ab15a956499acfa0459b">
  <xsd:schema xmlns:xsd="http://www.w3.org/2001/XMLSchema" xmlns:xs="http://www.w3.org/2001/XMLSchema" xmlns:p="http://schemas.microsoft.com/office/2006/metadata/properties" xmlns:ns3="682f1ccd-e5c5-43c9-b9d9-dd72e0a643d0" xmlns:ns4="75035800-fbd9-4494-bf62-86cc10c5d50d" targetNamespace="http://schemas.microsoft.com/office/2006/metadata/properties" ma:root="true" ma:fieldsID="511bc48eb78312e8c3260c6625d820ce" ns3:_="" ns4:_="">
    <xsd:import namespace="682f1ccd-e5c5-43c9-b9d9-dd72e0a643d0"/>
    <xsd:import namespace="75035800-fbd9-4494-bf62-86cc10c5d50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f1ccd-e5c5-43c9-b9d9-dd72e0a64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35800-fbd9-4494-bf62-86cc10c5d50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5B054F-8548-473B-9AE2-82DB7B4EFC5E}">
  <ds:schemaRefs>
    <ds:schemaRef ds:uri="http://schemas.microsoft.com/sharepoint/v3/contenttype/forms"/>
  </ds:schemaRefs>
</ds:datastoreItem>
</file>

<file path=customXml/itemProps2.xml><?xml version="1.0" encoding="utf-8"?>
<ds:datastoreItem xmlns:ds="http://schemas.openxmlformats.org/officeDocument/2006/customXml" ds:itemID="{2714DEC0-F9D9-4A49-8D4C-D0B1FA58B8DC}">
  <ds:schemaRef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75035800-fbd9-4494-bf62-86cc10c5d50d"/>
    <ds:schemaRef ds:uri="682f1ccd-e5c5-43c9-b9d9-dd72e0a643d0"/>
    <ds:schemaRef ds:uri="http://www.w3.org/XML/1998/namespace"/>
  </ds:schemaRefs>
</ds:datastoreItem>
</file>

<file path=customXml/itemProps3.xml><?xml version="1.0" encoding="utf-8"?>
<ds:datastoreItem xmlns:ds="http://schemas.openxmlformats.org/officeDocument/2006/customXml" ds:itemID="{9812F664-61FA-4F5A-81D5-194DE546B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f1ccd-e5c5-43c9-b9d9-dd72e0a643d0"/>
    <ds:schemaRef ds:uri="75035800-fbd9-4494-bf62-86cc10c5d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401</TotalTime>
  <Words>1782</Words>
  <Application>Microsoft Macintosh PowerPoint</Application>
  <PresentationFormat>Grand écran</PresentationFormat>
  <Paragraphs>169</Paragraphs>
  <Slides>12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Georgia</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Wetlands</dc:title>
  <dc:creator>Damien Gallay</dc:creator>
  <cp:lastModifiedBy>Damien Gallay</cp:lastModifiedBy>
  <cp:revision>55</cp:revision>
  <cp:lastPrinted>2021-11-25T14:43:02Z</cp:lastPrinted>
  <dcterms:created xsi:type="dcterms:W3CDTF">2021-11-23T15:20:39Z</dcterms:created>
  <dcterms:modified xsi:type="dcterms:W3CDTF">2022-01-24T14:11:59Z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0x0101009528499A3D4EBC46A54B223F15BF4755</vt:lpwstr>
  </property>
</Properties>
</file>