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7"/>
  </p:handoutMasterIdLst>
  <p:sldIdLst>
    <p:sldId id="268" r:id="rId5"/>
    <p:sldId id="257" r:id="rId6"/>
    <p:sldId id="258" r:id="rId7"/>
    <p:sldId id="259" r:id="rId8"/>
    <p:sldId id="260" r:id="rId9"/>
    <p:sldId id="262" r:id="rId10"/>
    <p:sldId id="261" r:id="rId11"/>
    <p:sldId id="264" r:id="rId12"/>
    <p:sldId id="263" r:id="rId13"/>
    <p:sldId id="265" r:id="rId14"/>
    <p:sldId id="267" r:id="rId15"/>
    <p:sldId id="266" r:id="rId16"/>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5A3"/>
    <a:srgbClr val="2EBAC9"/>
    <a:srgbClr val="EC9F88"/>
    <a:srgbClr val="BBD578"/>
    <a:srgbClr val="D3E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p:restoredTop sz="96259"/>
  </p:normalViewPr>
  <p:slideViewPr>
    <p:cSldViewPr snapToGrid="0" snapToObjects="1">
      <p:cViewPr varScale="1">
        <p:scale>
          <a:sx n="119" d="100"/>
          <a:sy n="119" d="100"/>
        </p:scale>
        <p:origin x="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26/11/2021</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‹N°›</a:t>
            </a:fld>
            <a:endParaRPr lang="en-GB"/>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p:txBody>
          <a:bodyPr/>
          <a:lstStyle/>
          <a:p>
            <a:fld id="{CB6EC6E6-8E21-2F47-B487-0542D24FCF44}" type="slidenum">
              <a:rPr lang="fr-FR" smtClean="0"/>
              <a:t>‹N°›</a:t>
            </a:fld>
            <a:endParaRPr lang="fr-FR"/>
          </a:p>
        </p:txBody>
      </p:sp>
      <p:sp>
        <p:nvSpPr>
          <p:cNvPr id="7" name="Rectangle 6">
            <a:extLst>
              <a:ext uri="{FF2B5EF4-FFF2-40B4-BE49-F238E27FC236}">
                <a16:creationId xmlns:a16="http://schemas.microsoft.com/office/drawing/2014/main" id="{4E747DD7-6914-AB40-844A-51282BD79D03}"/>
              </a:ext>
            </a:extLst>
          </p:cNvPr>
          <p:cNvSpPr/>
          <p:nvPr userDrawn="1"/>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81FF4383-ABBD-904F-B465-A0EFAF4AFD96}"/>
              </a:ext>
            </a:extLst>
          </p:cNvPr>
          <p:cNvSpPr/>
          <p:nvPr userDrawn="1"/>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EEF76044-251A-0142-B850-C99695E57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‹N°›</a:t>
            </a:fld>
            <a:endParaRPr lang="fr-FR"/>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‹N°›</a:t>
            </a:fld>
            <a:endParaRPr lang="fr-FR"/>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ramsar.org/about/the-wise-use-of-wetlands" TargetMode="External"/><Relationship Id="rId2" Type="http://schemas.openxmlformats.org/officeDocument/2006/relationships/hyperlink" Target="https://www.ramsar.org/sites/default/files/documents/library/factsheet2_wise_use_basics_0.pdf"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ramsar.org/sites/default/files/documents/library/factsheet_wetland_restoration_peatlands_e.pdf#:~:text=Restoring%20drained%20peatlands%3A%20now%20an%20environmental%20imperative%20From,and%20the%20environment%20in%20a%20myriad%20of%20ways." TargetMode="External"/><Relationship Id="rId2" Type="http://schemas.openxmlformats.org/officeDocument/2006/relationships/hyperlink" Target="https://www.ramsar.org/sites/default/files/documents/library/factsheet_wetland_restoration_general_e_0.pdf"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ramsar.org/sites/default/files/documents/library/factsheet_wetland_restoration_coastal_e.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amsar.org/news/summary-of-the-thirteenth-meeting-of-the-conference-of-the-parties-to-the-ramsar-convention-on" TargetMode="External"/><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global-wetland-outlook.ramsar.org/" TargetMode="External"/><Relationship Id="rId4" Type="http://schemas.openxmlformats.org/officeDocument/2006/relationships/hyperlink" Target="https://www.ramsar.org/news/wetlands-worlds-most-valuable-ecosystem-disappearing-three-times-faster-than-forests-warns-ne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lobal-wetland-outlook.ramsar.or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amsar.org/sites/default/files/documents/library/151102_strp19_agenda_item_4.1_conventions_and_processes_sg.pdf" TargetMode="External"/><Relationship Id="rId2" Type="http://schemas.openxmlformats.org/officeDocument/2006/relationships/hyperlink" Target="https://www.ramsar.org/sites/default/files/documents/library/factsheet_wetland_restoration_general_e_0.pdf"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ramsar.org/sites/default/files/documents/library/factsheet_wetland_restoration_peatlands_e.pdf#:~:text=Restoring%20drained%20peatlands%3A%20now%20an%20environmental%20imperative%20From,and%20the%20environment%20in%20a%20myriad%20of%20way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amsar.org/sites/default/files/wwd16_hand-outs_desktop_print_eng.pdf" TargetMode="External"/><Relationship Id="rId7" Type="http://schemas.openxmlformats.org/officeDocument/2006/relationships/image" Target="../media/image13.png"/><Relationship Id="rId2" Type="http://schemas.openxmlformats.org/officeDocument/2006/relationships/hyperlink" Target="https://www.ramsar.org/sites/default/files/documents/library/wwd19_handout_e.pdf"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ramsar.org/news/summary-of-the-thirteenth-meeting-of-the-conference-of-the-parties-to-the-ramsar-convention-on" TargetMode="External"/><Relationship Id="rId4" Type="http://schemas.openxmlformats.org/officeDocument/2006/relationships/hyperlink" Target="https://ramsar50.org/wp-content/uploads/2021/02/Ramsar-50-Factsheet-BIODIVERSITY-English.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s.iucn.org/library/node/7212" TargetMode="External"/><Relationship Id="rId2" Type="http://schemas.openxmlformats.org/officeDocument/2006/relationships/hyperlink" Target="http://teebweb.org/about/approach/"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BF49338-84EE-5743-AB45-B9A322A048F6}"/>
              </a:ext>
            </a:extLst>
          </p:cNvPr>
          <p:cNvPicPr>
            <a:picLocks noChangeAspect="1"/>
          </p:cNvPicPr>
          <p:nvPr/>
        </p:nvPicPr>
        <p:blipFill>
          <a:blip r:embed="rId2"/>
          <a:stretch>
            <a:fillRect/>
          </a:stretch>
        </p:blipFill>
        <p:spPr>
          <a:xfrm>
            <a:off x="0" y="0"/>
            <a:ext cx="12208541" cy="6858000"/>
          </a:xfrm>
          <a:prstGeom prst="rect">
            <a:avLst/>
          </a:prstGeom>
        </p:spPr>
      </p:pic>
      <p:sp>
        <p:nvSpPr>
          <p:cNvPr id="2" name="Subtitle 2">
            <a:extLst>
              <a:ext uri="{FF2B5EF4-FFF2-40B4-BE49-F238E27FC236}">
                <a16:creationId xmlns:a16="http://schemas.microsoft.com/office/drawing/2014/main" id="{50A05A2B-1579-C746-80ED-98CB9CABDE00}"/>
              </a:ext>
            </a:extLst>
          </p:cNvPr>
          <p:cNvSpPr txBox="1">
            <a:spLocks/>
          </p:cNvSpPr>
          <p:nvPr/>
        </p:nvSpPr>
        <p:spPr>
          <a:xfrm>
            <a:off x="260278" y="5793014"/>
            <a:ext cx="9144000" cy="10649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VALUE – MANAGE – RESTORE – </a:t>
            </a:r>
            <a:r>
              <a:rPr lang="en-US" sz="2000" b="1" dirty="0">
                <a:solidFill>
                  <a:srgbClr val="FF0000"/>
                </a:solidFill>
                <a:latin typeface="Arial" panose="020B0604020202020204" pitchFamily="34" charset="0"/>
                <a:cs typeface="Arial" panose="020B0604020202020204" pitchFamily="34" charset="0"/>
              </a:rPr>
              <a:t>LOVE</a:t>
            </a:r>
          </a:p>
        </p:txBody>
      </p:sp>
      <p:sp>
        <p:nvSpPr>
          <p:cNvPr id="3" name="Content Placeholder 2">
            <a:extLst>
              <a:ext uri="{FF2B5EF4-FFF2-40B4-BE49-F238E27FC236}">
                <a16:creationId xmlns:a16="http://schemas.microsoft.com/office/drawing/2014/main" id="{40B07F70-0AC6-CD47-BD04-E936005B7EBE}"/>
              </a:ext>
            </a:extLst>
          </p:cNvPr>
          <p:cNvSpPr txBox="1">
            <a:spLocks/>
          </p:cNvSpPr>
          <p:nvPr/>
        </p:nvSpPr>
        <p:spPr>
          <a:xfrm>
            <a:off x="9633163" y="5858381"/>
            <a:ext cx="2329952"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lnSpc>
                <a:spcPct val="100000"/>
              </a:lnSpc>
              <a:spcBef>
                <a:spcPts val="0"/>
              </a:spcBef>
              <a:buFont typeface="Arial" panose="020B0604020202020204" pitchFamily="34" charset="0"/>
              <a:buNone/>
            </a:pPr>
            <a:r>
              <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hlinkClick r:id="rId3"/>
              </a:rPr>
              <a:t>www.worldwetlandsday.org</a:t>
            </a: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ts val="740"/>
              </a:lnSpc>
              <a:spcBef>
                <a:spcPts val="0"/>
              </a:spcBef>
              <a:buFont typeface="Arial" panose="020B0604020202020204" pitchFamily="34" charset="0"/>
              <a:buNone/>
            </a:pP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ct val="100000"/>
              </a:lnSpc>
              <a:spcBef>
                <a:spcPts val="0"/>
              </a:spcBef>
              <a:buFont typeface="Arial" panose="020B0604020202020204" pitchFamily="34" charset="0"/>
              <a:buNone/>
            </a:pPr>
            <a:r>
              <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rPr>
              <a:t> </a:t>
            </a:r>
            <a:r>
              <a:rPr lang="en-US" sz="1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200" kern="0" dirty="0" err="1">
                <a:solidFill>
                  <a:schemeClr val="bg1"/>
                </a:solidFill>
                <a:latin typeface="Arial" panose="020B0604020202020204" pitchFamily="34" charset="0"/>
                <a:ea typeface="Times New Roman" panose="02020603050405020304" pitchFamily="18" charset="0"/>
                <a:cs typeface="Arial" panose="020B0604020202020204" pitchFamily="34" charset="0"/>
              </a:rPr>
              <a:t>ActForWetlands</a:t>
            </a:r>
            <a:endParaRPr lang="en-US" sz="1200" kern="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ct val="100000"/>
              </a:lnSpc>
              <a:spcBef>
                <a:spcPts val="0"/>
              </a:spcBef>
              <a:buFont typeface="Arial" panose="020B0604020202020204" pitchFamily="34" charset="0"/>
              <a:buNone/>
            </a:pPr>
            <a:r>
              <a:rPr lang="en-US" sz="1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#WorldWetlandsDay</a:t>
            </a:r>
          </a:p>
        </p:txBody>
      </p:sp>
      <p:pic>
        <p:nvPicPr>
          <p:cNvPr id="4" name="Image 3" descr="Une image contenant texte&#10;&#10;Description générée automatiquement">
            <a:extLst>
              <a:ext uri="{FF2B5EF4-FFF2-40B4-BE49-F238E27FC236}">
                <a16:creationId xmlns:a16="http://schemas.microsoft.com/office/drawing/2014/main" id="{F8FFF741-8442-2A49-AA7E-921B5A221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65" y="343902"/>
            <a:ext cx="4284354" cy="1986786"/>
          </a:xfrm>
          <a:prstGeom prst="rect">
            <a:avLst/>
          </a:prstGeom>
        </p:spPr>
      </p:pic>
      <p:sp>
        <p:nvSpPr>
          <p:cNvPr id="7" name="Title 1">
            <a:extLst>
              <a:ext uri="{FF2B5EF4-FFF2-40B4-BE49-F238E27FC236}">
                <a16:creationId xmlns:a16="http://schemas.microsoft.com/office/drawing/2014/main" id="{74E056A7-6735-604A-9FA5-530F519A1B59}"/>
              </a:ext>
            </a:extLst>
          </p:cNvPr>
          <p:cNvSpPr txBox="1">
            <a:spLocks/>
          </p:cNvSpPr>
          <p:nvPr/>
        </p:nvSpPr>
        <p:spPr>
          <a:xfrm>
            <a:off x="291628" y="4740982"/>
            <a:ext cx="5020638" cy="8548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500"/>
              </a:lnSpc>
            </a:pPr>
            <a:r>
              <a:rPr lang="en-US" sz="5000" b="1" dirty="0">
                <a:solidFill>
                  <a:schemeClr val="bg1"/>
                </a:solidFill>
                <a:latin typeface="Arial" panose="020B0604020202020204" pitchFamily="34" charset="0"/>
                <a:cs typeface="Arial" panose="020B0604020202020204" pitchFamily="34" charset="0"/>
              </a:rPr>
              <a:t>WETLANDS</a:t>
            </a:r>
            <a:endParaRPr lang="en-US" sz="5000" b="1" dirty="0">
              <a:solidFill>
                <a:schemeClr val="bg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03745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BD57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461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2</a:t>
            </a:r>
          </a:p>
        </p:txBody>
      </p:sp>
      <p:sp>
        <p:nvSpPr>
          <p:cNvPr id="7" name="Content Placeholder 2">
            <a:extLst>
              <a:ext uri="{FF2B5EF4-FFF2-40B4-BE49-F238E27FC236}">
                <a16:creationId xmlns:a16="http://schemas.microsoft.com/office/drawing/2014/main" id="{1959BDAA-6548-4C42-8874-28A073841633}"/>
              </a:ext>
            </a:extLst>
          </p:cNvPr>
          <p:cNvSpPr>
            <a:spLocks noGrp="1"/>
          </p:cNvSpPr>
          <p:nvPr/>
        </p:nvSpPr>
        <p:spPr>
          <a:xfrm>
            <a:off x="539638" y="2378568"/>
            <a:ext cx="7552713" cy="4627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solidFill>
                  <a:srgbClr val="006571"/>
                </a:solidFill>
                <a:latin typeface="Arial" panose="020B0604020202020204" pitchFamily="34" charset="0"/>
                <a:cs typeface="Arial" panose="020B0604020202020204" pitchFamily="34" charset="0"/>
              </a:rPr>
              <a:t>The Convention defines wise use as “the </a:t>
            </a:r>
            <a:r>
              <a:rPr lang="en-US" sz="1600" b="1" dirty="0">
                <a:solidFill>
                  <a:srgbClr val="006571"/>
                </a:solidFill>
                <a:latin typeface="Arial" panose="020B0604020202020204" pitchFamily="34" charset="0"/>
                <a:cs typeface="Arial" panose="020B0604020202020204" pitchFamily="34" charset="0"/>
              </a:rPr>
              <a:t>maintenance of the ecological character of wetlands</a:t>
            </a:r>
            <a:r>
              <a:rPr lang="en-US" sz="1600" dirty="0">
                <a:solidFill>
                  <a:srgbClr val="006571"/>
                </a:solidFill>
                <a:latin typeface="Arial" panose="020B0604020202020204" pitchFamily="34" charset="0"/>
                <a:cs typeface="Arial" panose="020B0604020202020204" pitchFamily="34" charset="0"/>
              </a:rPr>
              <a:t>, achieved through the implementation of ecosystem approaches, within the context of sustainable development.” </a:t>
            </a:r>
          </a:p>
          <a:p>
            <a:pPr marL="0" indent="0">
              <a:lnSpc>
                <a:spcPct val="100000"/>
              </a:lnSpc>
              <a:spcBef>
                <a:spcPts val="0"/>
              </a:spcBef>
              <a:buNone/>
            </a:pPr>
            <a:endParaRPr lang="en-US" sz="1600" b="1" dirty="0">
              <a:latin typeface="Georgia" panose="02040502050405020303" pitchFamily="18" charset="0"/>
            </a:endParaRPr>
          </a:p>
          <a:p>
            <a:pPr>
              <a:lnSpc>
                <a:spcPct val="100000"/>
              </a:lnSpc>
              <a:spcBef>
                <a:spcPts val="0"/>
              </a:spcBef>
            </a:pPr>
            <a:r>
              <a:rPr lang="en-US" sz="1600" b="1" dirty="0">
                <a:latin typeface="Arial" panose="020B0604020202020204" pitchFamily="34" charset="0"/>
                <a:cs typeface="Arial" panose="020B0604020202020204" pitchFamily="34" charset="0"/>
              </a:rPr>
              <a:t>Actions that will promote the wise use of wetlands include:  </a:t>
            </a:r>
          </a:p>
          <a:p>
            <a:pPr lvl="1">
              <a:lnSpc>
                <a:spcPct val="100000"/>
              </a:lnSpc>
              <a:spcBef>
                <a:spcPts val="0"/>
              </a:spcBef>
            </a:pPr>
            <a:r>
              <a:rPr lang="en-US" sz="1600" dirty="0">
                <a:latin typeface="Arial" panose="020B0604020202020204" pitchFamily="34" charset="0"/>
                <a:cs typeface="Arial" panose="020B0604020202020204" pitchFamily="34" charset="0"/>
              </a:rPr>
              <a:t>Adopt </a:t>
            </a:r>
            <a:r>
              <a:rPr lang="en-US" sz="1600" b="1" dirty="0">
                <a:latin typeface="Arial" panose="020B0604020202020204" pitchFamily="34" charset="0"/>
                <a:cs typeface="Arial" panose="020B0604020202020204" pitchFamily="34" charset="0"/>
              </a:rPr>
              <a:t>national wetland plans</a:t>
            </a:r>
            <a:r>
              <a:rPr lang="en-US" sz="1600" dirty="0">
                <a:latin typeface="Arial" panose="020B0604020202020204" pitchFamily="34" charset="0"/>
                <a:cs typeface="Arial" panose="020B0604020202020204" pitchFamily="34" charset="0"/>
              </a:rPr>
              <a:t>, policies and legislation — separately 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as a part of wider initiatives</a:t>
            </a:r>
          </a:p>
          <a:p>
            <a:pPr lvl="1">
              <a:lnSpc>
                <a:spcPct val="100000"/>
              </a:lnSpc>
              <a:spcBef>
                <a:spcPts val="0"/>
              </a:spcBef>
            </a:pPr>
            <a:r>
              <a:rPr lang="en-US" sz="1600" dirty="0">
                <a:latin typeface="Arial" panose="020B0604020202020204" pitchFamily="34" charset="0"/>
                <a:cs typeface="Arial" panose="020B0604020202020204" pitchFamily="34" charset="0"/>
              </a:rPr>
              <a:t>Create programs covering wetland inventory, monitoring, research, training, education and public awareness</a:t>
            </a:r>
          </a:p>
          <a:p>
            <a:pPr lvl="1">
              <a:lnSpc>
                <a:spcPct val="100000"/>
              </a:lnSpc>
              <a:spcBef>
                <a:spcPts val="0"/>
              </a:spcBef>
            </a:pPr>
            <a:r>
              <a:rPr lang="en-US" sz="1600" dirty="0">
                <a:latin typeface="Arial" panose="020B0604020202020204" pitchFamily="34" charset="0"/>
                <a:cs typeface="Arial" panose="020B0604020202020204" pitchFamily="34" charset="0"/>
              </a:rPr>
              <a:t>Develop integrated management and wise use plans at wetland sites</a:t>
            </a:r>
          </a:p>
          <a:p>
            <a:pPr lvl="2">
              <a:lnSpc>
                <a:spcPct val="100000"/>
              </a:lnSpc>
              <a:spcBef>
                <a:spcPts val="0"/>
              </a:spcBef>
            </a:pPr>
            <a:r>
              <a:rPr lang="en-US" sz="1600" dirty="0">
                <a:latin typeface="Arial" panose="020B0604020202020204" pitchFamily="34" charset="0"/>
                <a:cs typeface="Arial" panose="020B0604020202020204" pitchFamily="34" charset="0"/>
              </a:rPr>
              <a:t>Include area stakeholders in discussions from the start</a:t>
            </a:r>
          </a:p>
          <a:p>
            <a:pPr lvl="2">
              <a:lnSpc>
                <a:spcPct val="100000"/>
              </a:lnSpc>
              <a:spcBef>
                <a:spcPts val="0"/>
              </a:spcBef>
            </a:pPr>
            <a:r>
              <a:rPr lang="en-US" sz="1600" dirty="0">
                <a:latin typeface="Arial" panose="020B0604020202020204" pitchFamily="34" charset="0"/>
                <a:cs typeface="Arial" panose="020B0604020202020204" pitchFamily="34" charset="0"/>
              </a:rPr>
              <a:t>Undertake wetlands inventory and impact assessments </a:t>
            </a:r>
          </a:p>
          <a:p>
            <a:pPr lvl="2">
              <a:lnSpc>
                <a:spcPct val="100000"/>
              </a:lnSpc>
              <a:spcBef>
                <a:spcPts val="0"/>
              </a:spcBef>
            </a:pPr>
            <a:r>
              <a:rPr lang="en-US" sz="1600" dirty="0">
                <a:latin typeface="Arial" panose="020B0604020202020204" pitchFamily="34" charset="0"/>
                <a:cs typeface="Arial" panose="020B0604020202020204" pitchFamily="34" charset="0"/>
              </a:rPr>
              <a:t>Name or create an authority to implement the plan</a:t>
            </a:r>
          </a:p>
          <a:p>
            <a:pPr lvl="2">
              <a:lnSpc>
                <a:spcPct val="100000"/>
              </a:lnSpc>
              <a:spcBef>
                <a:spcPts val="0"/>
              </a:spcBef>
            </a:pPr>
            <a:r>
              <a:rPr lang="en-US" sz="1600" dirty="0">
                <a:latin typeface="Arial" panose="020B0604020202020204" pitchFamily="34" charset="0"/>
                <a:cs typeface="Arial" panose="020B0604020202020204" pitchFamily="34" charset="0"/>
              </a:rPr>
              <a:t>Monitor the site for changes</a:t>
            </a:r>
          </a:p>
          <a:p>
            <a:pPr lvl="2">
              <a:lnSpc>
                <a:spcPct val="100000"/>
              </a:lnSpc>
              <a:spcBef>
                <a:spcPts val="0"/>
              </a:spcBef>
            </a:pPr>
            <a:r>
              <a:rPr lang="en-US" sz="1600" dirty="0">
                <a:latin typeface="Arial" panose="020B0604020202020204" pitchFamily="34" charset="0"/>
                <a:cs typeface="Arial" panose="020B0604020202020204" pitchFamily="34" charset="0"/>
              </a:rPr>
              <a:t>Apply for Ramsar Site designation</a:t>
            </a:r>
          </a:p>
          <a:p>
            <a:pPr>
              <a:lnSpc>
                <a:spcPct val="100000"/>
              </a:lnSpc>
              <a:spcBef>
                <a:spcPts val="0"/>
              </a:spcBef>
            </a:pPr>
            <a:endParaRPr lang="en-US" sz="1600" dirty="0">
              <a:solidFill>
                <a:srgbClr val="363A2F"/>
              </a:solidFill>
              <a:latin typeface="Georgia" panose="02040502050405020303" pitchFamily="18" charset="0"/>
            </a:endParaRPr>
          </a:p>
        </p:txBody>
      </p:sp>
      <p:sp>
        <p:nvSpPr>
          <p:cNvPr id="8" name="Content Placeholder 2">
            <a:extLst>
              <a:ext uri="{FF2B5EF4-FFF2-40B4-BE49-F238E27FC236}">
                <a16:creationId xmlns:a16="http://schemas.microsoft.com/office/drawing/2014/main" id="{A1744A3A-9C76-4403-8A69-D22D909EE1F2}"/>
              </a:ext>
            </a:extLst>
          </p:cNvPr>
          <p:cNvSpPr txBox="1">
            <a:spLocks/>
          </p:cNvSpPr>
          <p:nvPr/>
        </p:nvSpPr>
        <p:spPr>
          <a:xfrm>
            <a:off x="6096798" y="6092279"/>
            <a:ext cx="2807554"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2">
                  <a:extLst>
                    <a:ext uri="{A12FA001-AC4F-418D-AE19-62706E023703}">
                      <ahyp:hlinkClr xmlns:ahyp="http://schemas.microsoft.com/office/drawing/2018/hyperlinkcolor" val="tx"/>
                    </a:ext>
                  </a:extLst>
                </a:hlinkClick>
              </a:rPr>
              <a:t>factsheet2_wise_use_basics_0.pdf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val="tx"/>
                    </a:ext>
                  </a:extLst>
                </a:hlinkClick>
              </a:rPr>
              <a:t>The Wise Use of wetlands | Ramsar</a:t>
            </a:r>
            <a:endParaRPr lang="en-US" sz="800" dirty="0"/>
          </a:p>
          <a:p>
            <a:pPr marL="0" marR="0" indent="0">
              <a:lnSpc>
                <a:spcPct val="120000"/>
              </a:lnSpc>
              <a:spcBef>
                <a:spcPts val="0"/>
              </a:spcBef>
              <a:spcAft>
                <a:spcPts val="0"/>
              </a:spcAft>
              <a:buNone/>
              <a:tabLst>
                <a:tab pos="2914650" algn="l"/>
              </a:tabLst>
            </a:pPr>
            <a:endParaRPr lang="en-US" sz="800" dirty="0">
              <a:effectLst/>
              <a:ea typeface="Times New Roman" panose="02020603050405020304" pitchFamily="18" charset="0"/>
              <a:cs typeface="Raleway" pitchFamily="2" charset="0"/>
            </a:endParaRPr>
          </a:p>
        </p:txBody>
      </p:sp>
      <p:sp>
        <p:nvSpPr>
          <p:cNvPr id="9" name="Text Placeholder 2">
            <a:extLst>
              <a:ext uri="{FF2B5EF4-FFF2-40B4-BE49-F238E27FC236}">
                <a16:creationId xmlns:a16="http://schemas.microsoft.com/office/drawing/2014/main" id="{0B147D96-573D-498D-86E4-E67B752A13E2}"/>
              </a:ext>
            </a:extLst>
          </p:cNvPr>
          <p:cNvSpPr txBox="1">
            <a:spLocks/>
          </p:cNvSpPr>
          <p:nvPr/>
        </p:nvSpPr>
        <p:spPr>
          <a:xfrm>
            <a:off x="822237" y="1532132"/>
            <a:ext cx="10859630" cy="95459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sz="2200" b="1" dirty="0">
                <a:solidFill>
                  <a:srgbClr val="006571"/>
                </a:solidFill>
                <a:latin typeface="Arial" panose="020B0604020202020204" pitchFamily="34" charset="0"/>
                <a:cs typeface="Arial" panose="020B0604020202020204" pitchFamily="34" charset="0"/>
              </a:rPr>
              <a:t>Managing wetlands wisely and using them sustainably conserves and maintains their health. </a:t>
            </a:r>
            <a:endParaRPr lang="en-GB" sz="2200" b="1" dirty="0">
              <a:latin typeface="Arial" panose="020B0604020202020204" pitchFamily="34" charset="0"/>
              <a:cs typeface="Arial" panose="020B0604020202020204" pitchFamily="34" charset="0"/>
            </a:endParaRPr>
          </a:p>
        </p:txBody>
      </p:sp>
      <p:sp>
        <p:nvSpPr>
          <p:cNvPr id="10" name="Title 6">
            <a:extLst>
              <a:ext uri="{FF2B5EF4-FFF2-40B4-BE49-F238E27FC236}">
                <a16:creationId xmlns:a16="http://schemas.microsoft.com/office/drawing/2014/main" id="{3AD02374-F617-5C4D-98D1-C305AA6B60DA}"/>
              </a:ext>
            </a:extLst>
          </p:cNvPr>
          <p:cNvSpPr txBox="1">
            <a:spLocks/>
          </p:cNvSpPr>
          <p:nvPr/>
        </p:nvSpPr>
        <p:spPr>
          <a:xfrm>
            <a:off x="961701" y="29423"/>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a:solidFill>
                  <a:schemeClr val="bg1"/>
                </a:solidFill>
                <a:latin typeface="Arial" panose="020B0604020202020204" pitchFamily="34" charset="0"/>
                <a:cs typeface="Arial" panose="020B0604020202020204" pitchFamily="34" charset="0"/>
              </a:rPr>
              <a:t> Manage wetlands</a:t>
            </a:r>
            <a:endParaRPr lang="en-GB" sz="36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7DF5EDF-352E-4641-A641-E93B3C31E396}"/>
              </a:ext>
            </a:extLst>
          </p:cNvPr>
          <p:cNvSpPr/>
          <p:nvPr/>
        </p:nvSpPr>
        <p:spPr>
          <a:xfrm>
            <a:off x="8092351" y="2486723"/>
            <a:ext cx="3922295" cy="1477328"/>
          </a:xfrm>
          <a:prstGeom prst="rect">
            <a:avLst/>
          </a:prstGeom>
          <a:solidFill>
            <a:schemeClr val="tx2">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n-US" b="1" dirty="0">
                <a:latin typeface="Arial" panose="020B0604020202020204" pitchFamily="34" charset="0"/>
                <a:cs typeface="Arial" panose="020B0604020202020204" pitchFamily="34" charset="0"/>
              </a:rPr>
              <a:t>Ecological character </a:t>
            </a:r>
            <a:r>
              <a:rPr lang="en-US" dirty="0">
                <a:latin typeface="Arial" panose="020B0604020202020204" pitchFamily="34" charset="0"/>
                <a:cs typeface="Arial" panose="020B0604020202020204" pitchFamily="34" charset="0"/>
              </a:rPr>
              <a:t>is the characteristics of a wetland at a given time — the combination of its components, processes, benefits and services. </a:t>
            </a:r>
            <a:endParaRPr lang="en-US" sz="12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42182A67-454E-094A-8CBC-7431A130103A}"/>
              </a:ext>
            </a:extLst>
          </p:cNvPr>
          <p:cNvPicPr>
            <a:picLocks noChangeAspect="1"/>
          </p:cNvPicPr>
          <p:nvPr/>
        </p:nvPicPr>
        <p:blipFill>
          <a:blip r:embed="rId4"/>
          <a:stretch>
            <a:fillRect/>
          </a:stretch>
        </p:blipFill>
        <p:spPr>
          <a:xfrm>
            <a:off x="8372945" y="4758779"/>
            <a:ext cx="3530600" cy="1333500"/>
          </a:xfrm>
          <a:prstGeom prst="rect">
            <a:avLst/>
          </a:prstGeom>
        </p:spPr>
      </p:pic>
    </p:spTree>
    <p:extLst>
      <p:ext uri="{BB962C8B-B14F-4D97-AF65-F5344CB8AC3E}">
        <p14:creationId xmlns:p14="http://schemas.microsoft.com/office/powerpoint/2010/main" val="187486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EC9F8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3</a:t>
            </a:r>
          </a:p>
        </p:txBody>
      </p:sp>
      <p:sp>
        <p:nvSpPr>
          <p:cNvPr id="14" name="Title 6">
            <a:extLst>
              <a:ext uri="{FF2B5EF4-FFF2-40B4-BE49-F238E27FC236}">
                <a16:creationId xmlns:a16="http://schemas.microsoft.com/office/drawing/2014/main" id="{89976A29-B72F-FE4D-B891-2F57591440EB}"/>
              </a:ext>
            </a:extLst>
          </p:cNvPr>
          <p:cNvSpPr txBox="1">
            <a:spLocks/>
          </p:cNvSpPr>
          <p:nvPr/>
        </p:nvSpPr>
        <p:spPr>
          <a:xfrm>
            <a:off x="939800" y="0"/>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 Restore lost and degraded wetlands</a:t>
            </a:r>
            <a:endParaRPr lang="en-GB" sz="3600" b="1" dirty="0">
              <a:solidFill>
                <a:schemeClr val="bg1"/>
              </a:solidFill>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DBB5BA8C-397A-0E46-9874-33245951759C}"/>
              </a:ext>
            </a:extLst>
          </p:cNvPr>
          <p:cNvSpPr>
            <a:spLocks noGrp="1"/>
          </p:cNvSpPr>
          <p:nvPr/>
        </p:nvSpPr>
        <p:spPr>
          <a:xfrm>
            <a:off x="855980" y="1620534"/>
            <a:ext cx="6825706" cy="47753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b="1" dirty="0">
                <a:solidFill>
                  <a:srgbClr val="006571"/>
                </a:solidFill>
                <a:latin typeface="Arial" panose="020B0604020202020204" pitchFamily="34" charset="0"/>
                <a:cs typeface="Arial" panose="020B0604020202020204" pitchFamily="34" charset="0"/>
              </a:rPr>
              <a:t>Essential elements for restoring wetlands</a:t>
            </a:r>
          </a:p>
          <a:p>
            <a:pPr lvl="1"/>
            <a:r>
              <a:rPr lang="en-US" sz="1700" b="1" dirty="0">
                <a:solidFill>
                  <a:srgbClr val="231F20"/>
                </a:solidFill>
                <a:latin typeface="Arial" panose="020B0604020202020204" pitchFamily="34" charset="0"/>
                <a:cs typeface="Arial" panose="020B0604020202020204" pitchFamily="34" charset="0"/>
              </a:rPr>
              <a:t>Manage water</a:t>
            </a:r>
          </a:p>
          <a:p>
            <a:pPr lvl="2"/>
            <a:r>
              <a:rPr lang="en-US" sz="1700" dirty="0">
                <a:solidFill>
                  <a:srgbClr val="231F20"/>
                </a:solidFill>
                <a:latin typeface="Arial" panose="020B0604020202020204" pitchFamily="34" charset="0"/>
                <a:cs typeface="Arial" panose="020B0604020202020204" pitchFamily="34" charset="0"/>
              </a:rPr>
              <a:t>Understand waterflow patterns and conduct hydrological restoration</a:t>
            </a:r>
          </a:p>
          <a:p>
            <a:pPr lvl="2"/>
            <a:r>
              <a:rPr lang="en-US" sz="1700" dirty="0">
                <a:solidFill>
                  <a:srgbClr val="231F20"/>
                </a:solidFill>
                <a:latin typeface="Arial" panose="020B0604020202020204" pitchFamily="34" charset="0"/>
                <a:cs typeface="Arial" panose="020B0604020202020204" pitchFamily="34" charset="0"/>
              </a:rPr>
              <a:t>Construct flood mitigation systems</a:t>
            </a:r>
          </a:p>
          <a:p>
            <a:pPr lvl="2"/>
            <a:r>
              <a:rPr lang="en-US" sz="1700" dirty="0">
                <a:solidFill>
                  <a:srgbClr val="231F20"/>
                </a:solidFill>
                <a:latin typeface="Arial" panose="020B0604020202020204" pitchFamily="34" charset="0"/>
                <a:cs typeface="Arial" panose="020B0604020202020204" pitchFamily="34" charset="0"/>
              </a:rPr>
              <a:t>Build storm water treatment areas</a:t>
            </a:r>
          </a:p>
          <a:p>
            <a:pPr lvl="2"/>
            <a:r>
              <a:rPr lang="en-US" sz="1700" dirty="0">
                <a:solidFill>
                  <a:srgbClr val="231F20"/>
                </a:solidFill>
                <a:latin typeface="Arial" panose="020B0604020202020204" pitchFamily="34" charset="0"/>
                <a:cs typeface="Arial" panose="020B0604020202020204" pitchFamily="34" charset="0"/>
              </a:rPr>
              <a:t>Rewet peatlands</a:t>
            </a:r>
          </a:p>
          <a:p>
            <a:pPr lvl="1"/>
            <a:r>
              <a:rPr lang="en-US" sz="1700" b="1" dirty="0">
                <a:solidFill>
                  <a:srgbClr val="231F20"/>
                </a:solidFill>
                <a:latin typeface="Arial" panose="020B0604020202020204" pitchFamily="34" charset="0"/>
                <a:cs typeface="Arial" panose="020B0604020202020204" pitchFamily="34" charset="0"/>
              </a:rPr>
              <a:t>Reestablish suitable vegetation</a:t>
            </a:r>
          </a:p>
          <a:p>
            <a:pPr lvl="2"/>
            <a:r>
              <a:rPr lang="en-US" sz="1700" dirty="0">
                <a:solidFill>
                  <a:srgbClr val="231F20"/>
                </a:solidFill>
                <a:latin typeface="Arial" panose="020B0604020202020204" pitchFamily="34" charset="0"/>
                <a:cs typeface="Arial" panose="020B0604020202020204" pitchFamily="34" charset="0"/>
              </a:rPr>
              <a:t>Reforest mangroves and other vegetation</a:t>
            </a:r>
          </a:p>
          <a:p>
            <a:pPr lvl="2"/>
            <a:r>
              <a:rPr lang="en-US" sz="1700" dirty="0">
                <a:solidFill>
                  <a:srgbClr val="231F20"/>
                </a:solidFill>
                <a:latin typeface="Arial" panose="020B0604020202020204" pitchFamily="34" charset="0"/>
                <a:cs typeface="Arial" panose="020B0604020202020204" pitchFamily="34" charset="0"/>
              </a:rPr>
              <a:t>Create community nurseries to produce seedlings</a:t>
            </a:r>
          </a:p>
          <a:p>
            <a:pPr lvl="1"/>
            <a:r>
              <a:rPr lang="en-US" sz="1700" b="1" dirty="0">
                <a:solidFill>
                  <a:srgbClr val="231F20"/>
                </a:solidFill>
                <a:latin typeface="Arial" panose="020B0604020202020204" pitchFamily="34" charset="0"/>
                <a:cs typeface="Arial" panose="020B0604020202020204" pitchFamily="34" charset="0"/>
              </a:rPr>
              <a:t>Manage pollution</a:t>
            </a:r>
          </a:p>
          <a:p>
            <a:pPr lvl="2"/>
            <a:r>
              <a:rPr lang="en-US" sz="1700" dirty="0">
                <a:solidFill>
                  <a:srgbClr val="231F20"/>
                </a:solidFill>
                <a:latin typeface="Arial" panose="020B0604020202020204" pitchFamily="34" charset="0"/>
                <a:cs typeface="Arial" panose="020B0604020202020204" pitchFamily="34" charset="0"/>
              </a:rPr>
              <a:t>Close or dismantle illegal structures</a:t>
            </a:r>
          </a:p>
          <a:p>
            <a:pPr lvl="2"/>
            <a:r>
              <a:rPr lang="en-US" sz="1700" dirty="0">
                <a:solidFill>
                  <a:srgbClr val="231F20"/>
                </a:solidFill>
                <a:latin typeface="Arial" panose="020B0604020202020204" pitchFamily="34" charset="0"/>
                <a:cs typeface="Arial" panose="020B0604020202020204" pitchFamily="34" charset="0"/>
              </a:rPr>
              <a:t>Manage solid waste</a:t>
            </a:r>
          </a:p>
          <a:p>
            <a:pPr lvl="2"/>
            <a:r>
              <a:rPr lang="en-US" sz="1700" dirty="0">
                <a:solidFill>
                  <a:srgbClr val="231F20"/>
                </a:solidFill>
                <a:latin typeface="Arial" panose="020B0604020202020204" pitchFamily="34" charset="0"/>
                <a:cs typeface="Arial" panose="020B0604020202020204" pitchFamily="34" charset="0"/>
              </a:rPr>
              <a:t>Conduct cleanups</a:t>
            </a:r>
          </a:p>
          <a:p>
            <a:pPr lvl="1"/>
            <a:r>
              <a:rPr lang="en-US" sz="1700" b="1" dirty="0">
                <a:solidFill>
                  <a:srgbClr val="231F20"/>
                </a:solidFill>
                <a:latin typeface="Arial" panose="020B0604020202020204" pitchFamily="34" charset="0"/>
                <a:cs typeface="Arial" panose="020B0604020202020204" pitchFamily="34" charset="0"/>
              </a:rPr>
              <a:t>Involve the local community</a:t>
            </a:r>
          </a:p>
          <a:p>
            <a:pPr lvl="2"/>
            <a:r>
              <a:rPr lang="en-US" sz="1700" dirty="0">
                <a:solidFill>
                  <a:srgbClr val="231F20"/>
                </a:solidFill>
                <a:latin typeface="Arial" panose="020B0604020202020204" pitchFamily="34" charset="0"/>
                <a:cs typeface="Arial" panose="020B0604020202020204" pitchFamily="34" charset="0"/>
              </a:rPr>
              <a:t>Draw knowledge from indigenous communities</a:t>
            </a:r>
          </a:p>
          <a:p>
            <a:pPr lvl="2"/>
            <a:r>
              <a:rPr lang="en-US" sz="1700" dirty="0">
                <a:solidFill>
                  <a:srgbClr val="231F20"/>
                </a:solidFill>
                <a:latin typeface="Arial" panose="020B0604020202020204" pitchFamily="34" charset="0"/>
                <a:cs typeface="Arial" panose="020B0604020202020204" pitchFamily="34" charset="0"/>
              </a:rPr>
              <a:t>Create community monitoring systems to ensure the protection and conservation of the wetlands </a:t>
            </a:r>
          </a:p>
          <a:p>
            <a:pPr lvl="1"/>
            <a:r>
              <a:rPr lang="en-US" sz="1700" b="1" dirty="0">
                <a:solidFill>
                  <a:srgbClr val="231F20"/>
                </a:solidFill>
                <a:latin typeface="Arial" panose="020B0604020202020204" pitchFamily="34" charset="0"/>
                <a:cs typeface="Arial" panose="020B0604020202020204" pitchFamily="34" charset="0"/>
              </a:rPr>
              <a:t>Establish public-private partnership programs</a:t>
            </a:r>
          </a:p>
        </p:txBody>
      </p:sp>
      <p:sp>
        <p:nvSpPr>
          <p:cNvPr id="21" name="Content Placeholder 2">
            <a:extLst>
              <a:ext uri="{FF2B5EF4-FFF2-40B4-BE49-F238E27FC236}">
                <a16:creationId xmlns:a16="http://schemas.microsoft.com/office/drawing/2014/main" id="{C56AF415-413B-44F2-A6BD-9503EA3D8D9F}"/>
              </a:ext>
            </a:extLst>
          </p:cNvPr>
          <p:cNvSpPr txBox="1">
            <a:spLocks/>
          </p:cNvSpPr>
          <p:nvPr/>
        </p:nvSpPr>
        <p:spPr>
          <a:xfrm>
            <a:off x="452709" y="5998532"/>
            <a:ext cx="2768668"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2">
                  <a:extLst>
                    <a:ext uri="{A12FA001-AC4F-418D-AE19-62706E023703}">
                      <ahyp:hlinkClr xmlns:ahyp="http://schemas.microsoft.com/office/drawing/2018/hyperlinkcolor" val="tx"/>
                    </a:ext>
                  </a:extLst>
                </a:hlinkClick>
              </a:rPr>
              <a:t>factsheet_wetland_restoration_general_e_0.pdf (ramsar.org)</a:t>
            </a:r>
            <a:endParaRPr lang="en-US" sz="800" dirty="0"/>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val="tx"/>
                    </a:ext>
                  </a:extLst>
                </a:hlinkClick>
              </a:rPr>
              <a:t>factsheet_wetland_restoration_peatlands_e.pdf (ramsar.org)</a:t>
            </a:r>
            <a:endParaRPr lang="en-US" sz="800" dirty="0"/>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val="tx"/>
                    </a:ext>
                  </a:extLst>
                </a:hlinkClick>
              </a:rPr>
              <a:t>factsheet_wetland_restoration_coastal_e.pdf (ramsar.org)</a:t>
            </a: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22" name="Rectangle 21">
            <a:extLst>
              <a:ext uri="{FF2B5EF4-FFF2-40B4-BE49-F238E27FC236}">
                <a16:creationId xmlns:a16="http://schemas.microsoft.com/office/drawing/2014/main" id="{844A21A7-6CA6-7B40-A6D1-0E80720A0A8D}"/>
              </a:ext>
            </a:extLst>
          </p:cNvPr>
          <p:cNvSpPr/>
          <p:nvPr/>
        </p:nvSpPr>
        <p:spPr>
          <a:xfrm>
            <a:off x="7148606" y="2908300"/>
            <a:ext cx="4610008" cy="1477328"/>
          </a:xfrm>
          <a:prstGeom prst="rect">
            <a:avLst/>
          </a:prstGeom>
          <a:solidFill>
            <a:schemeClr val="accent3">
              <a:lumMod val="60000"/>
              <a:lumOff val="4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n-US" dirty="0">
                <a:solidFill>
                  <a:schemeClr val="bg1"/>
                </a:solidFill>
                <a:latin typeface="Arial" panose="020B0604020202020204" pitchFamily="34" charset="0"/>
                <a:cs typeface="Arial" panose="020B0604020202020204" pitchFamily="34" charset="0"/>
              </a:rPr>
              <a:t>The UN Decade on Ecosystem Restoration 2021-2030 offers the opportunity to join efforts to reverse the degradation of our planet’s wetlands — nearly 90% have been degraded since the 1700s.</a:t>
            </a:r>
          </a:p>
        </p:txBody>
      </p:sp>
      <p:pic>
        <p:nvPicPr>
          <p:cNvPr id="2" name="Image 1">
            <a:extLst>
              <a:ext uri="{FF2B5EF4-FFF2-40B4-BE49-F238E27FC236}">
                <a16:creationId xmlns:a16="http://schemas.microsoft.com/office/drawing/2014/main" id="{F2673E5F-B280-8D46-AE70-D44BBD0BE278}"/>
              </a:ext>
            </a:extLst>
          </p:cNvPr>
          <p:cNvPicPr>
            <a:picLocks noChangeAspect="1"/>
          </p:cNvPicPr>
          <p:nvPr/>
        </p:nvPicPr>
        <p:blipFill>
          <a:blip r:embed="rId5"/>
          <a:stretch>
            <a:fillRect/>
          </a:stretch>
        </p:blipFill>
        <p:spPr>
          <a:xfrm>
            <a:off x="8877300" y="4578998"/>
            <a:ext cx="1736912" cy="1181100"/>
          </a:xfrm>
          <a:prstGeom prst="rect">
            <a:avLst/>
          </a:prstGeom>
        </p:spPr>
      </p:pic>
    </p:spTree>
    <p:extLst>
      <p:ext uri="{BB962C8B-B14F-4D97-AF65-F5344CB8AC3E}">
        <p14:creationId xmlns:p14="http://schemas.microsoft.com/office/powerpoint/2010/main" val="226416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BD36F18-E7FC-4A46-BCD9-8AE55740A84F}"/>
              </a:ext>
            </a:extLst>
          </p:cNvPr>
          <p:cNvSpPr>
            <a:spLocks noGrp="1"/>
          </p:cNvSpPr>
          <p:nvPr/>
        </p:nvSpPr>
        <p:spPr>
          <a:xfrm>
            <a:off x="1118315" y="2062253"/>
            <a:ext cx="9955369" cy="27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0000"/>
              </a:lnSpc>
              <a:spcBef>
                <a:spcPts val="0"/>
              </a:spcBef>
              <a:spcAft>
                <a:spcPts val="0"/>
              </a:spcAft>
              <a:buNone/>
            </a:pPr>
            <a:r>
              <a:rPr lang="en-US" sz="2400" kern="0" dirty="0">
                <a:solidFill>
                  <a:srgbClr val="006571"/>
                </a:solidFill>
                <a:effectLst/>
                <a:latin typeface="Arial" panose="020B0604020202020204" pitchFamily="34" charset="0"/>
                <a:ea typeface="Calibri" panose="020F0502020204030204" pitchFamily="34" charset="0"/>
                <a:cs typeface="Arial" panose="020B0604020202020204" pitchFamily="34" charset="0"/>
              </a:rPr>
              <a:t>“The </a:t>
            </a:r>
            <a:r>
              <a:rPr lang="en-US" sz="2400" kern="1800" dirty="0">
                <a:solidFill>
                  <a:srgbClr val="006571"/>
                </a:solidFill>
                <a:effectLst/>
                <a:latin typeface="Arial" panose="020B0604020202020204" pitchFamily="34" charset="0"/>
                <a:ea typeface="Calibri" panose="020F0502020204030204" pitchFamily="34" charset="0"/>
                <a:cs typeface="Arial" panose="020B0604020202020204" pitchFamily="34" charset="0"/>
              </a:rPr>
              <a:t>wise and sustainable use of wetlands is not only possible ― it’s critical to the future of humanity and the planet. </a:t>
            </a:r>
            <a:r>
              <a:rPr lang="en-US" sz="2400" kern="0" dirty="0">
                <a:solidFill>
                  <a:srgbClr val="006571"/>
                </a:solidFill>
                <a:effectLst/>
                <a:latin typeface="Arial" panose="020B0604020202020204" pitchFamily="34" charset="0"/>
                <a:ea typeface="Calibri" panose="020F0502020204030204" pitchFamily="34" charset="0"/>
                <a:cs typeface="Arial" panose="020B0604020202020204" pitchFamily="34" charset="0"/>
              </a:rPr>
              <a:t>Continued harm to these life-sustaining ecosystems will have dire consequences if we don’t act now. In many ways, wetlands are our lifeline to the future. And we must make the necessary investments of time, capital — and heart — to save them.”</a:t>
            </a:r>
          </a:p>
          <a:p>
            <a:pPr marL="0" marR="0" indent="0" fontAlgn="base">
              <a:spcBef>
                <a:spcPts val="0"/>
              </a:spcBef>
              <a:spcAft>
                <a:spcPts val="0"/>
              </a:spcAft>
              <a:buNone/>
            </a:pPr>
            <a:endParaRPr lang="en-US" sz="2400" kern="0" dirty="0">
              <a:solidFill>
                <a:srgbClr val="00657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r" fontAlgn="base">
              <a:spcBef>
                <a:spcPts val="0"/>
              </a:spcBef>
              <a:spcAft>
                <a:spcPts val="0"/>
              </a:spcAft>
              <a:buNone/>
            </a:pPr>
            <a:r>
              <a:rPr lang="en-US" sz="1600" b="1" kern="0" dirty="0">
                <a:solidFill>
                  <a:srgbClr val="006571"/>
                </a:solidFill>
                <a:latin typeface="Arial" panose="020B0604020202020204" pitchFamily="34" charset="0"/>
                <a:cs typeface="Arial" panose="020B0604020202020204" pitchFamily="34" charset="0"/>
              </a:rPr>
              <a:t>Martha Rojas Urrego</a:t>
            </a:r>
          </a:p>
          <a:p>
            <a:pPr marL="0" marR="0" indent="0" algn="r" fontAlgn="base">
              <a:spcBef>
                <a:spcPts val="0"/>
              </a:spcBef>
              <a:spcAft>
                <a:spcPts val="0"/>
              </a:spcAft>
              <a:buNone/>
            </a:pPr>
            <a:r>
              <a:rPr lang="en-US" sz="1600" b="1" kern="0" dirty="0">
                <a:solidFill>
                  <a:srgbClr val="006571"/>
                </a:solidFill>
                <a:latin typeface="Arial" panose="020B0604020202020204" pitchFamily="34" charset="0"/>
                <a:cs typeface="Arial" panose="020B0604020202020204" pitchFamily="34" charset="0"/>
              </a:rPr>
              <a:t>Secretary General of the Convention on Wetlands</a:t>
            </a:r>
          </a:p>
        </p:txBody>
      </p:sp>
      <p:pic>
        <p:nvPicPr>
          <p:cNvPr id="2" name="Image 1">
            <a:extLst>
              <a:ext uri="{FF2B5EF4-FFF2-40B4-BE49-F238E27FC236}">
                <a16:creationId xmlns:a16="http://schemas.microsoft.com/office/drawing/2014/main" id="{C26B43B5-0647-194D-A954-7787E26BB24D}"/>
              </a:ext>
            </a:extLst>
          </p:cNvPr>
          <p:cNvPicPr>
            <a:picLocks noChangeAspect="1"/>
          </p:cNvPicPr>
          <p:nvPr/>
        </p:nvPicPr>
        <p:blipFill>
          <a:blip r:embed="rId2"/>
          <a:stretch>
            <a:fillRect/>
          </a:stretch>
        </p:blipFill>
        <p:spPr>
          <a:xfrm>
            <a:off x="1816100" y="4464050"/>
            <a:ext cx="1320800" cy="1452880"/>
          </a:xfrm>
          <a:prstGeom prst="rect">
            <a:avLst/>
          </a:prstGeom>
        </p:spPr>
      </p:pic>
    </p:spTree>
    <p:extLst>
      <p:ext uri="{BB962C8B-B14F-4D97-AF65-F5344CB8AC3E}">
        <p14:creationId xmlns:p14="http://schemas.microsoft.com/office/powerpoint/2010/main" val="8237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9" name="Content Placeholder 2">
            <a:extLst>
              <a:ext uri="{FF2B5EF4-FFF2-40B4-BE49-F238E27FC236}">
                <a16:creationId xmlns:a16="http://schemas.microsoft.com/office/drawing/2014/main" id="{0E11051B-EC32-3944-8610-0DDEF976C2F4}"/>
              </a:ext>
            </a:extLst>
          </p:cNvPr>
          <p:cNvSpPr txBox="1">
            <a:spLocks/>
          </p:cNvSpPr>
          <p:nvPr/>
        </p:nvSpPr>
        <p:spPr>
          <a:xfrm>
            <a:off x="715051" y="5774032"/>
            <a:ext cx="8708858" cy="482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Font typeface="Arial" panose="020B0604020202020204" pitchFamily="34" charset="0"/>
              <a:buNone/>
            </a:pP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a:t>
            </a:r>
            <a:r>
              <a:rPr lang="en-US" sz="1600" b="1" kern="0" dirty="0" err="1">
                <a:solidFill>
                  <a:srgbClr val="BAD578"/>
                </a:solidFill>
                <a:latin typeface="Arial" panose="020B0604020202020204" pitchFamily="34" charset="0"/>
                <a:ea typeface="Times New Roman" panose="02020603050405020304" pitchFamily="18" charset="0"/>
                <a:cs typeface="Arial" panose="020B0604020202020204" pitchFamily="34" charset="0"/>
              </a:rPr>
              <a:t>ActForWetlands</a:t>
            </a: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BAD578"/>
                </a:solidFill>
                <a:latin typeface="Arial" panose="020B0604020202020204" pitchFamily="34" charset="0"/>
                <a:ea typeface="Times New Roman" panose="02020603050405020304" pitchFamily="18" charset="0"/>
                <a:cs typeface="Arial" panose="020B0604020202020204" pitchFamily="34" charset="0"/>
              </a:rPr>
              <a:t>WorldWetlandsDay</a:t>
            </a: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a:solidFill>
                  <a:srgbClr val="76ADA2"/>
                </a:solidFill>
                <a:latin typeface="Arial" panose="020B0604020202020204" pitchFamily="34" charset="0"/>
                <a:ea typeface="Times New Roman" panose="02020603050405020304" pitchFamily="18" charset="0"/>
                <a:cs typeface="Arial" panose="020B0604020202020204" pitchFamily="34" charset="0"/>
              </a:rPr>
              <a:t>WorldWetlandsDay.org</a:t>
            </a:r>
          </a:p>
        </p:txBody>
      </p:sp>
      <p:sp>
        <p:nvSpPr>
          <p:cNvPr id="10" name="Content Placeholder 2">
            <a:extLst>
              <a:ext uri="{FF2B5EF4-FFF2-40B4-BE49-F238E27FC236}">
                <a16:creationId xmlns:a16="http://schemas.microsoft.com/office/drawing/2014/main" id="{8B0F8468-4205-406E-9481-33761528AD67}"/>
              </a:ext>
            </a:extLst>
          </p:cNvPr>
          <p:cNvSpPr>
            <a:spLocks noGrp="1"/>
          </p:cNvSpPr>
          <p:nvPr/>
        </p:nvSpPr>
        <p:spPr>
          <a:xfrm>
            <a:off x="838538" y="1589088"/>
            <a:ext cx="10514923" cy="4138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6571"/>
                </a:solidFill>
                <a:latin typeface="Arial" panose="020B0604020202020204" pitchFamily="34" charset="0"/>
                <a:cs typeface="Arial" panose="020B0604020202020204" pitchFamily="34" charset="0"/>
              </a:rPr>
              <a:t>An annual opportunity to unite for wetlands</a:t>
            </a:r>
            <a:endParaRPr lang="en-US" sz="2300" b="1" dirty="0">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Far-reaching event that heightens awareness of critical importance of wetlands to people and the planet</a:t>
            </a:r>
          </a:p>
          <a:p>
            <a:pPr lvl="1"/>
            <a:r>
              <a:rPr lang="en-US" sz="1600" dirty="0">
                <a:latin typeface="Arial" panose="020B0604020202020204" pitchFamily="34" charset="0"/>
                <a:cs typeface="Arial" panose="020B0604020202020204" pitchFamily="34" charset="0"/>
              </a:rPr>
              <a:t>Celebrated every 2 February since 1997 by Parties to the Convention on Wetlands and others</a:t>
            </a:r>
          </a:p>
          <a:p>
            <a:pPr lvl="1"/>
            <a:r>
              <a:rPr lang="en-US" sz="1600" dirty="0">
                <a:latin typeface="Arial" panose="020B0604020202020204" pitchFamily="34" charset="0"/>
                <a:cs typeface="Arial" panose="020B0604020202020204" pitchFamily="34" charset="0"/>
              </a:rPr>
              <a:t>Marks anniversary of the Convention on Wetlands — adopted in 1971 as an international treaty </a:t>
            </a:r>
          </a:p>
          <a:p>
            <a:pPr lvl="2"/>
            <a:r>
              <a:rPr lang="en-US" sz="1300" dirty="0">
                <a:latin typeface="Arial" panose="020B0604020202020204" pitchFamily="34" charset="0"/>
                <a:cs typeface="Arial" panose="020B0604020202020204" pitchFamily="34" charset="0"/>
              </a:rPr>
              <a:t>First of the modern global multilateral environmental agreements</a:t>
            </a:r>
          </a:p>
          <a:p>
            <a:pPr lvl="2"/>
            <a:r>
              <a:rPr lang="en-US" sz="1300" dirty="0">
                <a:latin typeface="Arial" panose="020B0604020202020204" pitchFamily="34" charset="0"/>
                <a:cs typeface="Arial" panose="020B0604020202020204" pitchFamily="34" charset="0"/>
              </a:rPr>
              <a:t>Only one devoted to a specific ecosystem – wetlands</a:t>
            </a:r>
          </a:p>
          <a:p>
            <a:pPr lvl="1"/>
            <a:r>
              <a:rPr lang="en-US" sz="1600" dirty="0">
                <a:latin typeface="Arial" panose="020B0604020202020204" pitchFamily="34" charset="0"/>
                <a:cs typeface="Arial" panose="020B0604020202020204" pitchFamily="34" charset="0"/>
              </a:rPr>
              <a:t>For first time ever, will be officially observed within context of United Nations ― UN General Assembly adopted it as an international day</a:t>
            </a:r>
          </a:p>
          <a:p>
            <a:pPr lvl="1"/>
            <a:endParaRPr lang="en-US" sz="1600" dirty="0">
              <a:latin typeface="Georgia" panose="02040502050405020303" pitchFamily="18" charset="0"/>
            </a:endParaRPr>
          </a:p>
          <a:p>
            <a:pPr marL="0" indent="0">
              <a:buNone/>
            </a:pPr>
            <a:r>
              <a:rPr lang="en-US" sz="2200" b="1" dirty="0">
                <a:solidFill>
                  <a:srgbClr val="006571"/>
                </a:solidFill>
                <a:latin typeface="Arial" panose="020B0604020202020204" pitchFamily="34" charset="0"/>
                <a:cs typeface="Arial" panose="020B0604020202020204" pitchFamily="34" charset="0"/>
              </a:rPr>
              <a:t>2022 Theme — Wetlands Action for People and Nature</a:t>
            </a:r>
            <a:endParaRPr lang="en-US" sz="2200" b="1" dirty="0">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An urgent call for greater investments of financial, human and political capital to conserve wetlands and ensure they’re used wisely and sustainably</a:t>
            </a:r>
            <a:endParaRPr lang="en-US" sz="1600" dirty="0">
              <a:solidFill>
                <a:srgbClr val="000000"/>
              </a:solidFill>
              <a:latin typeface="Arial" panose="020B0604020202020204" pitchFamily="34" charset="0"/>
              <a:cs typeface="Arial" panose="020B0604020202020204" pitchFamily="34" charset="0"/>
            </a:endParaRPr>
          </a:p>
          <a:p>
            <a:pPr marL="228600" marR="33655" lvl="1" indent="0">
              <a:lnSpc>
                <a:spcPct val="120000"/>
              </a:lnSpc>
              <a:spcBef>
                <a:spcPts val="0"/>
              </a:spcBef>
              <a:buNone/>
            </a:pPr>
            <a:endParaRPr lang="en-US" sz="2000" dirty="0">
              <a:solidFill>
                <a:srgbClr val="000000"/>
              </a:solidFill>
              <a:latin typeface="Calibri" panose="020F0502020204030204" pitchFamily="34" charset="0"/>
              <a:cs typeface="Calibri" panose="020F0502020204030204" pitchFamily="34" charset="0"/>
            </a:endParaRPr>
          </a:p>
          <a:p>
            <a:endParaRPr lang="en-US" dirty="0"/>
          </a:p>
        </p:txBody>
      </p:sp>
      <p:sp>
        <p:nvSpPr>
          <p:cNvPr id="12" name="Title 1">
            <a:extLst>
              <a:ext uri="{FF2B5EF4-FFF2-40B4-BE49-F238E27FC236}">
                <a16:creationId xmlns:a16="http://schemas.microsoft.com/office/drawing/2014/main" id="{8F819271-389D-474A-93C8-E40D3CD72DE7}"/>
              </a:ext>
            </a:extLst>
          </p:cNvPr>
          <p:cNvSpPr>
            <a:spLocks noGrp="1"/>
          </p:cNvSpPr>
          <p:nvPr/>
        </p:nvSpPr>
        <p:spPr>
          <a:xfrm>
            <a:off x="876638" y="34131"/>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chemeClr val="bg1"/>
                </a:solidFill>
                <a:latin typeface="Arial" panose="020B0604020202020204" pitchFamily="34" charset="0"/>
                <a:cs typeface="Arial" panose="020B0604020202020204" pitchFamily="34" charset="0"/>
              </a:rPr>
              <a:t>World Wetlands Day</a:t>
            </a:r>
          </a:p>
        </p:txBody>
      </p:sp>
      <p:pic>
        <p:nvPicPr>
          <p:cNvPr id="13" name="Image 12">
            <a:extLst>
              <a:ext uri="{FF2B5EF4-FFF2-40B4-BE49-F238E27FC236}">
                <a16:creationId xmlns:a16="http://schemas.microsoft.com/office/drawing/2014/main" id="{18BDCFFE-F697-2A44-8A44-21D71C59CCE7}"/>
              </a:ext>
            </a:extLst>
          </p:cNvPr>
          <p:cNvPicPr>
            <a:picLocks noChangeAspect="1"/>
          </p:cNvPicPr>
          <p:nvPr/>
        </p:nvPicPr>
        <p:blipFill>
          <a:blip r:embed="rId3"/>
          <a:stretch>
            <a:fillRect/>
          </a:stretch>
        </p:blipFill>
        <p:spPr>
          <a:xfrm>
            <a:off x="10072716" y="5308600"/>
            <a:ext cx="2006600" cy="1549400"/>
          </a:xfrm>
          <a:prstGeom prst="rect">
            <a:avLst/>
          </a:prstGeom>
        </p:spPr>
      </p:pic>
    </p:spTree>
    <p:extLst>
      <p:ext uri="{BB962C8B-B14F-4D97-AF65-F5344CB8AC3E}">
        <p14:creationId xmlns:p14="http://schemas.microsoft.com/office/powerpoint/2010/main" val="1678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BEA5B-DA0D-744C-AB1E-833412DEEFA4}"/>
              </a:ext>
            </a:extLst>
          </p:cNvPr>
          <p:cNvSpPr/>
          <p:nvPr/>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14" name="Title 1">
            <a:extLst>
              <a:ext uri="{FF2B5EF4-FFF2-40B4-BE49-F238E27FC236}">
                <a16:creationId xmlns:a16="http://schemas.microsoft.com/office/drawing/2014/main" id="{6BAB7D87-E5B0-4A5B-BDF0-5660A25EA0C3}"/>
              </a:ext>
            </a:extLst>
          </p:cNvPr>
          <p:cNvSpPr>
            <a:spLocks noGrp="1"/>
          </p:cNvSpPr>
          <p:nvPr/>
        </p:nvSpPr>
        <p:spPr>
          <a:xfrm>
            <a:off x="859848" y="6440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latin typeface="Arial" panose="020B0604020202020204" pitchFamily="34" charset="0"/>
                <a:ea typeface="DINPro-Regular"/>
                <a:cs typeface="Arial" panose="020B0604020202020204" pitchFamily="34" charset="0"/>
              </a:rPr>
              <a:t>Natural wetlands are declining </a:t>
            </a:r>
            <a:endParaRPr lang="en-US" sz="3600" b="1" dirty="0">
              <a:solidFill>
                <a:schemeClr val="bg1"/>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5317332" y="2253976"/>
            <a:ext cx="5320982" cy="3417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35% of the world’s wetlands have been lost since 1970.</a:t>
            </a:r>
          </a:p>
          <a:p>
            <a:pPr marL="342900" marR="0" lvl="0" indent="-342900">
              <a:lnSpc>
                <a:spcPct val="110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Wetlands are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disappearing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three times faster than forests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Wetland dependent plants, species and animals are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risk of extinction</a:t>
            </a:r>
          </a:p>
          <a:p>
            <a:pPr marL="342900" marR="0" lvl="0" indent="-342900">
              <a:lnSpc>
                <a:spcPct val="110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Human wellbeing, livelihoods and the health of the planet are threatened.</a:t>
            </a:r>
          </a:p>
        </p:txBody>
      </p:sp>
      <p:sp>
        <p:nvSpPr>
          <p:cNvPr id="16" name="Content Placeholder 2">
            <a:extLst>
              <a:ext uri="{FF2B5EF4-FFF2-40B4-BE49-F238E27FC236}">
                <a16:creationId xmlns:a16="http://schemas.microsoft.com/office/drawing/2014/main" id="{8CB8C968-2837-422B-8099-B5BDB2C2B517}"/>
              </a:ext>
            </a:extLst>
          </p:cNvPr>
          <p:cNvSpPr txBox="1">
            <a:spLocks/>
          </p:cNvSpPr>
          <p:nvPr/>
        </p:nvSpPr>
        <p:spPr>
          <a:xfrm>
            <a:off x="1242548" y="5939827"/>
            <a:ext cx="9313239"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val="tx"/>
                    </a:ext>
                  </a:extLst>
                </a:hlinkClick>
              </a:rPr>
              <a:t>Summary of the Thirteenth Meeting of the Conference of the Parties to the Ramsar Convention on Wetlands | Ramsar</a:t>
            </a:r>
            <a:endParaRPr lang="en-US" sz="800" dirty="0"/>
          </a:p>
          <a:p>
            <a:pPr>
              <a:lnSpc>
                <a:spcPct val="120000"/>
              </a:lnSpc>
              <a:tabLst>
                <a:tab pos="2914650" algn="l"/>
              </a:tabLst>
            </a:pPr>
            <a:r>
              <a:rPr lang="en-US" sz="800" dirty="0">
                <a:hlinkClick r:id="rId4">
                  <a:extLst>
                    <a:ext uri="{A12FA001-AC4F-418D-AE19-62706E023703}">
                      <ahyp:hlinkClr xmlns:ahyp="http://schemas.microsoft.com/office/drawing/2018/hyperlinkcolor" val="tx"/>
                    </a:ext>
                  </a:extLst>
                </a:hlinkClick>
              </a:rPr>
              <a:t>Wetlands – world’s most valuable ecosystem – disappearing three times faster than forests, warns new report | </a:t>
            </a:r>
            <a:r>
              <a:rPr lang="en-US" sz="800" dirty="0" err="1">
                <a:hlinkClick r:id="rId4">
                  <a:extLst>
                    <a:ext uri="{A12FA001-AC4F-418D-AE19-62706E023703}">
                      <ahyp:hlinkClr xmlns:ahyp="http://schemas.microsoft.com/office/drawing/2018/hyperlinkcolor" val="tx"/>
                    </a:ext>
                  </a:extLst>
                </a:hlinkClick>
              </a:rPr>
              <a:t>Ramsar</a:t>
            </a:r>
            <a:endParaRPr lang="en-US" sz="800" dirty="0"/>
          </a:p>
          <a:p>
            <a:pPr>
              <a:lnSpc>
                <a:spcPct val="120000"/>
              </a:lnSpc>
              <a:tabLst>
                <a:tab pos="2914650" algn="l"/>
              </a:tabLst>
            </a:pPr>
            <a:r>
              <a:rPr lang="en-US" sz="800" dirty="0">
                <a:hlinkClick r:id="rId5"/>
              </a:rPr>
              <a:t>Global Wetlands Outlook</a:t>
            </a:r>
            <a:r>
              <a:rPr lang="en-US" sz="800" dirty="0"/>
              <a:t> 2018</a:t>
            </a:r>
          </a:p>
          <a:p>
            <a:pPr marL="0" marR="0" indent="0">
              <a:lnSpc>
                <a:spcPct val="120000"/>
              </a:lnSpc>
              <a:spcBef>
                <a:spcPts val="0"/>
              </a:spcBef>
              <a:spcAft>
                <a:spcPts val="0"/>
              </a:spcAft>
              <a:buNone/>
              <a:tabLst>
                <a:tab pos="2914650" algn="l"/>
              </a:tabLst>
            </a:pPr>
            <a:endParaRPr lang="en-US" sz="800" dirty="0"/>
          </a:p>
        </p:txBody>
      </p:sp>
      <p:sp>
        <p:nvSpPr>
          <p:cNvPr id="18" name="TextBox 8">
            <a:extLst>
              <a:ext uri="{FF2B5EF4-FFF2-40B4-BE49-F238E27FC236}">
                <a16:creationId xmlns:a16="http://schemas.microsoft.com/office/drawing/2014/main" id="{6669E631-0210-AE46-AFC9-8CB1F1060A27}"/>
              </a:ext>
            </a:extLst>
          </p:cNvPr>
          <p:cNvSpPr txBox="1"/>
          <p:nvPr/>
        </p:nvSpPr>
        <p:spPr>
          <a:xfrm>
            <a:off x="849283" y="1589123"/>
            <a:ext cx="224939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6571"/>
                </a:solidFill>
                <a:latin typeface="Arial" panose="020B0604020202020204" pitchFamily="34" charset="0"/>
                <a:cs typeface="Arial" panose="020B0604020202020204" pitchFamily="34" charset="0"/>
              </a:rPr>
              <a:t>Status and Trends </a:t>
            </a:r>
          </a:p>
        </p:txBody>
      </p:sp>
      <p:pic>
        <p:nvPicPr>
          <p:cNvPr id="19" name="Picture 12">
            <a:extLst>
              <a:ext uri="{FF2B5EF4-FFF2-40B4-BE49-F238E27FC236}">
                <a16:creationId xmlns:a16="http://schemas.microsoft.com/office/drawing/2014/main" id="{136C5DB3-1847-204B-8C31-8B2B8A2F541B}"/>
              </a:ext>
            </a:extLst>
          </p:cNvPr>
          <p:cNvPicPr>
            <a:picLocks noChangeAspect="1"/>
          </p:cNvPicPr>
          <p:nvPr/>
        </p:nvPicPr>
        <p:blipFill>
          <a:blip r:embed="rId6"/>
          <a:stretch>
            <a:fillRect/>
          </a:stretch>
        </p:blipFill>
        <p:spPr>
          <a:xfrm>
            <a:off x="722283" y="2153607"/>
            <a:ext cx="4318962" cy="2734891"/>
          </a:xfrm>
          <a:prstGeom prst="rect">
            <a:avLst/>
          </a:prstGeom>
        </p:spPr>
      </p:pic>
      <p:pic>
        <p:nvPicPr>
          <p:cNvPr id="2" name="Image 1">
            <a:extLst>
              <a:ext uri="{FF2B5EF4-FFF2-40B4-BE49-F238E27FC236}">
                <a16:creationId xmlns:a16="http://schemas.microsoft.com/office/drawing/2014/main" id="{9B416574-DBF8-DB41-9A4F-6F9F6F0A6353}"/>
              </a:ext>
            </a:extLst>
          </p:cNvPr>
          <p:cNvPicPr>
            <a:picLocks noChangeAspect="1"/>
          </p:cNvPicPr>
          <p:nvPr/>
        </p:nvPicPr>
        <p:blipFill>
          <a:blip r:embed="rId7"/>
          <a:stretch>
            <a:fillRect/>
          </a:stretch>
        </p:blipFill>
        <p:spPr>
          <a:xfrm>
            <a:off x="8118584" y="5168900"/>
            <a:ext cx="3924300" cy="1689100"/>
          </a:xfrm>
          <a:prstGeom prst="rect">
            <a:avLst/>
          </a:prstGeom>
        </p:spPr>
      </p:pic>
      <p:pic>
        <p:nvPicPr>
          <p:cNvPr id="3" name="Image 2">
            <a:extLst>
              <a:ext uri="{FF2B5EF4-FFF2-40B4-BE49-F238E27FC236}">
                <a16:creationId xmlns:a16="http://schemas.microsoft.com/office/drawing/2014/main" id="{510BFA00-F14F-8B42-A545-2D9DF5AE1702}"/>
              </a:ext>
            </a:extLst>
          </p:cNvPr>
          <p:cNvPicPr>
            <a:picLocks noChangeAspect="1"/>
          </p:cNvPicPr>
          <p:nvPr/>
        </p:nvPicPr>
        <p:blipFill>
          <a:blip r:embed="rId8"/>
          <a:stretch>
            <a:fillRect/>
          </a:stretch>
        </p:blipFill>
        <p:spPr>
          <a:xfrm flipH="1">
            <a:off x="133505" y="715919"/>
            <a:ext cx="858579" cy="919906"/>
          </a:xfrm>
          <a:prstGeom prst="rect">
            <a:avLst/>
          </a:prstGeom>
        </p:spPr>
      </p:pic>
    </p:spTree>
    <p:extLst>
      <p:ext uri="{BB962C8B-B14F-4D97-AF65-F5344CB8AC3E}">
        <p14:creationId xmlns:p14="http://schemas.microsoft.com/office/powerpoint/2010/main" val="2401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13" name="Title 1">
            <a:extLst>
              <a:ext uri="{FF2B5EF4-FFF2-40B4-BE49-F238E27FC236}">
                <a16:creationId xmlns:a16="http://schemas.microsoft.com/office/drawing/2014/main" id="{D3CADFB8-4499-6A42-ADF5-1ACDFDD41517}"/>
              </a:ext>
            </a:extLst>
          </p:cNvPr>
          <p:cNvSpPr>
            <a:spLocks noGrp="1"/>
          </p:cNvSpPr>
          <p:nvPr/>
        </p:nvSpPr>
        <p:spPr>
          <a:xfrm>
            <a:off x="850900" y="-281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Drivers of wetland loss and degradation</a:t>
            </a:r>
          </a:p>
        </p:txBody>
      </p:sp>
      <p:sp>
        <p:nvSpPr>
          <p:cNvPr id="20" name="Text Placeholder 2">
            <a:extLst>
              <a:ext uri="{FF2B5EF4-FFF2-40B4-BE49-F238E27FC236}">
                <a16:creationId xmlns:a16="http://schemas.microsoft.com/office/drawing/2014/main" id="{67287094-931B-FE4B-B1F1-10D1FD54C3BC}"/>
              </a:ext>
            </a:extLst>
          </p:cNvPr>
          <p:cNvSpPr>
            <a:spLocks noGrp="1"/>
          </p:cNvSpPr>
          <p:nvPr/>
        </p:nvSpPr>
        <p:spPr>
          <a:xfrm>
            <a:off x="859105" y="1503708"/>
            <a:ext cx="106669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solidFill>
                  <a:srgbClr val="006571"/>
                </a:solidFill>
                <a:latin typeface="Arial" panose="020B0604020202020204" pitchFamily="34" charset="0"/>
                <a:cs typeface="Arial" panose="020B0604020202020204" pitchFamily="34" charset="0"/>
              </a:rPr>
              <a:t>Sustainable use of wetlands requires an understanding of the drivers of  wetland loss and degradation so that the root causes can be addressed.</a:t>
            </a:r>
          </a:p>
        </p:txBody>
      </p:sp>
      <p:sp>
        <p:nvSpPr>
          <p:cNvPr id="21" name="Content Placeholder 2">
            <a:extLst>
              <a:ext uri="{FF2B5EF4-FFF2-40B4-BE49-F238E27FC236}">
                <a16:creationId xmlns:a16="http://schemas.microsoft.com/office/drawing/2014/main" id="{09C065AD-EB3C-4F53-B83E-6565F650652F}"/>
              </a:ext>
            </a:extLst>
          </p:cNvPr>
          <p:cNvSpPr txBox="1">
            <a:spLocks/>
          </p:cNvSpPr>
          <p:nvPr/>
        </p:nvSpPr>
        <p:spPr>
          <a:xfrm>
            <a:off x="1278082" y="6139835"/>
            <a:ext cx="6582129"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a:lnSpc>
                <a:spcPct val="120000"/>
              </a:lnSpc>
              <a:tabLst>
                <a:tab pos="2914650" algn="l"/>
              </a:tabLst>
            </a:pPr>
            <a:r>
              <a:rPr lang="en-US" sz="800" dirty="0">
                <a:hlinkClick r:id="rId3"/>
              </a:rPr>
              <a:t>Global Wetlands Outlook</a:t>
            </a:r>
            <a:r>
              <a:rPr lang="en-US" sz="800" dirty="0"/>
              <a:t> 2018</a:t>
            </a:r>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22" name="Oval 12">
            <a:extLst>
              <a:ext uri="{FF2B5EF4-FFF2-40B4-BE49-F238E27FC236}">
                <a16:creationId xmlns:a16="http://schemas.microsoft.com/office/drawing/2014/main" id="{4B45A81E-D170-7449-ABA0-5BFE42AF4514}"/>
              </a:ext>
            </a:extLst>
          </p:cNvPr>
          <p:cNvSpPr/>
          <p:nvPr/>
        </p:nvSpPr>
        <p:spPr>
          <a:xfrm>
            <a:off x="333602" y="2765316"/>
            <a:ext cx="1962829" cy="1346310"/>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Draining and infilling  </a:t>
            </a:r>
          </a:p>
        </p:txBody>
      </p:sp>
      <p:sp>
        <p:nvSpPr>
          <p:cNvPr id="23" name="Oval 14">
            <a:extLst>
              <a:ext uri="{FF2B5EF4-FFF2-40B4-BE49-F238E27FC236}">
                <a16:creationId xmlns:a16="http://schemas.microsoft.com/office/drawing/2014/main" id="{B2D0C6A9-60B1-4340-B374-8DEC4B7A6B1B}"/>
              </a:ext>
            </a:extLst>
          </p:cNvPr>
          <p:cNvSpPr/>
          <p:nvPr/>
        </p:nvSpPr>
        <p:spPr>
          <a:xfrm>
            <a:off x="5151521" y="2765316"/>
            <a:ext cx="1888958"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Pollution </a:t>
            </a:r>
          </a:p>
        </p:txBody>
      </p:sp>
      <p:sp>
        <p:nvSpPr>
          <p:cNvPr id="24" name="Oval 15">
            <a:extLst>
              <a:ext uri="{FF2B5EF4-FFF2-40B4-BE49-F238E27FC236}">
                <a16:creationId xmlns:a16="http://schemas.microsoft.com/office/drawing/2014/main" id="{2B683651-1240-CA43-B620-15FA0CB8C53F}"/>
              </a:ext>
            </a:extLst>
          </p:cNvPr>
          <p:cNvSpPr/>
          <p:nvPr/>
        </p:nvSpPr>
        <p:spPr>
          <a:xfrm>
            <a:off x="7380424" y="2724941"/>
            <a:ext cx="2060555"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Overfishing  </a:t>
            </a:r>
          </a:p>
        </p:txBody>
      </p:sp>
      <p:sp>
        <p:nvSpPr>
          <p:cNvPr id="25" name="Oval 16">
            <a:extLst>
              <a:ext uri="{FF2B5EF4-FFF2-40B4-BE49-F238E27FC236}">
                <a16:creationId xmlns:a16="http://schemas.microsoft.com/office/drawing/2014/main" id="{6A25BA62-C8AA-9D46-9A7B-DFBEEBF14610}"/>
              </a:ext>
            </a:extLst>
          </p:cNvPr>
          <p:cNvSpPr/>
          <p:nvPr/>
        </p:nvSpPr>
        <p:spPr>
          <a:xfrm>
            <a:off x="2707110" y="2684059"/>
            <a:ext cx="2046219" cy="1541181"/>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Over Extraction 0f Water  </a:t>
            </a:r>
          </a:p>
        </p:txBody>
      </p:sp>
      <p:sp>
        <p:nvSpPr>
          <p:cNvPr id="26" name="Oval 17">
            <a:extLst>
              <a:ext uri="{FF2B5EF4-FFF2-40B4-BE49-F238E27FC236}">
                <a16:creationId xmlns:a16="http://schemas.microsoft.com/office/drawing/2014/main" id="{9F16DCB8-520A-D840-A9DA-84CEF0986DFF}"/>
              </a:ext>
            </a:extLst>
          </p:cNvPr>
          <p:cNvSpPr/>
          <p:nvPr/>
        </p:nvSpPr>
        <p:spPr>
          <a:xfrm>
            <a:off x="9780924" y="2724942"/>
            <a:ext cx="1888958" cy="1313955"/>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Climate Change  </a:t>
            </a:r>
          </a:p>
        </p:txBody>
      </p:sp>
      <p:pic>
        <p:nvPicPr>
          <p:cNvPr id="2" name="Image 1">
            <a:extLst>
              <a:ext uri="{FF2B5EF4-FFF2-40B4-BE49-F238E27FC236}">
                <a16:creationId xmlns:a16="http://schemas.microsoft.com/office/drawing/2014/main" id="{570C5842-38D6-8740-A6B0-DFE189A81F03}"/>
              </a:ext>
            </a:extLst>
          </p:cNvPr>
          <p:cNvPicPr>
            <a:picLocks noChangeAspect="1"/>
          </p:cNvPicPr>
          <p:nvPr/>
        </p:nvPicPr>
        <p:blipFill>
          <a:blip r:embed="rId4"/>
          <a:stretch>
            <a:fillRect/>
          </a:stretch>
        </p:blipFill>
        <p:spPr>
          <a:xfrm>
            <a:off x="8058993" y="4403060"/>
            <a:ext cx="3124200" cy="1879600"/>
          </a:xfrm>
          <a:prstGeom prst="rect">
            <a:avLst/>
          </a:prstGeom>
        </p:spPr>
      </p:pic>
    </p:spTree>
    <p:extLst>
      <p:ext uri="{BB962C8B-B14F-4D97-AF65-F5344CB8AC3E}">
        <p14:creationId xmlns:p14="http://schemas.microsoft.com/office/powerpoint/2010/main" val="136897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2208CA-BFEC-1648-AF86-6903AFEF64C2}"/>
              </a:ext>
            </a:extLst>
          </p:cNvPr>
          <p:cNvSpPr/>
          <p:nvPr/>
        </p:nvSpPr>
        <p:spPr>
          <a:xfrm>
            <a:off x="1083138" y="2468058"/>
            <a:ext cx="9889661" cy="3254072"/>
          </a:xfrm>
          <a:prstGeom prst="rect">
            <a:avLst/>
          </a:prstGeom>
          <a:solidFill>
            <a:srgbClr val="BAD57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6" name="Title 1">
            <a:extLst>
              <a:ext uri="{FF2B5EF4-FFF2-40B4-BE49-F238E27FC236}">
                <a16:creationId xmlns:a16="http://schemas.microsoft.com/office/drawing/2014/main" id="{F38B72E4-A606-F141-805C-F384FCBB6854}"/>
              </a:ext>
            </a:extLst>
          </p:cNvPr>
          <p:cNvSpPr>
            <a:spLocks noGrp="1"/>
          </p:cNvSpPr>
          <p:nvPr/>
        </p:nvSpPr>
        <p:spPr>
          <a:xfrm>
            <a:off x="876193" y="-39005"/>
            <a:ext cx="9704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Wetlands are biodiverse and essential ecosystems  </a:t>
            </a:r>
            <a:endParaRPr lang="en-CH" sz="3600" b="1" dirty="0">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3C52DB86-4365-7B4B-95D6-030EA6E9DA18}"/>
              </a:ext>
            </a:extLst>
          </p:cNvPr>
          <p:cNvSpPr>
            <a:spLocks noGrp="1"/>
          </p:cNvSpPr>
          <p:nvPr/>
        </p:nvSpPr>
        <p:spPr>
          <a:xfrm>
            <a:off x="1782287" y="1773563"/>
            <a:ext cx="8203375"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2400" b="1" dirty="0">
                <a:solidFill>
                  <a:srgbClr val="006571"/>
                </a:solidFill>
                <a:latin typeface="Arial" panose="020B0604020202020204" pitchFamily="34" charset="0"/>
                <a:cs typeface="Arial" panose="020B0604020202020204" pitchFamily="34" charset="0"/>
              </a:rPr>
              <a:t>Wetlands currently cover roughly 6% of the Earth’s land surface.</a:t>
            </a:r>
            <a:endParaRPr lang="en-US" sz="3200" b="1" dirty="0">
              <a:solidFill>
                <a:srgbClr val="006571"/>
              </a:solidFill>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endParaRPr lang="en-GB" sz="2400" b="1" dirty="0">
              <a:solidFill>
                <a:srgbClr val="0070C0"/>
              </a:solidFill>
            </a:endParaRPr>
          </a:p>
          <a:p>
            <a:pPr marL="0" indent="0">
              <a:lnSpc>
                <a:spcPct val="100000"/>
              </a:lnSpc>
              <a:spcBef>
                <a:spcPts val="0"/>
              </a:spcBef>
              <a:spcAft>
                <a:spcPts val="1000"/>
              </a:spcAft>
              <a:buNone/>
            </a:pPr>
            <a:r>
              <a:rPr lang="en-US" sz="2400" b="1" dirty="0">
                <a:solidFill>
                  <a:srgbClr val="006571"/>
                </a:solidFill>
                <a:latin typeface="Arial" panose="020B0604020202020204" pitchFamily="34" charset="0"/>
                <a:cs typeface="Arial" panose="020B0604020202020204" pitchFamily="34" charset="0"/>
              </a:rPr>
              <a:t>They</a:t>
            </a:r>
            <a:r>
              <a:rPr lang="en-CH" sz="2400" b="1" dirty="0">
                <a:solidFill>
                  <a:srgbClr val="006571"/>
                </a:solidFill>
                <a:latin typeface="Arial" panose="020B0604020202020204" pitchFamily="34" charset="0"/>
                <a:cs typeface="Arial" panose="020B0604020202020204" pitchFamily="34" charset="0"/>
              </a:rPr>
              <a:t> can be saltwater or freshwater, </a:t>
            </a:r>
            <a:r>
              <a:rPr lang="en-GB" b="1" dirty="0">
                <a:solidFill>
                  <a:srgbClr val="006571"/>
                </a:solidFill>
                <a:latin typeface="Arial" panose="020B0604020202020204" pitchFamily="34" charset="0"/>
                <a:cs typeface="Arial" panose="020B0604020202020204" pitchFamily="34" charset="0"/>
              </a:rPr>
              <a:t>i</a:t>
            </a:r>
            <a:r>
              <a:rPr lang="en-CH" sz="2400" b="1" dirty="0">
                <a:solidFill>
                  <a:srgbClr val="006571"/>
                </a:solidFill>
                <a:latin typeface="Arial" panose="020B0604020202020204" pitchFamily="34" charset="0"/>
                <a:cs typeface="Arial" panose="020B0604020202020204" pitchFamily="34" charset="0"/>
              </a:rPr>
              <a:t>nland</a:t>
            </a:r>
            <a:r>
              <a:rPr lang="fr-CH" b="1" dirty="0">
                <a:solidFill>
                  <a:srgbClr val="006571"/>
                </a:solidFill>
                <a:latin typeface="Arial" panose="020B0604020202020204" pitchFamily="34" charset="0"/>
                <a:cs typeface="Arial" panose="020B0604020202020204" pitchFamily="34" charset="0"/>
              </a:rPr>
              <a:t> </a:t>
            </a:r>
            <a:r>
              <a:rPr lang="en-CH" sz="2400" b="1" dirty="0">
                <a:solidFill>
                  <a:srgbClr val="006571"/>
                </a:solidFill>
                <a:latin typeface="Arial" panose="020B0604020202020204" pitchFamily="34" charset="0"/>
                <a:cs typeface="Arial" panose="020B0604020202020204" pitchFamily="34" charset="0"/>
              </a:rPr>
              <a:t>or coastal, natural or </a:t>
            </a:r>
            <a:r>
              <a:rPr lang="en-GB" sz="2400" b="1" dirty="0">
                <a:solidFill>
                  <a:srgbClr val="006571"/>
                </a:solidFill>
                <a:latin typeface="Arial" panose="020B0604020202020204" pitchFamily="34" charset="0"/>
                <a:cs typeface="Arial" panose="020B0604020202020204" pitchFamily="34" charset="0"/>
              </a:rPr>
              <a:t>human-made.</a:t>
            </a:r>
            <a:endParaRPr lang="en-CH" sz="2400" b="1" dirty="0">
              <a:solidFill>
                <a:srgbClr val="006571"/>
              </a:solidFill>
              <a:latin typeface="Arial" panose="020B0604020202020204" pitchFamily="34" charset="0"/>
              <a:cs typeface="Arial" panose="020B0604020202020204" pitchFamily="34" charset="0"/>
            </a:endParaRPr>
          </a:p>
          <a:p>
            <a:pPr lvl="1">
              <a:spcAft>
                <a:spcPts val="1000"/>
              </a:spcAft>
            </a:pPr>
            <a:r>
              <a:rPr lang="en-CH" b="1">
                <a:latin typeface="Arial" panose="020B0604020202020204" pitchFamily="34" charset="0"/>
                <a:cs typeface="Arial" panose="020B0604020202020204" pitchFamily="34" charset="0"/>
              </a:rPr>
              <a:t>Freshwater </a:t>
            </a:r>
            <a:r>
              <a:rPr lang="en-CH" b="1" dirty="0">
                <a:latin typeface="Arial" panose="020B0604020202020204" pitchFamily="34" charset="0"/>
                <a:cs typeface="Arial" panose="020B0604020202020204" pitchFamily="34" charset="0"/>
              </a:rPr>
              <a:t>wetlands</a:t>
            </a:r>
            <a:r>
              <a:rPr lang="en-GB" b="1" dirty="0">
                <a:latin typeface="Arial" panose="020B0604020202020204" pitchFamily="34" charset="0"/>
                <a:cs typeface="Arial" panose="020B0604020202020204" pitchFamily="34" charset="0"/>
              </a:rPr>
              <a:t> include</a:t>
            </a:r>
            <a:r>
              <a:rPr lang="en-CH" dirty="0">
                <a:latin typeface="Arial" panose="020B0604020202020204" pitchFamily="34" charset="0"/>
                <a:cs typeface="Arial" panose="020B0604020202020204" pitchFamily="34" charset="0"/>
              </a:rPr>
              <a:t>: rivers, lakes, pools, flood</a:t>
            </a:r>
            <a:r>
              <a:rPr lang="en-US" dirty="0">
                <a:latin typeface="Arial" panose="020B0604020202020204" pitchFamily="34" charset="0"/>
                <a:cs typeface="Arial" panose="020B0604020202020204" pitchFamily="34" charset="0"/>
              </a:rPr>
              <a:t> </a:t>
            </a:r>
            <a:r>
              <a:rPr lang="en-CH" dirty="0">
                <a:latin typeface="Arial" panose="020B0604020202020204" pitchFamily="34" charset="0"/>
                <a:cs typeface="Arial" panose="020B0604020202020204" pitchFamily="34" charset="0"/>
              </a:rPr>
              <a:t>plains, peatlands, marshes, swamps</a:t>
            </a:r>
          </a:p>
          <a:p>
            <a:pPr lvl="1">
              <a:spcAft>
                <a:spcPts val="1000"/>
              </a:spcAft>
            </a:pPr>
            <a:r>
              <a:rPr lang="en-US" b="1" dirty="0">
                <a:latin typeface="Arial" panose="020B0604020202020204" pitchFamily="34" charset="0"/>
                <a:cs typeface="Arial" panose="020B0604020202020204" pitchFamily="34" charset="0"/>
              </a:rPr>
              <a:t>Saltwater wetlands include</a:t>
            </a:r>
            <a:r>
              <a:rPr lang="en-US" dirty="0">
                <a:latin typeface="Arial" panose="020B0604020202020204" pitchFamily="34" charset="0"/>
                <a:cs typeface="Arial" panose="020B0604020202020204" pitchFamily="34" charset="0"/>
              </a:rPr>
              <a:t>: estuaries, mudflats, saltwater marshes, mangroves, lagoons, coral reefs, shellfish reefs</a:t>
            </a:r>
          </a:p>
          <a:p>
            <a:pPr lvl="1">
              <a:spcAft>
                <a:spcPts val="1000"/>
              </a:spcAft>
            </a:pPr>
            <a:r>
              <a:rPr lang="en-US" b="1" dirty="0">
                <a:latin typeface="Arial" panose="020B0604020202020204" pitchFamily="34" charset="0"/>
                <a:cs typeface="Arial" panose="020B0604020202020204" pitchFamily="34" charset="0"/>
              </a:rPr>
              <a:t>Human-made wetlands include</a:t>
            </a:r>
            <a:r>
              <a:rPr lang="en-US" dirty="0">
                <a:latin typeface="Arial" panose="020B0604020202020204" pitchFamily="34" charset="0"/>
                <a:cs typeface="Arial" panose="020B0604020202020204" pitchFamily="34" charset="0"/>
              </a:rPr>
              <a:t>: fishponds, rice paddies, reservoirs, saltpans </a:t>
            </a:r>
            <a:endParaRPr lang="en-GB" dirty="0">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r>
              <a:rPr lang="en-CH" sz="2400"/>
              <a:t> </a:t>
            </a:r>
            <a:endParaRPr lang="en-CH" sz="2400" dirty="0"/>
          </a:p>
          <a:p>
            <a:pPr>
              <a:lnSpc>
                <a:spcPct val="100000"/>
              </a:lnSpc>
              <a:spcBef>
                <a:spcPts val="0"/>
              </a:spcBef>
              <a:spcAft>
                <a:spcPts val="1000"/>
              </a:spcAft>
            </a:pPr>
            <a:endParaRPr lang="en-CH" sz="2400" dirty="0"/>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pic>
        <p:nvPicPr>
          <p:cNvPr id="2" name="Image 1">
            <a:extLst>
              <a:ext uri="{FF2B5EF4-FFF2-40B4-BE49-F238E27FC236}">
                <a16:creationId xmlns:a16="http://schemas.microsoft.com/office/drawing/2014/main" id="{4335D465-4D02-D344-8F9A-230CC26E9FAB}"/>
              </a:ext>
            </a:extLst>
          </p:cNvPr>
          <p:cNvPicPr>
            <a:picLocks noChangeAspect="1"/>
          </p:cNvPicPr>
          <p:nvPr/>
        </p:nvPicPr>
        <p:blipFill>
          <a:blip r:embed="rId2"/>
          <a:stretch>
            <a:fillRect/>
          </a:stretch>
        </p:blipFill>
        <p:spPr>
          <a:xfrm flipH="1">
            <a:off x="821262" y="1807582"/>
            <a:ext cx="899650" cy="1646817"/>
          </a:xfrm>
          <a:prstGeom prst="rect">
            <a:avLst/>
          </a:prstGeom>
        </p:spPr>
      </p:pic>
      <p:pic>
        <p:nvPicPr>
          <p:cNvPr id="4" name="Image 3">
            <a:extLst>
              <a:ext uri="{FF2B5EF4-FFF2-40B4-BE49-F238E27FC236}">
                <a16:creationId xmlns:a16="http://schemas.microsoft.com/office/drawing/2014/main" id="{6BF27841-480D-BC4F-A4C8-1DD5097D14F3}"/>
              </a:ext>
            </a:extLst>
          </p:cNvPr>
          <p:cNvPicPr>
            <a:picLocks noChangeAspect="1"/>
          </p:cNvPicPr>
          <p:nvPr/>
        </p:nvPicPr>
        <p:blipFill>
          <a:blip r:embed="rId3"/>
          <a:stretch>
            <a:fillRect/>
          </a:stretch>
        </p:blipFill>
        <p:spPr>
          <a:xfrm>
            <a:off x="9559532" y="4324007"/>
            <a:ext cx="2250557" cy="2461547"/>
          </a:xfrm>
          <a:prstGeom prst="rect">
            <a:avLst/>
          </a:prstGeom>
        </p:spPr>
      </p:pic>
    </p:spTree>
    <p:extLst>
      <p:ext uri="{BB962C8B-B14F-4D97-AF65-F5344CB8AC3E}">
        <p14:creationId xmlns:p14="http://schemas.microsoft.com/office/powerpoint/2010/main" val="265661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43F7D2-BBB8-1243-8CC6-BB618F18FA23}"/>
              </a:ext>
            </a:extLst>
          </p:cNvPr>
          <p:cNvSpPr>
            <a:spLocks noGrp="1"/>
          </p:cNvSpPr>
          <p:nvPr/>
        </p:nvSpPr>
        <p:spPr>
          <a:xfrm>
            <a:off x="870249" y="-704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Wetlands loss affects people and the planet</a:t>
            </a:r>
            <a:endParaRPr lang="en-CH" sz="3600" b="1" dirty="0">
              <a:solidFill>
                <a:schemeClr val="bg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0DFE4A3D-D166-2B44-B20E-75B384CFDB43}"/>
              </a:ext>
            </a:extLst>
          </p:cNvPr>
          <p:cNvSpPr>
            <a:spLocks noGrp="1"/>
          </p:cNvSpPr>
          <p:nvPr/>
        </p:nvSpPr>
        <p:spPr>
          <a:xfrm>
            <a:off x="842905" y="1514054"/>
            <a:ext cx="5399802" cy="4577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solidFill>
                  <a:srgbClr val="EBA088"/>
                </a:solidFill>
                <a:latin typeface="Arial" panose="020B0604020202020204" pitchFamily="34" charset="0"/>
                <a:cs typeface="Arial" panose="020B0604020202020204" pitchFamily="34" charset="0"/>
              </a:rPr>
              <a:t>Human well-being </a:t>
            </a:r>
          </a:p>
          <a:p>
            <a:r>
              <a:rPr lang="en-US" sz="1600" b="1" dirty="0">
                <a:solidFill>
                  <a:srgbClr val="006571"/>
                </a:solidFill>
                <a:latin typeface="Arial" panose="020B0604020202020204" pitchFamily="34" charset="0"/>
                <a:cs typeface="Arial" panose="020B0604020202020204" pitchFamily="34" charset="0"/>
              </a:rPr>
              <a:t>Water security</a:t>
            </a:r>
          </a:p>
          <a:p>
            <a:pPr lvl="1">
              <a:tabLst>
                <a:tab pos="228600" algn="l"/>
              </a:tabLst>
            </a:pPr>
            <a:r>
              <a:rPr lang="en-US" sz="1600" dirty="0">
                <a:latin typeface="Arial" panose="020B0604020202020204" pitchFamily="34" charset="0"/>
                <a:cs typeface="Arial" panose="020B0604020202020204" pitchFamily="34" charset="0"/>
              </a:rPr>
              <a:t>Wetlands provide almost all our fresh water.</a:t>
            </a:r>
          </a:p>
          <a:p>
            <a:pPr lvl="1">
              <a:tabLst>
                <a:tab pos="228600"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Earth’s kidneys, wetlands’ silt-rich soil and </a:t>
            </a:r>
            <a:r>
              <a:rPr lang="en-US" sz="1600" dirty="0">
                <a:solidFill>
                  <a:srgbClr val="000000"/>
                </a:solidFill>
                <a:latin typeface="Arial" panose="020B0604020202020204" pitchFamily="34" charset="0"/>
                <a:cs typeface="Arial" panose="020B0604020202020204" pitchFamily="34" charset="0"/>
              </a:rPr>
              <a:t>plants filter against harmful toxins, agricultural pesticides and industrial waste — leaving safe water to drink.</a:t>
            </a:r>
          </a:p>
          <a:p>
            <a:pPr lvl="1">
              <a:tabLst>
                <a:tab pos="228600" algn="l"/>
              </a:tabLst>
            </a:pPr>
            <a:r>
              <a:rPr lang="en-US" sz="1600" dirty="0">
                <a:solidFill>
                  <a:srgbClr val="000000"/>
                </a:solidFill>
                <a:latin typeface="Arial" panose="020B0604020202020204" pitchFamily="34" charset="0"/>
                <a:cs typeface="Arial" panose="020B0604020202020204" pitchFamily="34" charset="0"/>
              </a:rPr>
              <a:t>The UN Water Report (2018) mentions wetlands as nature-based solutions that can help improve water quality.</a:t>
            </a:r>
          </a:p>
          <a:p>
            <a:pPr lvl="1">
              <a:tabLst>
                <a:tab pos="228600" algn="l"/>
              </a:tabLst>
            </a:pPr>
            <a:r>
              <a:rPr lang="en-US" sz="1600" dirty="0">
                <a:latin typeface="Arial" panose="020B0604020202020204" pitchFamily="34" charset="0"/>
                <a:cs typeface="Arial" panose="020B0604020202020204" pitchFamily="34" charset="0"/>
              </a:rPr>
              <a:t>There are already </a:t>
            </a:r>
            <a:r>
              <a:rPr lang="en-CH" sz="1600" dirty="0">
                <a:latin typeface="Arial" panose="020B0604020202020204" pitchFamily="34" charset="0"/>
                <a:cs typeface="Arial" panose="020B0604020202020204" pitchFamily="34" charset="0"/>
              </a:rPr>
              <a:t>2.2 billion people without safe drinking water,</a:t>
            </a:r>
            <a:r>
              <a:rPr lang="en-US" sz="1600" dirty="0">
                <a:latin typeface="Arial" panose="020B0604020202020204" pitchFamily="34" charset="0"/>
                <a:cs typeface="Arial" panose="020B0604020202020204" pitchFamily="34" charset="0"/>
              </a:rPr>
              <a:t> and</a:t>
            </a:r>
            <a:r>
              <a:rPr lang="en-CH" sz="1600" dirty="0">
                <a:latin typeface="Arial" panose="020B0604020202020204" pitchFamily="34" charset="0"/>
                <a:cs typeface="Arial" panose="020B0604020202020204" pitchFamily="34" charset="0"/>
              </a:rPr>
              <a:t> 485,000 die each year</a:t>
            </a:r>
            <a:r>
              <a:rPr lang="en-US" sz="1600" dirty="0">
                <a:latin typeface="Arial" panose="020B0604020202020204" pitchFamily="34" charset="0"/>
                <a:cs typeface="Arial" panose="020B0604020202020204" pitchFamily="34" charset="0"/>
              </a:rPr>
              <a:t>.</a:t>
            </a:r>
          </a:p>
          <a:p>
            <a:pPr lvl="1"/>
            <a:r>
              <a:rPr lang="en-CH" sz="1600" dirty="0">
                <a:latin typeface="Arial" panose="020B0604020202020204" pitchFamily="34" charset="0"/>
                <a:cs typeface="Arial" panose="020B0604020202020204" pitchFamily="34" charset="0"/>
              </a:rPr>
              <a:t>Water insecurity </a:t>
            </a:r>
            <a:r>
              <a:rPr lang="en-US" sz="1600" dirty="0">
                <a:latin typeface="Arial" panose="020B0604020202020204" pitchFamily="34" charset="0"/>
                <a:cs typeface="Arial" panose="020B0604020202020204" pitchFamily="34" charset="0"/>
              </a:rPr>
              <a:t>is </a:t>
            </a:r>
            <a:r>
              <a:rPr lang="en-CH" sz="1600" dirty="0">
                <a:latin typeface="Arial" panose="020B0604020202020204" pitchFamily="34" charset="0"/>
                <a:cs typeface="Arial" panose="020B0604020202020204" pitchFamily="34" charset="0"/>
              </a:rPr>
              <a:t>a major role in conflict in at least 45 countries in 2017</a:t>
            </a:r>
            <a:r>
              <a:rPr lang="en-US" sz="1600" dirty="0">
                <a:latin typeface="Arial" panose="020B0604020202020204" pitchFamily="34" charset="0"/>
                <a:cs typeface="Arial" panose="020B0604020202020204" pitchFamily="34" charset="0"/>
              </a:rPr>
              <a:t>.</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0" indent="0">
              <a:buNone/>
            </a:pPr>
            <a:endParaRPr lang="en-CH" sz="1800" dirty="0"/>
          </a:p>
          <a:p>
            <a:pPr marL="0" indent="0">
              <a:buNone/>
            </a:pPr>
            <a:endParaRPr lang="en-CH" sz="1800" dirty="0"/>
          </a:p>
          <a:p>
            <a:endParaRPr lang="en-CH" sz="1800" dirty="0"/>
          </a:p>
          <a:p>
            <a:pPr marL="0" indent="0">
              <a:buNone/>
            </a:pPr>
            <a:endParaRPr lang="en-CH" sz="1800" dirty="0"/>
          </a:p>
          <a:p>
            <a:pPr marL="0" indent="0">
              <a:buNone/>
            </a:pPr>
            <a:endParaRPr lang="en-CH" sz="1800" dirty="0"/>
          </a:p>
        </p:txBody>
      </p:sp>
      <p:sp>
        <p:nvSpPr>
          <p:cNvPr id="11" name="Content Placeholder 2">
            <a:extLst>
              <a:ext uri="{FF2B5EF4-FFF2-40B4-BE49-F238E27FC236}">
                <a16:creationId xmlns:a16="http://schemas.microsoft.com/office/drawing/2014/main" id="{1BF43F6B-3A48-4E92-B9D1-D3A1ADE2B965}"/>
              </a:ext>
            </a:extLst>
          </p:cNvPr>
          <p:cNvSpPr txBox="1">
            <a:spLocks/>
          </p:cNvSpPr>
          <p:nvPr/>
        </p:nvSpPr>
        <p:spPr>
          <a:xfrm>
            <a:off x="311449" y="5691478"/>
            <a:ext cx="8991366"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indent="0">
              <a:lnSpc>
                <a:spcPct val="120000"/>
              </a:lnSpc>
              <a:spcBef>
                <a:spcPts val="0"/>
              </a:spcBef>
              <a:buNone/>
              <a:tabLst>
                <a:tab pos="2914650" algn="l"/>
              </a:tabLst>
            </a:pPr>
            <a:r>
              <a:rPr lang="en-US" sz="800" dirty="0">
                <a:hlinkClick r:id="rId2">
                  <a:extLst>
                    <a:ext uri="{A12FA001-AC4F-418D-AE19-62706E023703}">
                      <ahyp:hlinkClr xmlns:ahyp="http://schemas.microsoft.com/office/drawing/2018/hyperlinkcolor" val="tx"/>
                    </a:ext>
                  </a:extLst>
                </a:hlinkClick>
              </a:rPr>
              <a:t>factsheet_wetland_restoration_general_e_0.pdf (ramsar.org)</a:t>
            </a:r>
            <a:endParaRPr lang="en-US" sz="800" dirty="0"/>
          </a:p>
          <a:p>
            <a:pPr marL="0" indent="0">
              <a:lnSpc>
                <a:spcPct val="120000"/>
              </a:lnSpc>
              <a:spcBef>
                <a:spcPts val="0"/>
              </a:spcBef>
              <a:buNone/>
              <a:tabLst>
                <a:tab pos="2914650" algn="l"/>
              </a:tabLst>
            </a:pPr>
            <a:r>
              <a:rPr lang="en-US" sz="800" dirty="0">
                <a:hlinkClick r:id="rId3">
                  <a:extLst>
                    <a:ext uri="{A12FA001-AC4F-418D-AE19-62706E023703}">
                      <ahyp:hlinkClr xmlns:ahyp="http://schemas.microsoft.com/office/drawing/2018/hyperlinkcolor" val="tx"/>
                    </a:ext>
                  </a:extLst>
                </a:hlinkClick>
              </a:rPr>
              <a:t>Slide 1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val="tx"/>
                    </a:ext>
                  </a:extLst>
                </a:hlinkClick>
              </a:rPr>
              <a:t>factsheet_wetland_restoration_peatlands_e.pdf (ramsar.org)</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ndParaRPr>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solidFill>
                <a:srgbClr val="000000"/>
              </a:solidFill>
            </a:endParaRPr>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2" name="Content Placeholder 2">
            <a:extLst>
              <a:ext uri="{FF2B5EF4-FFF2-40B4-BE49-F238E27FC236}">
                <a16:creationId xmlns:a16="http://schemas.microsoft.com/office/drawing/2014/main" id="{67A3B061-1CFC-447C-AFF6-1F4840E4274F}"/>
              </a:ext>
            </a:extLst>
          </p:cNvPr>
          <p:cNvSpPr txBox="1">
            <a:spLocks/>
          </p:cNvSpPr>
          <p:nvPr/>
        </p:nvSpPr>
        <p:spPr>
          <a:xfrm>
            <a:off x="6242707" y="1883744"/>
            <a:ext cx="4855987" cy="435133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6571"/>
                </a:solidFill>
                <a:latin typeface="Arial" panose="020B0604020202020204" pitchFamily="34" charset="0"/>
                <a:cs typeface="Arial" panose="020B0604020202020204" pitchFamily="34" charset="0"/>
              </a:rPr>
              <a:t>Well-being and culture</a:t>
            </a:r>
          </a:p>
          <a:p>
            <a:pPr lvl="1"/>
            <a:r>
              <a:rPr lang="en-US" sz="1600" dirty="0">
                <a:solidFill>
                  <a:srgbClr val="000000"/>
                </a:solidFill>
                <a:latin typeface="Arial" panose="020B0604020202020204" pitchFamily="34" charset="0"/>
                <a:cs typeface="Arial" panose="020B0604020202020204" pitchFamily="34" charset="0"/>
              </a:rPr>
              <a:t>Wetlands provide recreation spaces, cultural engagement and mental health benefits tied to interacting with nature.</a:t>
            </a:r>
          </a:p>
          <a:p>
            <a:pPr marL="0" indent="0">
              <a:buNone/>
            </a:pPr>
            <a:endParaRPr lang="en-US" sz="1600" dirty="0">
              <a:solidFill>
                <a:srgbClr val="000000"/>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US" sz="1400" dirty="0">
              <a:solidFill>
                <a:srgbClr val="000000"/>
              </a:solidFill>
              <a:latin typeface="Georgia" panose="02040502050405020303" pitchFamily="18" charset="0"/>
            </a:endParaRPr>
          </a:p>
          <a:p>
            <a:pPr marL="457200" lvl="1" indent="0">
              <a:lnSpc>
                <a:spcPct val="100000"/>
              </a:lnSpc>
              <a:spcBef>
                <a:spcPts val="0"/>
              </a:spcBef>
              <a:buNone/>
            </a:pPr>
            <a:endParaRPr lang="en-US" sz="1400" b="1" dirty="0">
              <a:solidFill>
                <a:srgbClr val="000000"/>
              </a:solidFill>
              <a:latin typeface="Georgia" panose="02040502050405020303" pitchFamily="18" charset="0"/>
            </a:endParaRPr>
          </a:p>
          <a:p>
            <a:pPr marL="0" indent="0">
              <a:lnSpc>
                <a:spcPct val="100000"/>
              </a:lnSpc>
              <a:spcBef>
                <a:spcPts val="0"/>
              </a:spcBef>
              <a:buNone/>
            </a:pPr>
            <a:endParaRPr lang="en-US" sz="1600" dirty="0">
              <a:solidFill>
                <a:srgbClr val="000000"/>
              </a:solidFill>
              <a:effectLst/>
              <a:highlight>
                <a:srgbClr val="FFFF00"/>
              </a:highlight>
              <a:ea typeface="Times New Roman" panose="02020603050405020304" pitchFamily="18" charset="0"/>
              <a:cs typeface="Raleway" pitchFamily="2" charset="0"/>
            </a:endParaRPr>
          </a:p>
        </p:txBody>
      </p:sp>
      <p:pic>
        <p:nvPicPr>
          <p:cNvPr id="2" name="Image 1">
            <a:extLst>
              <a:ext uri="{FF2B5EF4-FFF2-40B4-BE49-F238E27FC236}">
                <a16:creationId xmlns:a16="http://schemas.microsoft.com/office/drawing/2014/main" id="{93BB6329-2E84-5947-AF08-21FE89FF642E}"/>
              </a:ext>
            </a:extLst>
          </p:cNvPr>
          <p:cNvPicPr>
            <a:picLocks noChangeAspect="1"/>
          </p:cNvPicPr>
          <p:nvPr/>
        </p:nvPicPr>
        <p:blipFill>
          <a:blip r:embed="rId5"/>
          <a:stretch>
            <a:fillRect/>
          </a:stretch>
        </p:blipFill>
        <p:spPr>
          <a:xfrm>
            <a:off x="8474149" y="3248586"/>
            <a:ext cx="3717851" cy="3609414"/>
          </a:xfrm>
          <a:prstGeom prst="rect">
            <a:avLst/>
          </a:prstGeom>
        </p:spPr>
      </p:pic>
    </p:spTree>
    <p:extLst>
      <p:ext uri="{BB962C8B-B14F-4D97-AF65-F5344CB8AC3E}">
        <p14:creationId xmlns:p14="http://schemas.microsoft.com/office/powerpoint/2010/main" val="313935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590FFC61-510E-4D7C-8F41-235542BDAEB0}"/>
              </a:ext>
            </a:extLst>
          </p:cNvPr>
          <p:cNvSpPr txBox="1">
            <a:spLocks/>
          </p:cNvSpPr>
          <p:nvPr/>
        </p:nvSpPr>
        <p:spPr>
          <a:xfrm>
            <a:off x="6149780" y="1587007"/>
            <a:ext cx="4992291" cy="435133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800" b="1" dirty="0">
                <a:solidFill>
                  <a:srgbClr val="006571"/>
                </a:solidFill>
                <a:latin typeface="Arial" panose="020B0604020202020204" pitchFamily="34" charset="0"/>
                <a:cs typeface="Arial" panose="020B0604020202020204" pitchFamily="34" charset="0"/>
              </a:rPr>
              <a:t>Biodiversity</a:t>
            </a:r>
          </a:p>
          <a:p>
            <a:pPr>
              <a:lnSpc>
                <a:spcPct val="100000"/>
              </a:lnSpc>
            </a:pPr>
            <a:endParaRPr lang="en-US" dirty="0">
              <a:latin typeface="Georgia" panose="02040502050405020303" pitchFamily="18" charset="0"/>
            </a:endParaRPr>
          </a:p>
          <a:p>
            <a:pPr marL="342900" indent="-342900">
              <a:lnSpc>
                <a:spcPct val="100000"/>
              </a:lnSpc>
              <a:buFont typeface="Symbol" panose="05050102010706020507" pitchFamily="18" charset="2"/>
              <a:buChar char=""/>
            </a:pPr>
            <a:r>
              <a:rPr lang="en-US" sz="1400" dirty="0">
                <a:solidFill>
                  <a:srgbClr val="000000"/>
                </a:solidFill>
                <a:latin typeface="Arial" panose="020B0604020202020204" pitchFamily="34" charset="0"/>
                <a:cs typeface="Arial" panose="020B0604020202020204" pitchFamily="34" charset="0"/>
              </a:rPr>
              <a:t>40% </a:t>
            </a:r>
            <a:r>
              <a:rPr lang="en-US" sz="1400" b="0" dirty="0">
                <a:solidFill>
                  <a:srgbClr val="000000"/>
                </a:solidFill>
                <a:latin typeface="Arial" panose="020B0604020202020204" pitchFamily="34" charset="0"/>
                <a:cs typeface="Arial" panose="020B0604020202020204" pitchFamily="34" charset="0"/>
              </a:rPr>
              <a:t>of the world’s plant and animal species live or breed in wetlands</a:t>
            </a:r>
          </a:p>
          <a:p>
            <a:pPr marL="342900" indent="-342900">
              <a:lnSpc>
                <a:spcPct val="100000"/>
              </a:lnSpc>
              <a:buFont typeface="Symbol" panose="05050102010706020507" pitchFamily="18" charset="2"/>
              <a:buChar char=""/>
            </a:pPr>
            <a:endParaRPr lang="en-US" sz="1400" b="0" dirty="0">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en-US" sz="1400" b="0" dirty="0">
                <a:solidFill>
                  <a:srgbClr val="000000"/>
                </a:solidFill>
                <a:latin typeface="Arial" panose="020B0604020202020204" pitchFamily="34" charset="0"/>
                <a:cs typeface="Arial" panose="020B0604020202020204" pitchFamily="34" charset="0"/>
              </a:rPr>
              <a:t>Rich nutrients — carried by rivers, streams and water power the food chain.</a:t>
            </a:r>
          </a:p>
          <a:p>
            <a:pPr marL="342900" indent="-342900">
              <a:lnSpc>
                <a:spcPct val="100000"/>
              </a:lnSpc>
              <a:buFont typeface="Symbol" panose="05050102010706020507" pitchFamily="18" charset="2"/>
              <a:buChar char=""/>
            </a:pPr>
            <a:endParaRPr lang="en-US" sz="1400" b="0" dirty="0">
              <a:solidFill>
                <a:srgbClr val="000000"/>
              </a:solidFill>
              <a:latin typeface="Georgia" panose="02040502050405020303" pitchFamily="18" charset="0"/>
            </a:endParaRPr>
          </a:p>
          <a:p>
            <a:pPr marL="342900" indent="-342900">
              <a:lnSpc>
                <a:spcPct val="100000"/>
              </a:lnSpc>
              <a:buFont typeface="Symbol" panose="05050102010706020507" pitchFamily="18" charset="2"/>
              <a:buChar char=""/>
            </a:pPr>
            <a:r>
              <a:rPr lang="en-US" sz="1400" dirty="0">
                <a:solidFill>
                  <a:srgbClr val="000000"/>
                </a:solidFill>
                <a:latin typeface="Arial" panose="020B0604020202020204" pitchFamily="34" charset="0"/>
                <a:cs typeface="Arial" panose="020B0604020202020204" pitchFamily="34" charset="0"/>
              </a:rPr>
              <a:t>&gt;100,000 freshwater species </a:t>
            </a:r>
            <a:r>
              <a:rPr lang="en-US" sz="1400" b="0" dirty="0">
                <a:solidFill>
                  <a:srgbClr val="000000"/>
                </a:solidFill>
                <a:latin typeface="Arial" panose="020B0604020202020204" pitchFamily="34" charset="0"/>
                <a:cs typeface="Arial" panose="020B0604020202020204" pitchFamily="34" charset="0"/>
              </a:rPr>
              <a:t>identified in wetlands.</a:t>
            </a:r>
          </a:p>
          <a:p>
            <a:pPr lvl="1">
              <a:lnSpc>
                <a:spcPct val="100000"/>
              </a:lnSpc>
              <a:spcBef>
                <a:spcPts val="0"/>
              </a:spcBef>
              <a:buFont typeface="Symbol" panose="05050102010706020507" pitchFamily="18" charset="2"/>
              <a:buChar char=""/>
            </a:pPr>
            <a:endParaRPr lang="en-US" sz="1400" dirty="0">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en-US" sz="1400" b="0" dirty="0">
                <a:solidFill>
                  <a:srgbClr val="000000"/>
                </a:solidFill>
                <a:latin typeface="Arial" panose="020B0604020202020204" pitchFamily="34" charset="0"/>
                <a:cs typeface="Arial" panose="020B0604020202020204" pitchFamily="34" charset="0"/>
              </a:rPr>
              <a:t>Home to </a:t>
            </a:r>
            <a:r>
              <a:rPr lang="en-US" sz="1400" dirty="0">
                <a:solidFill>
                  <a:srgbClr val="000000"/>
                </a:solidFill>
                <a:latin typeface="Arial" panose="020B0604020202020204" pitchFamily="34" charset="0"/>
                <a:cs typeface="Arial" panose="020B0604020202020204" pitchFamily="34" charset="0"/>
              </a:rPr>
              <a:t>30% of known fish species</a:t>
            </a:r>
            <a:r>
              <a:rPr lang="en-US" sz="1400" b="0" dirty="0">
                <a:solidFill>
                  <a:srgbClr val="000000"/>
                </a:solidFill>
                <a:latin typeface="Arial" panose="020B0604020202020204" pitchFamily="34" charset="0"/>
                <a:cs typeface="Arial" panose="020B0604020202020204" pitchFamily="34" charset="0"/>
              </a:rPr>
              <a:t>, with </a:t>
            </a:r>
            <a:r>
              <a:rPr lang="en-US" sz="1400" dirty="0">
                <a:solidFill>
                  <a:srgbClr val="000000"/>
                </a:solidFill>
                <a:latin typeface="Arial" panose="020B0604020202020204" pitchFamily="34" charset="0"/>
                <a:cs typeface="Arial" panose="020B0604020202020204" pitchFamily="34" charset="0"/>
              </a:rPr>
              <a:t>200 new freshwater species</a:t>
            </a:r>
            <a:r>
              <a:rPr lang="en-US" sz="1400" dirty="0">
                <a:solidFill>
                  <a:srgbClr val="000000"/>
                </a:solidFill>
                <a:latin typeface="Georgia" panose="02040502050405020303" pitchFamily="18" charset="0"/>
              </a:rPr>
              <a:t> </a:t>
            </a:r>
            <a:r>
              <a:rPr lang="en-US" sz="1400" b="0" dirty="0">
                <a:solidFill>
                  <a:srgbClr val="000000"/>
                </a:solidFill>
                <a:latin typeface="Arial" panose="020B0604020202020204" pitchFamily="34" charset="0"/>
                <a:cs typeface="Arial" panose="020B0604020202020204" pitchFamily="34" charset="0"/>
              </a:rPr>
              <a:t>discovered each year</a:t>
            </a:r>
          </a:p>
          <a:p>
            <a:pPr lvl="1">
              <a:lnSpc>
                <a:spcPct val="100000"/>
              </a:lnSpc>
              <a:spcBef>
                <a:spcPts val="0"/>
              </a:spcBef>
              <a:buFont typeface="Symbol" panose="05050102010706020507" pitchFamily="18" charset="2"/>
              <a:buChar char=""/>
            </a:pPr>
            <a:endParaRPr lang="en-US" sz="1400" dirty="0">
              <a:solidFill>
                <a:srgbClr val="000000"/>
              </a:solidFill>
              <a:latin typeface="Georgia" panose="02040502050405020303" pitchFamily="18" charset="0"/>
            </a:endParaRPr>
          </a:p>
          <a:p>
            <a:pPr marL="0" marR="0">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0" dirty="0">
              <a:solidFill>
                <a:srgbClr val="000000"/>
              </a:solidFill>
              <a:latin typeface="Georgia" panose="02040502050405020303" pitchFamily="18" charset="0"/>
            </a:endParaRPr>
          </a:p>
        </p:txBody>
      </p:sp>
      <p:sp>
        <p:nvSpPr>
          <p:cNvPr id="22" name="Content Placeholder 2">
            <a:extLst>
              <a:ext uri="{FF2B5EF4-FFF2-40B4-BE49-F238E27FC236}">
                <a16:creationId xmlns:a16="http://schemas.microsoft.com/office/drawing/2014/main" id="{5D4833A8-9DE4-4A88-88FF-84C2DE56CC7B}"/>
              </a:ext>
            </a:extLst>
          </p:cNvPr>
          <p:cNvSpPr txBox="1">
            <a:spLocks/>
          </p:cNvSpPr>
          <p:nvPr/>
        </p:nvSpPr>
        <p:spPr>
          <a:xfrm>
            <a:off x="1348303" y="5677377"/>
            <a:ext cx="3002972"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2">
                  <a:extLst>
                    <a:ext uri="{A12FA001-AC4F-418D-AE19-62706E023703}">
                      <ahyp:hlinkClr xmlns:ahyp="http://schemas.microsoft.com/office/drawing/2018/hyperlinkcolor" val="tx"/>
                    </a:ext>
                  </a:extLst>
                </a:hlinkClick>
              </a:rPr>
              <a:t>WWD19_2Handout_english.indd (ramsar.org)</a:t>
            </a:r>
            <a:endParaRPr lang="en-US" sz="800" dirty="0"/>
          </a:p>
          <a:p>
            <a:pPr marL="0" indent="0">
              <a:lnSpc>
                <a:spcPct val="120000"/>
              </a:lnSpc>
              <a:spcBef>
                <a:spcPts val="0"/>
              </a:spcBef>
              <a:buNone/>
              <a:tabLst>
                <a:tab pos="2914650" algn="l"/>
              </a:tabLst>
            </a:pPr>
            <a:r>
              <a:rPr lang="en-US" sz="800" dirty="0">
                <a:hlinkClick r:id="rId3">
                  <a:extLst>
                    <a:ext uri="{A12FA001-AC4F-418D-AE19-62706E023703}">
                      <ahyp:hlinkClr xmlns:ahyp="http://schemas.microsoft.com/office/drawing/2018/hyperlinkcolor" val="tx"/>
                    </a:ext>
                  </a:extLst>
                </a:hlinkClick>
              </a:rPr>
              <a:t>wwd16_hand-outs_desktop_print_eng.pdf (ramsar.org)</a:t>
            </a:r>
            <a:endParaRPr lang="en-US" sz="800" dirty="0"/>
          </a:p>
          <a:p>
            <a:pPr marL="0" indent="0">
              <a:lnSpc>
                <a:spcPct val="120000"/>
              </a:lnSpc>
              <a:spcBef>
                <a:spcPts val="0"/>
              </a:spcBef>
              <a:buNone/>
              <a:tabLst>
                <a:tab pos="2914650" algn="l"/>
              </a:tabLst>
            </a:pPr>
            <a:r>
              <a:rPr lang="en-US" sz="800" dirty="0">
                <a:hlinkClick r:id="rId4">
                  <a:extLst>
                    <a:ext uri="{A12FA001-AC4F-418D-AE19-62706E023703}">
                      <ahyp:hlinkClr xmlns:ahyp="http://schemas.microsoft.com/office/drawing/2018/hyperlinkcolor" val="tx"/>
                    </a:ext>
                  </a:extLst>
                </a:hlinkClick>
              </a:rPr>
              <a:t>Ramsar-50-Factsheet-BIODIVERSITY-English.pdf (ramsar50.org)</a:t>
            </a:r>
            <a:endParaRPr lang="en-US" sz="800" dirty="0"/>
          </a:p>
          <a:p>
            <a:pPr marL="0" indent="0">
              <a:lnSpc>
                <a:spcPct val="120000"/>
              </a:lnSpc>
              <a:spcBef>
                <a:spcPts val="0"/>
              </a:spcBef>
              <a:buNone/>
              <a:tabLst>
                <a:tab pos="2914650" algn="l"/>
              </a:tabLst>
            </a:pPr>
            <a:r>
              <a:rPr lang="en-US" sz="800" dirty="0">
                <a:hlinkClick r:id="rId5">
                  <a:extLst>
                    <a:ext uri="{A12FA001-AC4F-418D-AE19-62706E023703}">
                      <ahyp:hlinkClr xmlns:ahyp="http://schemas.microsoft.com/office/drawing/2018/hyperlinkcolor" val="tx"/>
                    </a:ext>
                  </a:extLst>
                </a:hlinkClick>
              </a:rPr>
              <a:t>Summary of the Thirteenth Meeting of the Conference of the Parties to the Ramsar Convention on Wetlands | Ramsar</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23" name="Content Placeholder 2">
            <a:extLst>
              <a:ext uri="{FF2B5EF4-FFF2-40B4-BE49-F238E27FC236}">
                <a16:creationId xmlns:a16="http://schemas.microsoft.com/office/drawing/2014/main" id="{BAA0D9F6-02CC-4281-9F48-4F94757D04EB}"/>
              </a:ext>
            </a:extLst>
          </p:cNvPr>
          <p:cNvSpPr>
            <a:spLocks noGrp="1"/>
          </p:cNvSpPr>
          <p:nvPr/>
        </p:nvSpPr>
        <p:spPr>
          <a:xfrm>
            <a:off x="831132" y="1599707"/>
            <a:ext cx="5211090" cy="3440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solidFill>
                  <a:srgbClr val="006571"/>
                </a:solidFill>
                <a:effectLst/>
                <a:latin typeface="Arial" panose="020B0604020202020204" pitchFamily="34" charset="0"/>
                <a:ea typeface="Times New Roman" panose="02020603050405020304" pitchFamily="18" charset="0"/>
                <a:cs typeface="Arial" panose="020B0604020202020204" pitchFamily="34" charset="0"/>
              </a:rPr>
              <a:t>Climate r</a:t>
            </a:r>
            <a:r>
              <a:rPr lang="en-US" sz="1800" b="1" dirty="0">
                <a:solidFill>
                  <a:srgbClr val="006571"/>
                </a:solidFill>
                <a:latin typeface="Arial" panose="020B0604020202020204" pitchFamily="34" charset="0"/>
                <a:ea typeface="Times New Roman" panose="02020603050405020304" pitchFamily="18" charset="0"/>
                <a:cs typeface="Arial" panose="020B0604020202020204" pitchFamily="34" charset="0"/>
              </a:rPr>
              <a:t>egulation and human safety </a:t>
            </a:r>
            <a:endParaRPr lang="en-US" sz="1800" b="1" dirty="0">
              <a:solidFill>
                <a:srgbClr val="00657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endParaRPr lang="en-US" sz="16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342900" marR="0" lvl="0" indent="-342900">
              <a:spcBef>
                <a:spcPts val="0"/>
              </a:spcBef>
              <a:spcAft>
                <a:spcPts val="0"/>
              </a:spcAft>
              <a:buFont typeface="Symbol" panose="05050102010706020507" pitchFamily="18" charset="2"/>
              <a:buChar char=""/>
            </a:pPr>
            <a:r>
              <a:rPr lang="en-US" sz="1600" dirty="0">
                <a:solidFill>
                  <a:srgbClr val="006571"/>
                </a:solidFill>
                <a:effectLst/>
                <a:latin typeface="Arial" panose="020B0604020202020204" pitchFamily="34" charset="0"/>
                <a:ea typeface="Times New Roman" panose="02020603050405020304" pitchFamily="18" charset="0"/>
                <a:cs typeface="Arial" panose="020B0604020202020204" pitchFamily="34" charset="0"/>
              </a:rPr>
              <a:t>Wetlands are </a:t>
            </a:r>
            <a:r>
              <a:rPr lang="en-US" sz="1600" b="1" dirty="0">
                <a:solidFill>
                  <a:srgbClr val="006571"/>
                </a:solidFill>
                <a:effectLst/>
                <a:latin typeface="Arial" panose="020B0604020202020204" pitchFamily="34" charset="0"/>
                <a:ea typeface="Times New Roman" panose="02020603050405020304" pitchFamily="18" charset="0"/>
                <a:cs typeface="Arial" panose="020B0604020202020204" pitchFamily="34" charset="0"/>
              </a:rPr>
              <a:t>natural shields </a:t>
            </a:r>
            <a:r>
              <a:rPr lang="en-US" sz="1600" dirty="0">
                <a:solidFill>
                  <a:srgbClr val="006571"/>
                </a:solidFill>
                <a:latin typeface="Arial" panose="020B0604020202020204" pitchFamily="34" charset="0"/>
                <a:cs typeface="Arial" panose="020B0604020202020204" pitchFamily="34" charset="0"/>
              </a:rPr>
              <a:t>and</a:t>
            </a:r>
            <a:r>
              <a:rPr lang="en-US" sz="1600" dirty="0">
                <a:solidFill>
                  <a:srgbClr val="006571"/>
                </a:solidFill>
                <a:effectLst/>
                <a:latin typeface="Georgia" panose="02040502050405020303" pitchFamily="18" charset="0"/>
                <a:ea typeface="Times New Roman" panose="02020603050405020304" pitchFamily="18" charset="0"/>
                <a:cs typeface="Raleway" pitchFamily="2" charset="0"/>
              </a:rPr>
              <a:t> </a:t>
            </a:r>
            <a:r>
              <a:rPr lang="en-US" sz="1600" b="1" dirty="0">
                <a:solidFill>
                  <a:srgbClr val="006571"/>
                </a:solidFill>
                <a:latin typeface="Arial" panose="020B0604020202020204" pitchFamily="34" charset="0"/>
                <a:cs typeface="Arial" panose="020B0604020202020204" pitchFamily="34" charset="0"/>
              </a:rPr>
              <a:t>help us cope with climate change </a:t>
            </a:r>
            <a:r>
              <a:rPr lang="en-US" sz="1600" dirty="0">
                <a:solidFill>
                  <a:srgbClr val="006571"/>
                </a:solidFill>
                <a:latin typeface="Arial" panose="020B0604020202020204" pitchFamily="34" charset="0"/>
                <a:cs typeface="Arial" panose="020B0604020202020204" pitchFamily="34" charset="0"/>
              </a:rPr>
              <a:t>and its impacts.</a:t>
            </a:r>
          </a:p>
          <a:p>
            <a:pPr lvl="1"/>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Wetlands safeguard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60% of humanity </a:t>
            </a:r>
            <a:r>
              <a:rPr lang="en-US" sz="1400" dirty="0">
                <a:solidFill>
                  <a:srgbClr val="000000"/>
                </a:solidFill>
                <a:latin typeface="Arial" panose="020B0604020202020204" pitchFamily="34" charset="0"/>
                <a:cs typeface="Arial" panose="020B0604020202020204" pitchFamily="34" charset="0"/>
              </a:rPr>
              <a:t>along coastlines against storm surges, hurricanes and tsunamis.</a:t>
            </a:r>
          </a:p>
          <a:p>
            <a:pPr lvl="1"/>
            <a:r>
              <a:rPr lang="en-US" sz="1400" dirty="0">
                <a:solidFill>
                  <a:srgbClr val="000000"/>
                </a:solidFill>
                <a:latin typeface="Arial" panose="020B0604020202020204" pitchFamily="34" charset="0"/>
                <a:cs typeface="Arial" panose="020B0604020202020204" pitchFamily="34" charset="0"/>
              </a:rPr>
              <a:t>Each acre of inland wetlands absorbs up to 1.5 million gallons of floodwater, helping to reduce floods and delay and relieve droughts.</a:t>
            </a:r>
            <a:endParaRPr lang="en-GB" sz="1400" dirty="0">
              <a:solidFill>
                <a:srgbClr val="000000"/>
              </a:solidFill>
              <a:latin typeface="Arial" panose="020B0604020202020204" pitchFamily="34" charset="0"/>
              <a:cs typeface="Arial" panose="020B0604020202020204" pitchFamily="34" charset="0"/>
            </a:endParaRPr>
          </a:p>
          <a:p>
            <a:pPr lvl="1"/>
            <a:r>
              <a:rPr lang="en-US" sz="1400" dirty="0">
                <a:solidFill>
                  <a:srgbClr val="000000"/>
                </a:solidFill>
                <a:latin typeface="Arial" panose="020B0604020202020204" pitchFamily="34" charset="0"/>
                <a:cs typeface="Arial" panose="020B0604020202020204" pitchFamily="34" charset="0"/>
              </a:rPr>
              <a:t>Coastal wetlands sequester and store carbon up to</a:t>
            </a:r>
            <a:r>
              <a:rPr lang="en-US" sz="1400" dirty="0">
                <a:solidFill>
                  <a:srgbClr val="000000"/>
                </a:solidFill>
                <a:latin typeface="Georgia" panose="02040502050405020303" pitchFamily="18" charset="0"/>
              </a:rPr>
              <a:t> </a:t>
            </a:r>
            <a:r>
              <a:rPr lang="en-US" sz="1400" b="1" dirty="0">
                <a:solidFill>
                  <a:srgbClr val="000000"/>
                </a:solidFill>
                <a:latin typeface="Arial" panose="020B0604020202020204" pitchFamily="34" charset="0"/>
                <a:cs typeface="Arial" panose="020B0604020202020204" pitchFamily="34" charset="0"/>
              </a:rPr>
              <a:t>55X</a:t>
            </a:r>
            <a:r>
              <a:rPr lang="en-US" sz="1400" b="1" dirty="0">
                <a:solidFill>
                  <a:srgbClr val="000000"/>
                </a:solidFill>
                <a:latin typeface="Georgia" panose="02040502050405020303" pitchFamily="18" charset="0"/>
              </a:rPr>
              <a:t> </a:t>
            </a:r>
            <a:r>
              <a:rPr lang="en-US" sz="1400" dirty="0">
                <a:solidFill>
                  <a:srgbClr val="000000"/>
                </a:solidFill>
                <a:latin typeface="Arial" panose="020B0604020202020204" pitchFamily="34" charset="0"/>
                <a:cs typeface="Arial" panose="020B0604020202020204" pitchFamily="34" charset="0"/>
              </a:rPr>
              <a:t>faster than tropical rain forests.</a:t>
            </a:r>
          </a:p>
          <a:p>
            <a:pPr lvl="1"/>
            <a:r>
              <a:rPr lang="en-US" sz="1400" b="1" dirty="0">
                <a:solidFill>
                  <a:srgbClr val="000000"/>
                </a:solidFill>
                <a:latin typeface="Arial" panose="020B0604020202020204" pitchFamily="34" charset="0"/>
                <a:cs typeface="Arial" panose="020B0604020202020204" pitchFamily="34" charset="0"/>
              </a:rPr>
              <a:t>Peatlands </a:t>
            </a:r>
            <a:r>
              <a:rPr lang="en-US" sz="1400" dirty="0">
                <a:solidFill>
                  <a:srgbClr val="000000"/>
                </a:solidFill>
                <a:latin typeface="Arial" panose="020B0604020202020204" pitchFamily="34" charset="0"/>
                <a:cs typeface="Arial" panose="020B0604020202020204" pitchFamily="34" charset="0"/>
              </a:rPr>
              <a:t>store ~</a:t>
            </a:r>
            <a:r>
              <a:rPr lang="en-US" sz="1400" b="1" dirty="0">
                <a:solidFill>
                  <a:srgbClr val="000000"/>
                </a:solidFill>
                <a:latin typeface="Arial" panose="020B0604020202020204" pitchFamily="34" charset="0"/>
                <a:cs typeface="Arial" panose="020B0604020202020204" pitchFamily="34" charset="0"/>
              </a:rPr>
              <a:t>30% </a:t>
            </a:r>
            <a:r>
              <a:rPr lang="en-US" sz="1400" dirty="0">
                <a:solidFill>
                  <a:srgbClr val="000000"/>
                </a:solidFill>
                <a:latin typeface="Arial" panose="020B0604020202020204" pitchFamily="34" charset="0"/>
                <a:cs typeface="Arial" panose="020B0604020202020204" pitchFamily="34" charset="0"/>
              </a:rPr>
              <a:t>of land-based carbon — </a:t>
            </a:r>
            <a:r>
              <a:rPr lang="en-US" sz="1400" b="1" dirty="0">
                <a:solidFill>
                  <a:srgbClr val="000000"/>
                </a:solidFill>
                <a:latin typeface="Arial" panose="020B0604020202020204" pitchFamily="34" charset="0"/>
                <a:cs typeface="Arial" panose="020B0604020202020204" pitchFamily="34" charset="0"/>
              </a:rPr>
              <a:t>2X</a:t>
            </a:r>
            <a:r>
              <a:rPr lang="en-US" sz="1400" dirty="0">
                <a:solidFill>
                  <a:srgbClr val="000000"/>
                </a:solidFill>
                <a:effectLst/>
                <a:latin typeface="Georgia" panose="02040502050405020303" pitchFamily="18" charset="0"/>
                <a:ea typeface="Times New Roman" panose="02020603050405020304" pitchFamily="18" charset="0"/>
                <a:cs typeface="Raleway" pitchFamily="2" charset="0"/>
              </a:rPr>
              <a:t> </a:t>
            </a:r>
            <a:r>
              <a:rPr lang="en-US" sz="1400" dirty="0">
                <a:solidFill>
                  <a:srgbClr val="000000"/>
                </a:solidFill>
                <a:latin typeface="Arial" panose="020B0604020202020204" pitchFamily="34" charset="0"/>
                <a:cs typeface="Arial" panose="020B0604020202020204" pitchFamily="34" charset="0"/>
              </a:rPr>
              <a:t>the amount of all the world’s forests.</a:t>
            </a:r>
          </a:p>
          <a:p>
            <a:pPr lvl="1"/>
            <a:r>
              <a:rPr lang="en-US" sz="1400" dirty="0">
                <a:solidFill>
                  <a:srgbClr val="000000"/>
                </a:solidFill>
                <a:latin typeface="Arial" panose="020B0604020202020204" pitchFamily="34" charset="0"/>
                <a:cs typeface="Arial" panose="020B0604020202020204" pitchFamily="34" charset="0"/>
              </a:rPr>
              <a:t>Drained peatlands and peatland fires are responsible for an estimated 4% of global anthropogenic greenhouse gas emissions.</a:t>
            </a:r>
          </a:p>
          <a:p>
            <a:pPr lvl="1"/>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0" marR="0" indent="0">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lvl="1"/>
            <a:endParaRPr lang="en-US" sz="1400" dirty="0">
              <a:latin typeface="Georgia" panose="02040502050405020303" pitchFamily="18" charset="0"/>
            </a:endParaRPr>
          </a:p>
          <a:p>
            <a:pPr lvl="1">
              <a:spcBef>
                <a:spcPts val="0"/>
              </a:spcBef>
              <a:buFont typeface="Symbol" panose="05050102010706020507" pitchFamily="18" charset="2"/>
              <a:buChar char=""/>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lvl="1">
              <a:spcBef>
                <a:spcPts val="0"/>
              </a:spcBef>
              <a:buFont typeface="Symbol" panose="05050102010706020507" pitchFamily="18" charset="2"/>
              <a:buChar char=""/>
            </a:pPr>
            <a:endParaRPr lang="en-US" sz="1200" dirty="0">
              <a:solidFill>
                <a:srgbClr val="000000"/>
              </a:solidFill>
              <a:effectLst/>
              <a:ea typeface="Times New Roman" panose="02020603050405020304" pitchFamily="18" charset="0"/>
              <a:cs typeface="Raleway" pitchFamily="2" charset="0"/>
            </a:endParaRPr>
          </a:p>
        </p:txBody>
      </p:sp>
      <p:sp>
        <p:nvSpPr>
          <p:cNvPr id="24" name="Title 1">
            <a:extLst>
              <a:ext uri="{FF2B5EF4-FFF2-40B4-BE49-F238E27FC236}">
                <a16:creationId xmlns:a16="http://schemas.microsoft.com/office/drawing/2014/main" id="{FC91C8AA-D4B8-824F-AE01-CBA305CC2656}"/>
              </a:ext>
            </a:extLst>
          </p:cNvPr>
          <p:cNvSpPr>
            <a:spLocks noGrp="1"/>
          </p:cNvSpPr>
          <p:nvPr/>
        </p:nvSpPr>
        <p:spPr>
          <a:xfrm>
            <a:off x="859901" y="-563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Wetlands loss affects people and the planet</a:t>
            </a:r>
            <a:endParaRPr lang="en-CH" sz="3600" b="1" dirty="0">
              <a:solidFill>
                <a:schemeClr val="bg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E4DFF161-B085-224A-9E1A-1C94C659E12F}"/>
              </a:ext>
            </a:extLst>
          </p:cNvPr>
          <p:cNvPicPr>
            <a:picLocks noChangeAspect="1"/>
          </p:cNvPicPr>
          <p:nvPr/>
        </p:nvPicPr>
        <p:blipFill>
          <a:blip r:embed="rId6"/>
          <a:stretch>
            <a:fillRect/>
          </a:stretch>
        </p:blipFill>
        <p:spPr>
          <a:xfrm>
            <a:off x="103644" y="2474150"/>
            <a:ext cx="774589" cy="903687"/>
          </a:xfrm>
          <a:prstGeom prst="rect">
            <a:avLst/>
          </a:prstGeom>
        </p:spPr>
      </p:pic>
      <p:pic>
        <p:nvPicPr>
          <p:cNvPr id="5" name="Image 4">
            <a:extLst>
              <a:ext uri="{FF2B5EF4-FFF2-40B4-BE49-F238E27FC236}">
                <a16:creationId xmlns:a16="http://schemas.microsoft.com/office/drawing/2014/main" id="{A48EE677-E1B7-7044-99A0-8A6809C9B564}"/>
              </a:ext>
            </a:extLst>
          </p:cNvPr>
          <p:cNvPicPr>
            <a:picLocks noChangeAspect="1"/>
          </p:cNvPicPr>
          <p:nvPr/>
        </p:nvPicPr>
        <p:blipFill>
          <a:blip r:embed="rId7"/>
          <a:stretch>
            <a:fillRect/>
          </a:stretch>
        </p:blipFill>
        <p:spPr>
          <a:xfrm>
            <a:off x="10443954" y="4833990"/>
            <a:ext cx="1149350" cy="1149350"/>
          </a:xfrm>
          <a:prstGeom prst="rect">
            <a:avLst/>
          </a:prstGeom>
        </p:spPr>
      </p:pic>
    </p:spTree>
    <p:extLst>
      <p:ext uri="{BB962C8B-B14F-4D97-AF65-F5344CB8AC3E}">
        <p14:creationId xmlns:p14="http://schemas.microsoft.com/office/powerpoint/2010/main" val="39042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CDEECC9C-F6B1-E546-AD04-CEFFF1B6F47C}"/>
              </a:ext>
            </a:extLst>
          </p:cNvPr>
          <p:cNvSpPr/>
          <p:nvPr/>
        </p:nvSpPr>
        <p:spPr>
          <a:xfrm>
            <a:off x="150540" y="2635006"/>
            <a:ext cx="5351076" cy="2667018"/>
          </a:xfrm>
          <a:custGeom>
            <a:avLst/>
            <a:gdLst>
              <a:gd name="connsiteX0" fmla="*/ 259773 w 4821382"/>
              <a:gd name="connsiteY0" fmla="*/ 0 h 2379518"/>
              <a:gd name="connsiteX1" fmla="*/ 4821382 w 4821382"/>
              <a:gd name="connsiteY1" fmla="*/ 831273 h 2379518"/>
              <a:gd name="connsiteX2" fmla="*/ 2161309 w 4821382"/>
              <a:gd name="connsiteY2" fmla="*/ 2379518 h 2379518"/>
              <a:gd name="connsiteX3" fmla="*/ 0 w 4821382"/>
              <a:gd name="connsiteY3" fmla="*/ 1111827 h 2379518"/>
              <a:gd name="connsiteX4" fmla="*/ 259773 w 4821382"/>
              <a:gd name="connsiteY4" fmla="*/ 0 h 237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382" h="2379518">
                <a:moveTo>
                  <a:pt x="259773" y="0"/>
                </a:moveTo>
                <a:lnTo>
                  <a:pt x="4821382" y="831273"/>
                </a:lnTo>
                <a:lnTo>
                  <a:pt x="2161309" y="2379518"/>
                </a:lnTo>
                <a:lnTo>
                  <a:pt x="0" y="1111827"/>
                </a:lnTo>
                <a:lnTo>
                  <a:pt x="259773" y="0"/>
                </a:lnTo>
                <a:close/>
              </a:path>
            </a:pathLst>
          </a:custGeom>
          <a:solidFill>
            <a:srgbClr val="B0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8" name="Forme libre 7">
            <a:extLst>
              <a:ext uri="{FF2B5EF4-FFF2-40B4-BE49-F238E27FC236}">
                <a16:creationId xmlns:a16="http://schemas.microsoft.com/office/drawing/2014/main" id="{291C2782-353C-0548-B743-D25B864191D7}"/>
              </a:ext>
            </a:extLst>
          </p:cNvPr>
          <p:cNvSpPr/>
          <p:nvPr/>
        </p:nvSpPr>
        <p:spPr>
          <a:xfrm rot="158471">
            <a:off x="5754959" y="2309093"/>
            <a:ext cx="6286500" cy="2067211"/>
          </a:xfrm>
          <a:custGeom>
            <a:avLst/>
            <a:gdLst>
              <a:gd name="connsiteX0" fmla="*/ 6286500 w 6286500"/>
              <a:gd name="connsiteY0" fmla="*/ 0 h 1766455"/>
              <a:gd name="connsiteX1" fmla="*/ 5683827 w 6286500"/>
              <a:gd name="connsiteY1" fmla="*/ 1766455 h 1766455"/>
              <a:gd name="connsiteX2" fmla="*/ 0 w 6286500"/>
              <a:gd name="connsiteY2" fmla="*/ 1714500 h 1766455"/>
              <a:gd name="connsiteX3" fmla="*/ 1683327 w 6286500"/>
              <a:gd name="connsiteY3" fmla="*/ 498764 h 1766455"/>
              <a:gd name="connsiteX4" fmla="*/ 6286500 w 6286500"/>
              <a:gd name="connsiteY4" fmla="*/ 0 h 17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1766455">
                <a:moveTo>
                  <a:pt x="6286500" y="0"/>
                </a:moveTo>
                <a:lnTo>
                  <a:pt x="5683827" y="1766455"/>
                </a:lnTo>
                <a:lnTo>
                  <a:pt x="0" y="1714500"/>
                </a:lnTo>
                <a:lnTo>
                  <a:pt x="1683327" y="498764"/>
                </a:lnTo>
                <a:lnTo>
                  <a:pt x="6286500" y="0"/>
                </a:lnTo>
                <a:close/>
              </a:path>
            </a:pathLst>
          </a:custGeom>
          <a:solidFill>
            <a:srgbClr val="BA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9" name="Forme libre 8">
            <a:extLst>
              <a:ext uri="{FF2B5EF4-FFF2-40B4-BE49-F238E27FC236}">
                <a16:creationId xmlns:a16="http://schemas.microsoft.com/office/drawing/2014/main" id="{6D3FDAFD-2C12-AF4F-8C6E-31D1E938D532}"/>
              </a:ext>
            </a:extLst>
          </p:cNvPr>
          <p:cNvSpPr/>
          <p:nvPr/>
        </p:nvSpPr>
        <p:spPr>
          <a:xfrm>
            <a:off x="4077077" y="4585538"/>
            <a:ext cx="5842535" cy="1919487"/>
          </a:xfrm>
          <a:custGeom>
            <a:avLst/>
            <a:gdLst>
              <a:gd name="connsiteX0" fmla="*/ 5777345 w 5777345"/>
              <a:gd name="connsiteY0" fmla="*/ 207818 h 1943100"/>
              <a:gd name="connsiteX1" fmla="*/ 5361709 w 5777345"/>
              <a:gd name="connsiteY1" fmla="*/ 1943100 h 1943100"/>
              <a:gd name="connsiteX2" fmla="*/ 0 w 5777345"/>
              <a:gd name="connsiteY2" fmla="*/ 1465118 h 1943100"/>
              <a:gd name="connsiteX3" fmla="*/ 1226127 w 5777345"/>
              <a:gd name="connsiteY3" fmla="*/ 0 h 1943100"/>
              <a:gd name="connsiteX4" fmla="*/ 5777345 w 5777345"/>
              <a:gd name="connsiteY4" fmla="*/ 207818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7345" h="1943100">
                <a:moveTo>
                  <a:pt x="5777345" y="207818"/>
                </a:moveTo>
                <a:lnTo>
                  <a:pt x="5361709" y="1943100"/>
                </a:lnTo>
                <a:lnTo>
                  <a:pt x="0" y="1465118"/>
                </a:lnTo>
                <a:lnTo>
                  <a:pt x="1226127" y="0"/>
                </a:lnTo>
                <a:lnTo>
                  <a:pt x="5777345" y="207818"/>
                </a:lnTo>
                <a:close/>
              </a:path>
            </a:pathLst>
          </a:custGeom>
          <a:solidFill>
            <a:srgbClr val="EBA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0" name="TextBox 2">
            <a:extLst>
              <a:ext uri="{FF2B5EF4-FFF2-40B4-BE49-F238E27FC236}">
                <a16:creationId xmlns:a16="http://schemas.microsoft.com/office/drawing/2014/main" id="{D0B84941-C576-8140-9136-4D4286BBEB9E}"/>
              </a:ext>
            </a:extLst>
          </p:cNvPr>
          <p:cNvSpPr txBox="1"/>
          <p:nvPr/>
        </p:nvSpPr>
        <p:spPr>
          <a:xfrm>
            <a:off x="1738318" y="1790963"/>
            <a:ext cx="929943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rgbClr val="006571"/>
                </a:solidFill>
                <a:latin typeface="Arial" panose="020B0604020202020204" pitchFamily="34" charset="0"/>
                <a:cs typeface="Arial" panose="020B0604020202020204" pitchFamily="34" charset="0"/>
              </a:rPr>
              <a:t>Three Response Actions</a:t>
            </a:r>
          </a:p>
        </p:txBody>
      </p:sp>
      <p:sp>
        <p:nvSpPr>
          <p:cNvPr id="11" name="TextBox 3">
            <a:extLst>
              <a:ext uri="{FF2B5EF4-FFF2-40B4-BE49-F238E27FC236}">
                <a16:creationId xmlns:a16="http://schemas.microsoft.com/office/drawing/2014/main" id="{D3C60E58-D2D1-A643-B6A0-B2F48DA3B31A}"/>
              </a:ext>
            </a:extLst>
          </p:cNvPr>
          <p:cNvSpPr txBox="1"/>
          <p:nvPr/>
        </p:nvSpPr>
        <p:spPr>
          <a:xfrm>
            <a:off x="741044" y="3160975"/>
            <a:ext cx="405718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6571"/>
                </a:solidFill>
                <a:latin typeface="Arial" panose="020B0604020202020204" pitchFamily="34" charset="0"/>
                <a:cs typeface="Arial" panose="020B0604020202020204" pitchFamily="34" charset="0"/>
              </a:rPr>
              <a:t>VALUE </a:t>
            </a:r>
            <a:r>
              <a:rPr lang="en-GB" sz="2400" dirty="0">
                <a:solidFill>
                  <a:srgbClr val="006571"/>
                </a:solidFill>
                <a:latin typeface="Arial" panose="020B0604020202020204" pitchFamily="34" charset="0"/>
                <a:cs typeface="Arial" panose="020B0604020202020204" pitchFamily="34" charset="0"/>
              </a:rPr>
              <a:t>their multiple benefits and nature-based solutions</a:t>
            </a:r>
          </a:p>
        </p:txBody>
      </p:sp>
      <p:sp>
        <p:nvSpPr>
          <p:cNvPr id="12" name="TextBox 5">
            <a:extLst>
              <a:ext uri="{FF2B5EF4-FFF2-40B4-BE49-F238E27FC236}">
                <a16:creationId xmlns:a16="http://schemas.microsoft.com/office/drawing/2014/main" id="{10A0BB87-DF15-5A49-9F7D-AB5C389AFB96}"/>
              </a:ext>
            </a:extLst>
          </p:cNvPr>
          <p:cNvSpPr txBox="1"/>
          <p:nvPr/>
        </p:nvSpPr>
        <p:spPr>
          <a:xfrm>
            <a:off x="5174515" y="5048352"/>
            <a:ext cx="451695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6571"/>
                </a:solidFill>
                <a:latin typeface="Arial" panose="020B0604020202020204" pitchFamily="34" charset="0"/>
                <a:cs typeface="Arial" panose="020B0604020202020204" pitchFamily="34" charset="0"/>
              </a:rPr>
              <a:t>RESTORE </a:t>
            </a:r>
            <a:r>
              <a:rPr lang="en-GB" sz="2400" dirty="0">
                <a:solidFill>
                  <a:srgbClr val="006571"/>
                </a:solidFill>
                <a:latin typeface="Arial" panose="020B0604020202020204" pitchFamily="34" charset="0"/>
                <a:cs typeface="Arial" panose="020B0604020202020204" pitchFamily="34" charset="0"/>
              </a:rPr>
              <a:t>to revive biodiversity and life </a:t>
            </a:r>
          </a:p>
        </p:txBody>
      </p:sp>
      <p:sp>
        <p:nvSpPr>
          <p:cNvPr id="14" name="TextBox 4">
            <a:extLst>
              <a:ext uri="{FF2B5EF4-FFF2-40B4-BE49-F238E27FC236}">
                <a16:creationId xmlns:a16="http://schemas.microsoft.com/office/drawing/2014/main" id="{9668C4EE-5FFF-1B44-89D3-C44336EC84A7}"/>
              </a:ext>
            </a:extLst>
          </p:cNvPr>
          <p:cNvSpPr txBox="1"/>
          <p:nvPr/>
        </p:nvSpPr>
        <p:spPr>
          <a:xfrm>
            <a:off x="7432992" y="2898759"/>
            <a:ext cx="4492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latin typeface="Arial" panose="020B0604020202020204" pitchFamily="34" charset="0"/>
                <a:cs typeface="Arial" panose="020B0604020202020204" pitchFamily="34" charset="0"/>
              </a:rPr>
              <a:t>MANAGE</a:t>
            </a:r>
            <a:r>
              <a:rPr lang="en-GB" sz="2400" dirty="0">
                <a:solidFill>
                  <a:schemeClr val="bg1"/>
                </a:solidFill>
                <a:latin typeface="Georgia" panose="02040502050405020303" pitchFamily="18" charset="0"/>
              </a:rPr>
              <a:t> </a:t>
            </a:r>
            <a:r>
              <a:rPr lang="en-GB" sz="2400" dirty="0">
                <a:solidFill>
                  <a:schemeClr val="bg1"/>
                </a:solidFill>
                <a:latin typeface="Arial" panose="020B0604020202020204" pitchFamily="34" charset="0"/>
                <a:cs typeface="Arial" panose="020B0604020202020204" pitchFamily="34" charset="0"/>
              </a:rPr>
              <a:t>them wisely and use sustainably to conserve and maintain their health</a:t>
            </a:r>
          </a:p>
        </p:txBody>
      </p:sp>
      <p:sp>
        <p:nvSpPr>
          <p:cNvPr id="15" name="Title 1">
            <a:extLst>
              <a:ext uri="{FF2B5EF4-FFF2-40B4-BE49-F238E27FC236}">
                <a16:creationId xmlns:a16="http://schemas.microsoft.com/office/drawing/2014/main" id="{56247C13-B50B-497A-8F09-CA2B48C3EC35}"/>
              </a:ext>
            </a:extLst>
          </p:cNvPr>
          <p:cNvSpPr txBox="1">
            <a:spLocks/>
          </p:cNvSpPr>
          <p:nvPr/>
        </p:nvSpPr>
        <p:spPr>
          <a:xfrm>
            <a:off x="1738318" y="0"/>
            <a:ext cx="8926286"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bg1"/>
                </a:solidFill>
                <a:latin typeface="Arial" panose="020B0604020202020204" pitchFamily="34" charset="0"/>
                <a:cs typeface="Arial" panose="020B0604020202020204" pitchFamily="34" charset="0"/>
              </a:rPr>
              <a:t>Take 3 actions to reverse wetlands loss</a:t>
            </a:r>
            <a:endParaRPr lang="en-US" sz="3600" b="1" dirty="0">
              <a:solidFill>
                <a:schemeClr val="bg1"/>
              </a:solidFill>
              <a:latin typeface="Arial" panose="020B0604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8DBD82BD-57CA-C74F-A4EE-41AB0AE2EFD9}"/>
              </a:ext>
            </a:extLst>
          </p:cNvPr>
          <p:cNvPicPr>
            <a:picLocks noChangeAspect="1"/>
          </p:cNvPicPr>
          <p:nvPr/>
        </p:nvPicPr>
        <p:blipFill>
          <a:blip r:embed="rId2"/>
          <a:stretch>
            <a:fillRect/>
          </a:stretch>
        </p:blipFill>
        <p:spPr>
          <a:xfrm>
            <a:off x="8101017" y="5598698"/>
            <a:ext cx="841953" cy="561302"/>
          </a:xfrm>
          <a:prstGeom prst="rect">
            <a:avLst/>
          </a:prstGeom>
        </p:spPr>
      </p:pic>
      <p:pic>
        <p:nvPicPr>
          <p:cNvPr id="2" name="Image 1">
            <a:extLst>
              <a:ext uri="{FF2B5EF4-FFF2-40B4-BE49-F238E27FC236}">
                <a16:creationId xmlns:a16="http://schemas.microsoft.com/office/drawing/2014/main" id="{06DCAAAD-B3F8-924D-916B-08D32D1599E9}"/>
              </a:ext>
            </a:extLst>
          </p:cNvPr>
          <p:cNvPicPr>
            <a:picLocks noChangeAspect="1"/>
          </p:cNvPicPr>
          <p:nvPr/>
        </p:nvPicPr>
        <p:blipFill>
          <a:blip r:embed="rId3"/>
          <a:stretch>
            <a:fillRect/>
          </a:stretch>
        </p:blipFill>
        <p:spPr>
          <a:xfrm>
            <a:off x="396027" y="88900"/>
            <a:ext cx="1304191" cy="1130299"/>
          </a:xfrm>
          <a:prstGeom prst="rect">
            <a:avLst/>
          </a:prstGeom>
        </p:spPr>
      </p:pic>
    </p:spTree>
    <p:extLst>
      <p:ext uri="{BB962C8B-B14F-4D97-AF65-F5344CB8AC3E}">
        <p14:creationId xmlns:p14="http://schemas.microsoft.com/office/powerpoint/2010/main" val="41739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4F07ED41-6630-5C4D-8926-BB63F9C15BE8}"/>
              </a:ext>
            </a:extLst>
          </p:cNvPr>
          <p:cNvSpPr txBox="1">
            <a:spLocks/>
          </p:cNvSpPr>
          <p:nvPr/>
        </p:nvSpPr>
        <p:spPr>
          <a:xfrm>
            <a:off x="965800" y="3390935"/>
            <a:ext cx="10720033" cy="1093472"/>
          </a:xfrm>
          <a:prstGeom prst="rect">
            <a:avLst/>
          </a:prstGeom>
          <a:solidFill>
            <a:srgbClr val="B0DBD7">
              <a:alpha val="54000"/>
            </a:srgb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18" name="Text Placeholder 2">
            <a:extLst>
              <a:ext uri="{FF2B5EF4-FFF2-40B4-BE49-F238E27FC236}">
                <a16:creationId xmlns:a16="http://schemas.microsoft.com/office/drawing/2014/main" id="{CA2062FC-2F10-2B41-A775-7BFDE123ACC9}"/>
              </a:ext>
            </a:extLst>
          </p:cNvPr>
          <p:cNvSpPr>
            <a:spLocks noGrp="1"/>
          </p:cNvSpPr>
          <p:nvPr/>
        </p:nvSpPr>
        <p:spPr>
          <a:xfrm>
            <a:off x="826203" y="1122521"/>
            <a:ext cx="11097605" cy="114863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US" dirty="0">
                <a:solidFill>
                  <a:srgbClr val="006571"/>
                </a:solidFill>
                <a:latin typeface="Arial" panose="020B0604020202020204" pitchFamily="34" charset="0"/>
                <a:cs typeface="Arial" panose="020B0604020202020204" pitchFamily="34" charset="0"/>
              </a:rPr>
              <a:t>Throughout history wetlands have been viewed as wastelands. </a:t>
            </a:r>
          </a:p>
          <a:p>
            <a:pPr>
              <a:lnSpc>
                <a:spcPct val="100000"/>
              </a:lnSpc>
              <a:spcBef>
                <a:spcPts val="0"/>
              </a:spcBef>
            </a:pPr>
            <a:r>
              <a:rPr lang="en-US" dirty="0">
                <a:solidFill>
                  <a:srgbClr val="006571"/>
                </a:solidFill>
                <a:latin typeface="Arial" panose="020B0604020202020204" pitchFamily="34" charset="0"/>
                <a:cs typeface="Arial" panose="020B0604020202020204" pitchFamily="34" charset="0"/>
              </a:rPr>
              <a:t>We can value wetlands by:</a:t>
            </a:r>
            <a:endParaRPr lang="en-GB" dirty="0">
              <a:latin typeface="Arial" panose="020B0604020202020204" pitchFamily="34" charset="0"/>
              <a:cs typeface="Arial" panose="020B0604020202020204" pitchFamily="34" charset="0"/>
            </a:endParaRPr>
          </a:p>
        </p:txBody>
      </p:sp>
      <p:sp>
        <p:nvSpPr>
          <p:cNvPr id="19" name="Content Placeholder 3">
            <a:extLst>
              <a:ext uri="{FF2B5EF4-FFF2-40B4-BE49-F238E27FC236}">
                <a16:creationId xmlns:a16="http://schemas.microsoft.com/office/drawing/2014/main" id="{8645863A-8F37-A440-9579-FB8E8394CB3B}"/>
              </a:ext>
            </a:extLst>
          </p:cNvPr>
          <p:cNvSpPr>
            <a:spLocks noGrp="1"/>
          </p:cNvSpPr>
          <p:nvPr/>
        </p:nvSpPr>
        <p:spPr>
          <a:xfrm>
            <a:off x="883354" y="2355856"/>
            <a:ext cx="10802480" cy="384959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3655" indent="0">
              <a:lnSpc>
                <a:spcPct val="120000"/>
              </a:lnSpc>
              <a:spcBef>
                <a:spcPts val="0"/>
              </a:spcBef>
              <a:spcAft>
                <a:spcPts val="0"/>
              </a:spcAft>
              <a:buNone/>
            </a:pPr>
            <a:r>
              <a:rPr lang="en-US" sz="7600" b="1" dirty="0">
                <a:latin typeface="Arial" panose="020B0604020202020204" pitchFamily="34" charset="0"/>
                <a:cs typeface="Arial" panose="020B0604020202020204" pitchFamily="34" charset="0"/>
              </a:rPr>
              <a:t>Recognizing the multiple benefits and nature-based solutions they provide</a:t>
            </a:r>
          </a:p>
          <a:p>
            <a:pPr marL="0" indent="0">
              <a:lnSpc>
                <a:spcPct val="120000"/>
              </a:lnSpc>
              <a:spcBef>
                <a:spcPts val="0"/>
              </a:spcBef>
              <a:buNone/>
            </a:pPr>
            <a:r>
              <a:rPr lang="en-US" sz="6200" dirty="0">
                <a:latin typeface="Arial" panose="020B0604020202020204" pitchFamily="34" charset="0"/>
                <a:cs typeface="Arial" panose="020B0604020202020204" pitchFamily="34" charset="0"/>
              </a:rPr>
              <a:t>All of society understands the full range of economic, social-cultural and environmental benefits, goods and services wetlands offer.</a:t>
            </a:r>
            <a:br>
              <a:rPr lang="en-US" sz="6200" dirty="0">
                <a:latin typeface="Arial" panose="020B0604020202020204" pitchFamily="34" charset="0"/>
                <a:cs typeface="Arial" panose="020B0604020202020204" pitchFamily="34" charset="0"/>
              </a:rPr>
            </a:br>
            <a:endParaRPr lang="en-US" sz="7400" dirty="0">
              <a:latin typeface="Arial" panose="020B0604020202020204" pitchFamily="34" charset="0"/>
              <a:cs typeface="Arial" panose="020B0604020202020204" pitchFamily="34" charset="0"/>
            </a:endParaRPr>
          </a:p>
          <a:p>
            <a:pPr marL="0" indent="0">
              <a:lnSpc>
                <a:spcPct val="120000"/>
              </a:lnSpc>
              <a:spcBef>
                <a:spcPts val="0"/>
              </a:spcBef>
              <a:buNone/>
            </a:pPr>
            <a:r>
              <a:rPr lang="en-US" sz="7400" b="1" dirty="0">
                <a:latin typeface="Arial" panose="020B0604020202020204" pitchFamily="34" charset="0"/>
                <a:cs typeface="Arial" panose="020B0604020202020204" pitchFamily="34" charset="0"/>
              </a:rPr>
              <a:t>Capturing the importance of wetlands through economic valuation:</a:t>
            </a:r>
          </a:p>
          <a:p>
            <a:pPr marL="0" indent="0">
              <a:lnSpc>
                <a:spcPct val="120000"/>
              </a:lnSpc>
              <a:spcBef>
                <a:spcPts val="0"/>
              </a:spcBef>
              <a:buNone/>
            </a:pPr>
            <a:r>
              <a:rPr lang="en-US" sz="6400" dirty="0">
                <a:latin typeface="Arial" panose="020B0604020202020204" pitchFamily="34" charset="0"/>
                <a:cs typeface="Arial" panose="020B0604020202020204" pitchFamily="34" charset="0"/>
              </a:rPr>
              <a:t>Capturing the monetary benefits and economic value helps convince decision-makers faced with trade-offs. It generates information about the goods and services that wetlands offer — providing a basis for policy formation and analysis.</a:t>
            </a:r>
          </a:p>
          <a:p>
            <a:pPr marL="0" indent="0">
              <a:lnSpc>
                <a:spcPct val="120000"/>
              </a:lnSpc>
              <a:spcBef>
                <a:spcPts val="0"/>
              </a:spcBef>
              <a:buNone/>
            </a:pPr>
            <a:endParaRPr lang="en-US" sz="6400" b="1" dirty="0">
              <a:latin typeface="Arial" panose="020B0604020202020204" pitchFamily="34" charset="0"/>
              <a:cs typeface="Arial" panose="020B0604020202020204" pitchFamily="34" charset="0"/>
            </a:endParaRPr>
          </a:p>
          <a:p>
            <a:pPr marL="0" indent="0">
              <a:lnSpc>
                <a:spcPct val="120000"/>
              </a:lnSpc>
              <a:spcBef>
                <a:spcPts val="0"/>
              </a:spcBef>
              <a:buNone/>
            </a:pPr>
            <a:r>
              <a:rPr lang="en-US" sz="7600" b="1" dirty="0">
                <a:latin typeface="Arial" panose="020B0604020202020204" pitchFamily="34" charset="0"/>
                <a:cs typeface="Arial" panose="020B0604020202020204" pitchFamily="34" charset="0"/>
              </a:rPr>
              <a:t>Ensuring that policies and decision-making reflect the full value of wetlands:</a:t>
            </a:r>
          </a:p>
          <a:p>
            <a:pPr marL="0" indent="0">
              <a:lnSpc>
                <a:spcPct val="120000"/>
              </a:lnSpc>
              <a:spcBef>
                <a:spcPts val="0"/>
              </a:spcBef>
              <a:buNone/>
            </a:pPr>
            <a:r>
              <a:rPr lang="en-US" sz="6400" dirty="0">
                <a:latin typeface="Arial" panose="020B0604020202020204" pitchFamily="34" charset="0"/>
                <a:cs typeface="Arial" panose="020B0604020202020204" pitchFamily="34" charset="0"/>
              </a:rPr>
              <a:t>Incorporate wetland conservation and wise use into national policy plans and actions — including the </a:t>
            </a:r>
            <a:br>
              <a:rPr lang="en-US" sz="6400" dirty="0">
                <a:latin typeface="Arial" panose="020B0604020202020204" pitchFamily="34" charset="0"/>
                <a:cs typeface="Arial" panose="020B0604020202020204" pitchFamily="34" charset="0"/>
              </a:rPr>
            </a:br>
            <a:r>
              <a:rPr lang="en-US" sz="6400" dirty="0">
                <a:latin typeface="Arial" panose="020B0604020202020204" pitchFamily="34" charset="0"/>
                <a:cs typeface="Arial" panose="020B0604020202020204" pitchFamily="34" charset="0"/>
              </a:rPr>
              <a:t>designation of Wetlands of International Importance, wetland inventories, and laws and policies that </a:t>
            </a:r>
            <a:br>
              <a:rPr lang="en-US" sz="6400" dirty="0">
                <a:latin typeface="Arial" panose="020B0604020202020204" pitchFamily="34" charset="0"/>
                <a:cs typeface="Arial" panose="020B0604020202020204" pitchFamily="34" charset="0"/>
              </a:rPr>
            </a:br>
            <a:r>
              <a:rPr lang="en-US" sz="6400" dirty="0">
                <a:latin typeface="Arial" panose="020B0604020202020204" pitchFamily="34" charset="0"/>
                <a:cs typeface="Arial" panose="020B0604020202020204" pitchFamily="34" charset="0"/>
              </a:rPr>
              <a:t>regulate activities in wetlands.</a:t>
            </a:r>
          </a:p>
          <a:p>
            <a:pPr marL="0" indent="0">
              <a:lnSpc>
                <a:spcPct val="120000"/>
              </a:lnSpc>
              <a:spcBef>
                <a:spcPts val="0"/>
              </a:spcBef>
              <a:buNone/>
            </a:pPr>
            <a:endParaRPr lang="en-US" sz="32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dirty="0">
                <a:latin typeface="Georgia" panose="02040502050405020303" pitchFamily="18" charset="0"/>
              </a:rPr>
              <a:t>Sources:</a:t>
            </a:r>
          </a:p>
          <a:p>
            <a:pPr marL="0" indent="0">
              <a:lnSpc>
                <a:spcPct val="120000"/>
              </a:lnSpc>
              <a:spcBef>
                <a:spcPts val="0"/>
              </a:spcBef>
              <a:buNone/>
            </a:pPr>
            <a:r>
              <a:rPr lang="en-US" sz="3200" dirty="0">
                <a:latin typeface="Georgia" panose="02040502050405020303" pitchFamily="18" charset="0"/>
                <a:hlinkClick r:id="rId2"/>
              </a:rPr>
              <a:t>TEEB Approach</a:t>
            </a:r>
            <a:r>
              <a:rPr lang="en-US" sz="3200" dirty="0">
                <a:latin typeface="Georgia" panose="02040502050405020303" pitchFamily="18" charset="0"/>
              </a:rPr>
              <a:t> –  </a:t>
            </a:r>
            <a:r>
              <a:rPr lang="en-US" sz="3200" dirty="0">
                <a:latin typeface="Georgia" panose="02040502050405020303" pitchFamily="18" charset="0"/>
                <a:hlinkClick r:id="rId3"/>
              </a:rPr>
              <a:t>Barbier, Acrerman and Knowler, in Economic Valuation of Wetlands: A Guide for Policy Makers and Planner </a:t>
            </a:r>
            <a:endParaRPr lang="en-GB" sz="3200" dirty="0">
              <a:latin typeface="Georgia" panose="02040502050405020303" pitchFamily="18" charset="0"/>
            </a:endParaRPr>
          </a:p>
        </p:txBody>
      </p:sp>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0DBD7"/>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1</a:t>
            </a:r>
          </a:p>
        </p:txBody>
      </p:sp>
      <p:pic>
        <p:nvPicPr>
          <p:cNvPr id="2" name="Image 1">
            <a:extLst>
              <a:ext uri="{FF2B5EF4-FFF2-40B4-BE49-F238E27FC236}">
                <a16:creationId xmlns:a16="http://schemas.microsoft.com/office/drawing/2014/main" id="{B7556F28-9E4B-1B4C-B73D-6149104E618F}"/>
              </a:ext>
            </a:extLst>
          </p:cNvPr>
          <p:cNvPicPr>
            <a:picLocks noChangeAspect="1"/>
          </p:cNvPicPr>
          <p:nvPr/>
        </p:nvPicPr>
        <p:blipFill>
          <a:blip r:embed="rId4"/>
          <a:stretch>
            <a:fillRect/>
          </a:stretch>
        </p:blipFill>
        <p:spPr>
          <a:xfrm>
            <a:off x="10320570" y="5359400"/>
            <a:ext cx="1742937" cy="1498600"/>
          </a:xfrm>
          <a:prstGeom prst="rect">
            <a:avLst/>
          </a:prstGeom>
        </p:spPr>
      </p:pic>
      <p:sp>
        <p:nvSpPr>
          <p:cNvPr id="28" name="Title 6">
            <a:extLst>
              <a:ext uri="{FF2B5EF4-FFF2-40B4-BE49-F238E27FC236}">
                <a16:creationId xmlns:a16="http://schemas.microsoft.com/office/drawing/2014/main" id="{F2F36D57-89DC-3E4C-8EA5-4667BF8CA838}"/>
              </a:ext>
            </a:extLst>
          </p:cNvPr>
          <p:cNvSpPr>
            <a:spLocks noGrp="1"/>
          </p:cNvSpPr>
          <p:nvPr/>
        </p:nvSpPr>
        <p:spPr>
          <a:xfrm>
            <a:off x="939800" y="9147"/>
            <a:ext cx="10916444" cy="127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latin typeface="Arial" panose="020B0604020202020204" pitchFamily="34" charset="0"/>
                <a:cs typeface="Arial" panose="020B0604020202020204" pitchFamily="34" charset="0"/>
              </a:rPr>
              <a:t> Value wetlands</a:t>
            </a:r>
          </a:p>
        </p:txBody>
      </p:sp>
    </p:spTree>
    <p:extLst>
      <p:ext uri="{BB962C8B-B14F-4D97-AF65-F5344CB8AC3E}">
        <p14:creationId xmlns:p14="http://schemas.microsoft.com/office/powerpoint/2010/main" val="118570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B054F-8548-473B-9AE2-82DB7B4EFC5E}">
  <ds:schemaRefs>
    <ds:schemaRef ds:uri="http://schemas.microsoft.com/sharepoint/v3/contenttype/forms"/>
  </ds:schemaRefs>
</ds:datastoreItem>
</file>

<file path=customXml/itemProps2.xml><?xml version="1.0" encoding="utf-8"?>
<ds:datastoreItem xmlns:ds="http://schemas.openxmlformats.org/officeDocument/2006/customXml" ds:itemID="{2714DEC0-F9D9-4A49-8D4C-D0B1FA58B8DC}">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75035800-fbd9-4494-bf62-86cc10c5d50d"/>
    <ds:schemaRef ds:uri="682f1ccd-e5c5-43c9-b9d9-dd72e0a643d0"/>
    <ds:schemaRef ds:uri="http://www.w3.org/XML/1998/namespace"/>
  </ds:schemaRefs>
</ds:datastoreItem>
</file>

<file path=customXml/itemProps3.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TotalTime>
  <Words>1412</Words>
  <Application>Microsoft Macintosh PowerPoint</Application>
  <PresentationFormat>Grand écran</PresentationFormat>
  <Paragraphs>166</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Georgia</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Damien Gallay</cp:lastModifiedBy>
  <cp:revision>36</cp:revision>
  <cp:lastPrinted>2021-11-25T14:43:02Z</cp:lastPrinted>
  <dcterms:created xsi:type="dcterms:W3CDTF">2021-11-23T15:20:39Z</dcterms:created>
  <dcterms:modified xsi:type="dcterms:W3CDTF">2021-11-26T08:27:25Z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