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B7F0-262C-43FA-DCF8-AA478AC52F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57913F-7C1E-E712-0C4E-05307E87C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9F6EDA8-D5BA-555B-20B5-DCAC51DCDEC7}"/>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39838854-F478-ABFB-5F12-E89964388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D49B6-F050-F14F-5140-F54D21187B43}"/>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16364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1FCDD-5927-2368-713F-436C56E9D6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E2C8F4-E638-04FD-9CDD-271281A39A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EEECB-76F3-6A85-81C7-C6E8EE0AD8DB}"/>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EDCD3D82-4966-189E-D4FA-4AEB58263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2B9F66-76D0-69E5-472F-FD854FC779A8}"/>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365499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01A23-0DD5-C90F-E999-899B493DE0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F637B-EC4F-6378-E56B-77100F7C1C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F899BC-7A6A-6897-B4D5-B87880E61640}"/>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0AA0E85C-C054-A441-B05C-F9DA78F3E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A1C26A-48DD-5E3C-39FF-235731F92BF4}"/>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30983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8675-AE49-1E56-8DDE-11B1128A88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17FE95-13DC-5DA8-3EB8-B4379687C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CE4A6-C497-4624-4B65-B9287EF96254}"/>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6BDA8927-DE3D-C5A4-1DA4-AF68F88F5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6C68C-37B6-1E0E-139A-1819A2045C9C}"/>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2412654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E170-B1AB-94A1-51F7-3ABA76CDA9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FAF78B-E87B-994C-F7C3-9CD158D56E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045F77-E4A7-6417-B0D7-BDACA8C12C3F}"/>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7FCF4C0F-D991-FD56-0DC2-48BDDD686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E6E6F-422E-936F-DF87-63717D3B7E4E}"/>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599502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1FA1A-8632-85E4-A7AA-7D7AFC284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32E0F7-C1D8-4ED9-5DBD-C03A158C3C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82A6BB-F525-189E-2C48-20EB6273DA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3525E9-4D5C-A30F-77C1-6A3EED342533}"/>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6" name="Footer Placeholder 5">
            <a:extLst>
              <a:ext uri="{FF2B5EF4-FFF2-40B4-BE49-F238E27FC236}">
                <a16:creationId xmlns:a16="http://schemas.microsoft.com/office/drawing/2014/main" id="{89107C3E-3455-D9FC-F305-E40C6A410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D52CE-FADD-B8AE-80A2-B20C8AD32E41}"/>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428588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ED34-9615-676E-17FB-BA90667159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5E2C94-F9DF-B746-23F7-FF4BB45F2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59129C-E8D7-B593-F7EF-4B7FEFE128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35AC63-0B94-7248-737D-E2AF8D7455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4A7F1-B763-C398-CB84-50AE6973F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F4BB0F-11A8-396B-9E24-35F2E149A7E3}"/>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8" name="Footer Placeholder 7">
            <a:extLst>
              <a:ext uri="{FF2B5EF4-FFF2-40B4-BE49-F238E27FC236}">
                <a16:creationId xmlns:a16="http://schemas.microsoft.com/office/drawing/2014/main" id="{FEC09392-729C-F5F8-0B0A-D3D9CA9C49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DC8916-09DD-0C6F-3652-BCF511BC25B8}"/>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35734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F2724-9428-B8B0-C353-52346C0FBE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017F98-81DA-0FFB-C86D-0FE290154056}"/>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4" name="Footer Placeholder 3">
            <a:extLst>
              <a:ext uri="{FF2B5EF4-FFF2-40B4-BE49-F238E27FC236}">
                <a16:creationId xmlns:a16="http://schemas.microsoft.com/office/drawing/2014/main" id="{BB1CE0A1-E774-945A-6180-FF3DA87A1A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FF88EA-DEC7-DDC0-A6F1-60305F5226A9}"/>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199463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8341F5-378C-0959-CEB5-E10085D592B9}"/>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3" name="Footer Placeholder 2">
            <a:extLst>
              <a:ext uri="{FF2B5EF4-FFF2-40B4-BE49-F238E27FC236}">
                <a16:creationId xmlns:a16="http://schemas.microsoft.com/office/drawing/2014/main" id="{06B05DF0-72C9-BE8F-8FB3-B6A2609288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55F948-D12D-1531-8F65-44AB07C03A28}"/>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285896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F4BB9-7A13-4144-591B-741D44B69B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44A803-971C-B089-1359-C6F8220C78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FC8125-E575-EF1A-B507-37A5DFD76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2E878-A514-10DC-873F-EEE9A03D44B8}"/>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6" name="Footer Placeholder 5">
            <a:extLst>
              <a:ext uri="{FF2B5EF4-FFF2-40B4-BE49-F238E27FC236}">
                <a16:creationId xmlns:a16="http://schemas.microsoft.com/office/drawing/2014/main" id="{A5830387-3E6D-47E3-9442-85642CBC18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452873-B4D0-DD58-70D6-4746D6C47F63}"/>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114584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6E88C-3D00-23B2-0F2F-E070720A9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439264-6521-1D67-7AC1-BEB2F00C61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7138D8-E268-AB58-B23A-01BF49381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1BDD7B-32AE-10FA-E6BE-D31A113B2160}"/>
              </a:ext>
            </a:extLst>
          </p:cNvPr>
          <p:cNvSpPr>
            <a:spLocks noGrp="1"/>
          </p:cNvSpPr>
          <p:nvPr>
            <p:ph type="dt" sz="half" idx="10"/>
          </p:nvPr>
        </p:nvSpPr>
        <p:spPr/>
        <p:txBody>
          <a:bodyPr/>
          <a:lstStyle/>
          <a:p>
            <a:fld id="{9D8ED5A2-26AE-42EE-937D-6A92B7DDA10F}" type="datetimeFigureOut">
              <a:rPr lang="en-US" smtClean="0"/>
              <a:t>2/1/2023</a:t>
            </a:fld>
            <a:endParaRPr lang="en-US"/>
          </a:p>
        </p:txBody>
      </p:sp>
      <p:sp>
        <p:nvSpPr>
          <p:cNvPr id="6" name="Footer Placeholder 5">
            <a:extLst>
              <a:ext uri="{FF2B5EF4-FFF2-40B4-BE49-F238E27FC236}">
                <a16:creationId xmlns:a16="http://schemas.microsoft.com/office/drawing/2014/main" id="{A583A142-A891-42C8-E7D4-0CD00826F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8460B7-7B42-A3A7-AC70-D173CD181525}"/>
              </a:ext>
            </a:extLst>
          </p:cNvPr>
          <p:cNvSpPr>
            <a:spLocks noGrp="1"/>
          </p:cNvSpPr>
          <p:nvPr>
            <p:ph type="sldNum" sz="quarter" idx="12"/>
          </p:nvPr>
        </p:nvSpPr>
        <p:spPr/>
        <p:txBody>
          <a:bodyPr/>
          <a:lstStyle/>
          <a:p>
            <a:fld id="{89920A9B-B30C-497A-9D95-1E0A845959BD}" type="slidenum">
              <a:rPr lang="en-US" smtClean="0"/>
              <a:t>‹#›</a:t>
            </a:fld>
            <a:endParaRPr lang="en-US"/>
          </a:p>
        </p:txBody>
      </p:sp>
    </p:spTree>
    <p:extLst>
      <p:ext uri="{BB962C8B-B14F-4D97-AF65-F5344CB8AC3E}">
        <p14:creationId xmlns:p14="http://schemas.microsoft.com/office/powerpoint/2010/main" val="414277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7FF43-1E8A-9071-07FC-2B5B5CBD5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333073-0EA8-A1E7-75B4-029BE01300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81DC1-AC25-EE03-39F4-92B608E906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ED5A2-26AE-42EE-937D-6A92B7DDA10F}" type="datetimeFigureOut">
              <a:rPr lang="en-US" smtClean="0"/>
              <a:t>2/1/2023</a:t>
            </a:fld>
            <a:endParaRPr lang="en-US"/>
          </a:p>
        </p:txBody>
      </p:sp>
      <p:sp>
        <p:nvSpPr>
          <p:cNvPr id="5" name="Footer Placeholder 4">
            <a:extLst>
              <a:ext uri="{FF2B5EF4-FFF2-40B4-BE49-F238E27FC236}">
                <a16:creationId xmlns:a16="http://schemas.microsoft.com/office/drawing/2014/main" id="{2480CC6A-76D8-50FE-14A9-749A3FE60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900EFF-FA4D-2B91-41A1-352C76BC40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20A9B-B30C-497A-9D95-1E0A845959BD}" type="slidenum">
              <a:rPr lang="en-US" smtClean="0"/>
              <a:t>‹#›</a:t>
            </a:fld>
            <a:endParaRPr lang="en-US"/>
          </a:p>
        </p:txBody>
      </p:sp>
    </p:spTree>
    <p:extLst>
      <p:ext uri="{BB962C8B-B14F-4D97-AF65-F5344CB8AC3E}">
        <p14:creationId xmlns:p14="http://schemas.microsoft.com/office/powerpoint/2010/main" val="1856362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1E54-FCAF-ED1D-7CD8-E255AFB7A0D0}"/>
              </a:ext>
            </a:extLst>
          </p:cNvPr>
          <p:cNvSpPr>
            <a:spLocks noGrp="1"/>
          </p:cNvSpPr>
          <p:nvPr>
            <p:ph type="title"/>
          </p:nvPr>
        </p:nvSpPr>
        <p:spPr>
          <a:xfrm>
            <a:off x="325016" y="181634"/>
            <a:ext cx="5882951" cy="895737"/>
          </a:xfrm>
        </p:spPr>
        <p:txBody>
          <a:bodyPr>
            <a:noAutofit/>
          </a:bodyPr>
          <a:lstStyle/>
          <a:p>
            <a:r>
              <a:rPr lang="en-GB" sz="2800" b="1" dirty="0"/>
              <a:t>Seven Priorities for Wetland Restoration</a:t>
            </a:r>
            <a:r>
              <a:rPr lang="en-US" sz="2800" b="1" dirty="0"/>
              <a:t/>
            </a:r>
            <a:br>
              <a:rPr lang="en-US" sz="2800" b="1" dirty="0"/>
            </a:br>
            <a:endParaRPr lang="en-US" sz="2800" b="1" dirty="0"/>
          </a:p>
        </p:txBody>
      </p:sp>
      <p:sp>
        <p:nvSpPr>
          <p:cNvPr id="3" name="Content Placeholder 2">
            <a:extLst>
              <a:ext uri="{FF2B5EF4-FFF2-40B4-BE49-F238E27FC236}">
                <a16:creationId xmlns:a16="http://schemas.microsoft.com/office/drawing/2014/main" id="{C956F82B-8448-B881-8CE0-26BDD6801C40}"/>
              </a:ext>
            </a:extLst>
          </p:cNvPr>
          <p:cNvSpPr>
            <a:spLocks noGrp="1"/>
          </p:cNvSpPr>
          <p:nvPr>
            <p:ph idx="1"/>
          </p:nvPr>
        </p:nvSpPr>
        <p:spPr>
          <a:xfrm>
            <a:off x="213049" y="933060"/>
            <a:ext cx="11411339" cy="5831633"/>
          </a:xfrm>
        </p:spPr>
        <p:txBody>
          <a:bodyPr>
            <a:normAutofit fontScale="92500" lnSpcReduction="10000"/>
          </a:bodyPr>
          <a:lstStyle/>
          <a:p>
            <a:pPr marL="0" indent="0">
              <a:buNone/>
            </a:pPr>
            <a:r>
              <a:rPr lang="en-US" sz="1800" b="1" i="0" u="sng" strike="noStrike" dirty="0">
                <a:solidFill>
                  <a:srgbClr val="000000"/>
                </a:solidFill>
                <a:effectLst/>
                <a:latin typeface="Arial" panose="020B0604020202020204" pitchFamily="34" charset="0"/>
              </a:rPr>
              <a:t>1. Commit to new global targets for wetland restoration in kilometers and hectares</a:t>
            </a:r>
            <a:endParaRPr lang="en-US" sz="1800" u="sng" dirty="0">
              <a:solidFill>
                <a:srgbClr val="000000"/>
              </a:solidFill>
              <a:latin typeface="Arial" panose="020B0604020202020204" pitchFamily="34" charset="0"/>
            </a:endParaRPr>
          </a:p>
          <a:p>
            <a:r>
              <a:rPr lang="en-US" sz="1800" dirty="0">
                <a:solidFill>
                  <a:srgbClr val="000000"/>
                </a:solidFill>
                <a:latin typeface="Arial" panose="020B0604020202020204" pitchFamily="34" charset="0"/>
              </a:rPr>
              <a:t>Embed the new global targets of at least 350 million hectares of wetlands and 300,000 km of rivers under restoration by 2030 into national site action and integrate actions into broader water management.</a:t>
            </a:r>
          </a:p>
          <a:p>
            <a:r>
              <a:rPr lang="en-US" sz="1800" b="0" i="0" u="none" strike="noStrike" dirty="0">
                <a:solidFill>
                  <a:srgbClr val="000000"/>
                </a:solidFill>
                <a:effectLst/>
                <a:latin typeface="Arial" panose="020B0604020202020204" pitchFamily="34" charset="0"/>
              </a:rPr>
              <a:t>Support the Freshwater Restoration Challenge designed to mobilize action and resources to achieve these targets.  The Challenge will be launched at the UN Water Conference (March 2023).</a:t>
            </a:r>
          </a:p>
          <a:p>
            <a:pPr marL="0" indent="0">
              <a:buNone/>
            </a:pPr>
            <a:endParaRPr lang="en-US" sz="1800" b="1" u="sng" dirty="0">
              <a:solidFill>
                <a:srgbClr val="000000"/>
              </a:solidFill>
              <a:latin typeface="Arial" panose="020B0604020202020204" pitchFamily="34" charset="0"/>
            </a:endParaRPr>
          </a:p>
          <a:p>
            <a:pPr marL="0" indent="0">
              <a:buNone/>
            </a:pPr>
            <a:r>
              <a:rPr lang="en-US" sz="1800" b="1" u="sng" dirty="0">
                <a:solidFill>
                  <a:srgbClr val="000000"/>
                </a:solidFill>
                <a:latin typeface="Arial" panose="020B0604020202020204" pitchFamily="34" charset="0"/>
              </a:rPr>
              <a:t>2. Incorporate wetland restoration into NBSAPs </a:t>
            </a:r>
            <a:endParaRPr lang="en-US" sz="1800" b="1" dirty="0">
              <a:solidFill>
                <a:srgbClr val="000000"/>
              </a:solidFill>
              <a:latin typeface="Arial" panose="020B0604020202020204" pitchFamily="34" charset="0"/>
            </a:endParaRPr>
          </a:p>
          <a:p>
            <a:r>
              <a:rPr lang="en-US" sz="1800" dirty="0">
                <a:solidFill>
                  <a:srgbClr val="000000"/>
                </a:solidFill>
                <a:latin typeface="Arial" panose="020B0604020202020204" pitchFamily="34" charset="0"/>
              </a:rPr>
              <a:t>Adopt the two restoration targets of at least 350 million hectares of wetlands and 300,000 km of rivers under restoration by 2030 into national biodiversity strategic action plans (NBSAPs).  </a:t>
            </a:r>
          </a:p>
          <a:p>
            <a:r>
              <a:rPr lang="en-US" sz="1800" b="0" i="0" u="none" strike="noStrike" dirty="0">
                <a:solidFill>
                  <a:srgbClr val="333333"/>
                </a:solidFill>
                <a:effectLst/>
                <a:latin typeface="Arial" panose="020B0604020202020204" pitchFamily="34" charset="0"/>
              </a:rPr>
              <a:t>At the same time, incorporate the restoration targets into national climate actions and plans (NAPAs, NDCs) to ensure wetland, biodiversity and climate benefits are integrated and aligned to </a:t>
            </a:r>
            <a:r>
              <a:rPr lang="en-US" sz="1800" b="0" i="0" u="none" strike="noStrike" dirty="0" err="1">
                <a:solidFill>
                  <a:srgbClr val="333333"/>
                </a:solidFill>
                <a:effectLst/>
                <a:latin typeface="Arial" panose="020B0604020202020204" pitchFamily="34" charset="0"/>
              </a:rPr>
              <a:t>maximise</a:t>
            </a:r>
            <a:r>
              <a:rPr lang="en-US" sz="1800" b="0" i="0" u="none" strike="noStrike" dirty="0">
                <a:solidFill>
                  <a:srgbClr val="333333"/>
                </a:solidFill>
                <a:effectLst/>
                <a:latin typeface="Arial" panose="020B0604020202020204" pitchFamily="34" charset="0"/>
              </a:rPr>
              <a:t> the impact of restoration.</a:t>
            </a:r>
          </a:p>
          <a:p>
            <a:pPr marL="0" indent="0">
              <a:buNone/>
            </a:pPr>
            <a:endParaRPr lang="en-US" sz="1800" b="1" u="sng" dirty="0">
              <a:solidFill>
                <a:srgbClr val="000000"/>
              </a:solidFill>
              <a:latin typeface="Arial" panose="020B0604020202020204" pitchFamily="34" charset="0"/>
            </a:endParaRPr>
          </a:p>
          <a:p>
            <a:pPr marL="0" indent="0">
              <a:buNone/>
            </a:pPr>
            <a:r>
              <a:rPr lang="en-US" sz="1800" b="1" u="sng" dirty="0">
                <a:solidFill>
                  <a:srgbClr val="000000"/>
                </a:solidFill>
                <a:latin typeface="Arial" panose="020B0604020202020204" pitchFamily="34" charset="0"/>
              </a:rPr>
              <a:t>3. Improve monitoring and wetland inventories </a:t>
            </a: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j-ea"/>
              <a:cs typeface="+mj-cs"/>
            </a:endParaRPr>
          </a:p>
          <a:p>
            <a:r>
              <a:rPr lang="en-US" sz="1800" dirty="0">
                <a:solidFill>
                  <a:srgbClr val="000000"/>
                </a:solidFill>
                <a:latin typeface="Arial" panose="020B0604020202020204" pitchFamily="34" charset="0"/>
              </a:rPr>
              <a:t>Update and continuously improve wetland inventories and improve biodiversity monitoring at wetland sites to ensure contribution to species recovery.</a:t>
            </a:r>
          </a:p>
          <a:p>
            <a:endParaRPr lang="en-US" sz="1800" dirty="0">
              <a:solidFill>
                <a:srgbClr val="000000"/>
              </a:solidFill>
              <a:latin typeface="Arial" panose="020B0604020202020204" pitchFamily="34" charset="0"/>
            </a:endParaRPr>
          </a:p>
          <a:p>
            <a:pPr marL="0" indent="0">
              <a:buNone/>
            </a:pPr>
            <a:r>
              <a:rPr lang="en-US" sz="1800" b="1" u="sng" dirty="0">
                <a:solidFill>
                  <a:srgbClr val="000000"/>
                </a:solidFill>
                <a:latin typeface="Arial" panose="020B0604020202020204" pitchFamily="34" charset="0"/>
              </a:rPr>
              <a:t>4. Fully Utilize the Montreux Protocol</a:t>
            </a:r>
          </a:p>
          <a:p>
            <a:r>
              <a:rPr lang="en-US" sz="1800" dirty="0">
                <a:solidFill>
                  <a:srgbClr val="000000"/>
                </a:solidFill>
                <a:latin typeface="Arial" panose="020B0604020202020204" pitchFamily="34" charset="0"/>
              </a:rPr>
              <a:t>Seek support from Ramsar Advisory Missions and IOPs</a:t>
            </a:r>
          </a:p>
          <a:p>
            <a:r>
              <a:rPr lang="en-US" sz="1800" dirty="0">
                <a:solidFill>
                  <a:srgbClr val="000000"/>
                </a:solidFill>
                <a:latin typeface="Arial" panose="020B0604020202020204" pitchFamily="34" charset="0"/>
              </a:rPr>
              <a:t>Prioritize sites for restoration and protection leading to removal from the list</a:t>
            </a:r>
          </a:p>
        </p:txBody>
      </p:sp>
      <p:pic>
        <p:nvPicPr>
          <p:cNvPr id="4" name="Picture 3">
            <a:extLst>
              <a:ext uri="{FF2B5EF4-FFF2-40B4-BE49-F238E27FC236}">
                <a16:creationId xmlns:a16="http://schemas.microsoft.com/office/drawing/2014/main" id="{BCF83C26-CE4C-5901-B787-73A580AFEA34}"/>
              </a:ext>
            </a:extLst>
          </p:cNvPr>
          <p:cNvPicPr>
            <a:picLocks noChangeAspect="1"/>
          </p:cNvPicPr>
          <p:nvPr/>
        </p:nvPicPr>
        <p:blipFill>
          <a:blip r:embed="rId2"/>
          <a:stretch>
            <a:fillRect/>
          </a:stretch>
        </p:blipFill>
        <p:spPr>
          <a:xfrm>
            <a:off x="10219319" y="181634"/>
            <a:ext cx="1785339" cy="947370"/>
          </a:xfrm>
          <a:prstGeom prst="rect">
            <a:avLst/>
          </a:prstGeom>
        </p:spPr>
      </p:pic>
    </p:spTree>
    <p:extLst>
      <p:ext uri="{BB962C8B-B14F-4D97-AF65-F5344CB8AC3E}">
        <p14:creationId xmlns:p14="http://schemas.microsoft.com/office/powerpoint/2010/main" val="166298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1E54-FCAF-ED1D-7CD8-E255AFB7A0D0}"/>
              </a:ext>
            </a:extLst>
          </p:cNvPr>
          <p:cNvSpPr>
            <a:spLocks noGrp="1"/>
          </p:cNvSpPr>
          <p:nvPr>
            <p:ph type="title"/>
          </p:nvPr>
        </p:nvSpPr>
        <p:spPr>
          <a:xfrm>
            <a:off x="213049" y="233267"/>
            <a:ext cx="5882951" cy="895737"/>
          </a:xfrm>
        </p:spPr>
        <p:txBody>
          <a:bodyPr>
            <a:noAutofit/>
          </a:bodyPr>
          <a:lstStyle/>
          <a:p>
            <a:r>
              <a:rPr lang="en-GB" sz="2800" b="1" dirty="0"/>
              <a:t>Seven Priorities for Wetland Restoration</a:t>
            </a:r>
            <a:r>
              <a:rPr lang="en-US" sz="2800" b="1" dirty="0"/>
              <a:t/>
            </a:r>
            <a:br>
              <a:rPr lang="en-US" sz="2800" b="1" dirty="0"/>
            </a:br>
            <a:endParaRPr lang="en-US" sz="2800" b="1" dirty="0"/>
          </a:p>
        </p:txBody>
      </p:sp>
      <p:sp>
        <p:nvSpPr>
          <p:cNvPr id="3" name="Content Placeholder 2">
            <a:extLst>
              <a:ext uri="{FF2B5EF4-FFF2-40B4-BE49-F238E27FC236}">
                <a16:creationId xmlns:a16="http://schemas.microsoft.com/office/drawing/2014/main" id="{C956F82B-8448-B881-8CE0-26BDD6801C40}"/>
              </a:ext>
            </a:extLst>
          </p:cNvPr>
          <p:cNvSpPr>
            <a:spLocks noGrp="1"/>
          </p:cNvSpPr>
          <p:nvPr>
            <p:ph idx="1"/>
          </p:nvPr>
        </p:nvSpPr>
        <p:spPr>
          <a:xfrm>
            <a:off x="213049" y="933060"/>
            <a:ext cx="11411339" cy="5831633"/>
          </a:xfrm>
        </p:spPr>
        <p:txBody>
          <a:bodyPr>
            <a:normAutofit lnSpcReduction="10000"/>
          </a:bodyPr>
          <a:lstStyle/>
          <a:p>
            <a:pPr marL="0" indent="0" rtl="0">
              <a:spcBef>
                <a:spcPts val="1200"/>
              </a:spcBef>
              <a:spcAft>
                <a:spcPts val="1200"/>
              </a:spcAft>
              <a:buNone/>
            </a:pPr>
            <a:r>
              <a:rPr lang="en-US" sz="1800" b="1" i="0" u="sng" strike="noStrike" dirty="0">
                <a:solidFill>
                  <a:srgbClr val="000000"/>
                </a:solidFill>
                <a:effectLst/>
                <a:latin typeface="Arial" panose="020B0604020202020204" pitchFamily="34" charset="0"/>
              </a:rPr>
              <a:t>5. Adopt a landscape approach to restoration</a:t>
            </a:r>
            <a:endParaRPr lang="en-US" sz="1200" b="0" u="sng" dirty="0">
              <a:effectLst/>
            </a:endParaRPr>
          </a:p>
          <a:p>
            <a:pPr>
              <a:spcAft>
                <a:spcPts val="1200"/>
              </a:spcAft>
            </a:pPr>
            <a:r>
              <a:rPr lang="en-US" sz="1800" dirty="0">
                <a:solidFill>
                  <a:srgbClr val="000000"/>
                </a:solidFill>
                <a:latin typeface="Arial" panose="020B0604020202020204" pitchFamily="34" charset="0"/>
              </a:rPr>
              <a:t>Wetlands are part of a broader hydrological, chemical, biodiverse and social system.  Restoration activities should adopt a landscape approach to mobilise appropriate science and knowledge for site management and restoration activities.</a:t>
            </a:r>
          </a:p>
          <a:p>
            <a:pPr>
              <a:spcAft>
                <a:spcPts val="1200"/>
              </a:spcAft>
            </a:pPr>
            <a:r>
              <a:rPr lang="en-US" sz="1800" dirty="0">
                <a:solidFill>
                  <a:srgbClr val="000000"/>
                </a:solidFill>
                <a:latin typeface="Arial" panose="020B0604020202020204" pitchFamily="34" charset="0"/>
              </a:rPr>
              <a:t>Landscape approaches help to mobilise diverse sectors and interests to improve understanding and sustainability, ensures greater inclusion and active engagement, and helps to foster local and indigenous community involvement. </a:t>
            </a:r>
          </a:p>
          <a:p>
            <a:pPr marL="0" indent="0" rtl="0">
              <a:spcBef>
                <a:spcPts val="1200"/>
              </a:spcBef>
              <a:spcAft>
                <a:spcPts val="1200"/>
              </a:spcAft>
              <a:buNone/>
            </a:pPr>
            <a:r>
              <a:rPr lang="en-US" sz="1800" b="1" i="0" u="sng" strike="noStrike" dirty="0">
                <a:solidFill>
                  <a:srgbClr val="000000"/>
                </a:solidFill>
                <a:effectLst/>
                <a:latin typeface="Arial" panose="020B0604020202020204" pitchFamily="34" charset="0"/>
              </a:rPr>
              <a:t>6. Incorporate restoration activities in productive landscapes</a:t>
            </a:r>
            <a:endParaRPr lang="en-US" sz="1200" b="0" u="sng" dirty="0">
              <a:effectLst/>
            </a:endParaRPr>
          </a:p>
          <a:p>
            <a:pPr>
              <a:spcAft>
                <a:spcPts val="1200"/>
              </a:spcAft>
            </a:pPr>
            <a:r>
              <a:rPr lang="en-US" sz="1800" dirty="0">
                <a:solidFill>
                  <a:srgbClr val="000000"/>
                </a:solidFill>
                <a:latin typeface="Arial" panose="020B0604020202020204" pitchFamily="34" charset="0"/>
              </a:rPr>
              <a:t>Incorporate productive landscapes into restoration activities.  Under Target 10 of the Global Biodiversity Framework areas including floodplains, forests, and economic activities in these areas such as agriculture and fisheries can all contribute to wetland restoration activities through improved management and planning, and reductions in chemical use and other pollutants.</a:t>
            </a:r>
          </a:p>
          <a:p>
            <a:pPr marL="0" indent="0" rtl="0">
              <a:spcBef>
                <a:spcPts val="1200"/>
              </a:spcBef>
              <a:spcAft>
                <a:spcPts val="1200"/>
              </a:spcAft>
              <a:buNone/>
            </a:pPr>
            <a:r>
              <a:rPr lang="en-US" sz="1800" b="1" i="0" u="sng" strike="noStrike" dirty="0">
                <a:solidFill>
                  <a:srgbClr val="000000"/>
                </a:solidFill>
                <a:effectLst/>
                <a:latin typeface="Arial" panose="020B0604020202020204" pitchFamily="34" charset="0"/>
              </a:rPr>
              <a:t>7. Strengthen the governance of wetlands to ensure long term protection and success</a:t>
            </a:r>
            <a:endParaRPr lang="en-US" sz="1000" b="0" u="sng" dirty="0">
              <a:effectLst/>
            </a:endParaRPr>
          </a:p>
          <a:p>
            <a:pPr>
              <a:spcAft>
                <a:spcPts val="1200"/>
              </a:spcAft>
            </a:pPr>
            <a:r>
              <a:rPr lang="en-US" sz="1800" dirty="0">
                <a:solidFill>
                  <a:srgbClr val="000000"/>
                </a:solidFill>
                <a:latin typeface="Arial" panose="020B0604020202020204" pitchFamily="34" charset="0"/>
              </a:rPr>
              <a:t>Address the indirect and direct drivers of nature loss  through the creation of clear governance mechanisms to mobilise restoration and to maintain long term action and protect sites to meet the 2030 targets and beyond.</a:t>
            </a:r>
            <a:endParaRPr lang="en-US" sz="1800" b="1" u="sng" dirty="0">
              <a:solidFill>
                <a:srgbClr val="000000"/>
              </a:solidFill>
              <a:latin typeface="Arial" panose="020B0604020202020204" pitchFamily="34" charset="0"/>
            </a:endParaRPr>
          </a:p>
          <a:p>
            <a:pPr marL="0" indent="0">
              <a:buNone/>
            </a:pPr>
            <a:endParaRPr lang="en-US" sz="1800" b="1" u="sng" dirty="0">
              <a:solidFill>
                <a:srgbClr val="000000"/>
              </a:solidFill>
              <a:latin typeface="Arial" panose="020B0604020202020204" pitchFamily="34" charset="0"/>
            </a:endParaRPr>
          </a:p>
          <a:p>
            <a:endParaRPr lang="en-US" sz="1800" dirty="0">
              <a:solidFill>
                <a:srgbClr val="000000"/>
              </a:solidFill>
              <a:latin typeface="Arial" panose="020B0604020202020204" pitchFamily="34" charset="0"/>
            </a:endParaRPr>
          </a:p>
        </p:txBody>
      </p:sp>
      <p:pic>
        <p:nvPicPr>
          <p:cNvPr id="4" name="Picture 3">
            <a:extLst>
              <a:ext uri="{FF2B5EF4-FFF2-40B4-BE49-F238E27FC236}">
                <a16:creationId xmlns:a16="http://schemas.microsoft.com/office/drawing/2014/main" id="{BCF83C26-CE4C-5901-B787-73A580AFEA34}"/>
              </a:ext>
            </a:extLst>
          </p:cNvPr>
          <p:cNvPicPr>
            <a:picLocks noChangeAspect="1"/>
          </p:cNvPicPr>
          <p:nvPr/>
        </p:nvPicPr>
        <p:blipFill>
          <a:blip r:embed="rId2"/>
          <a:stretch>
            <a:fillRect/>
          </a:stretch>
        </p:blipFill>
        <p:spPr>
          <a:xfrm>
            <a:off x="10219319" y="181634"/>
            <a:ext cx="1785339" cy="947370"/>
          </a:xfrm>
          <a:prstGeom prst="rect">
            <a:avLst/>
          </a:prstGeom>
        </p:spPr>
      </p:pic>
    </p:spTree>
    <p:extLst>
      <p:ext uri="{BB962C8B-B14F-4D97-AF65-F5344CB8AC3E}">
        <p14:creationId xmlns:p14="http://schemas.microsoft.com/office/powerpoint/2010/main" val="2321794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TotalTime>
  <Words>421</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Seven Priorities for Wetland Restoration </vt:lpstr>
      <vt:lpstr>Seven Priorities for Wetland Restoration </vt:lpstr>
    </vt:vector>
  </TitlesOfParts>
  <Company>IUCN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Priorities for Wetland Restoration</dc:title>
  <dc:creator>DALTON James</dc:creator>
  <cp:lastModifiedBy>OSEKU-FRAINIER Sharon</cp:lastModifiedBy>
  <cp:revision>2</cp:revision>
  <dcterms:created xsi:type="dcterms:W3CDTF">2023-01-31T23:11:05Z</dcterms:created>
  <dcterms:modified xsi:type="dcterms:W3CDTF">2023-02-01T07:31:20Z</dcterms:modified>
</cp:coreProperties>
</file>