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3"/>
  </p:notesMasterIdLst>
  <p:handoutMasterIdLst>
    <p:handoutMasterId r:id="rId24"/>
  </p:handoutMasterIdLst>
  <p:sldIdLst>
    <p:sldId id="291" r:id="rId5"/>
    <p:sldId id="292" r:id="rId6"/>
    <p:sldId id="274" r:id="rId7"/>
    <p:sldId id="272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288" r:id="rId21"/>
    <p:sldId id="290" r:id="rId22"/>
  </p:sldIdLst>
  <p:sldSz cx="12192000" cy="6858000"/>
  <p:notesSz cx="6669088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575"/>
    <a:srgbClr val="FDC354"/>
    <a:srgbClr val="1A95A3"/>
    <a:srgbClr val="FFB22D"/>
    <a:srgbClr val="2EBAC9"/>
    <a:srgbClr val="EC9F88"/>
    <a:srgbClr val="BBD578"/>
    <a:srgbClr val="D3E4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510"/>
    <p:restoredTop sz="86323"/>
  </p:normalViewPr>
  <p:slideViewPr>
    <p:cSldViewPr snapToGrid="0" snapToObjects="1">
      <p:cViewPr varScale="1">
        <p:scale>
          <a:sx n="46" d="100"/>
          <a:sy n="46" d="100"/>
        </p:scale>
        <p:origin x="86" y="1963"/>
      </p:cViewPr>
      <p:guideLst/>
    </p:cSldViewPr>
  </p:slideViewPr>
  <p:outlineViewPr>
    <p:cViewPr>
      <p:scale>
        <a:sx n="33" d="100"/>
        <a:sy n="33" d="100"/>
      </p:scale>
      <p:origin x="0" y="-152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574596-8B82-45C7-AE93-3297CC69F311}" type="datetimeFigureOut">
              <a:rPr lang="en-GB" smtClean="0"/>
              <a:t>12/12/2022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825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696DD2-4C87-4760-B016-D0012F25AA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3874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B1DCEF-F10B-A943-B078-9E77F958151C}" type="datetimeFigureOut">
              <a:rPr lang="es-ES" smtClean="0"/>
              <a:t>12/12/2022</a:t>
            </a:fld>
            <a:endParaRPr lang="es-E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750" y="4776788"/>
            <a:ext cx="5335588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825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C86FF8-C543-F240-A895-21605E60DE5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8204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C86FF8-C543-F240-A895-21605E60DE56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757654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C86FF8-C543-F240-A895-21605E60DE56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50530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C86FF8-C543-F240-A895-21605E60DE56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726917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C86FF8-C543-F240-A895-21605E60DE56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37690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C86FF8-C543-F240-A895-21605E60DE56}" type="slidenum">
              <a:rPr lang="es-ES" smtClean="0"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79106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C86FF8-C543-F240-A895-21605E60DE56}" type="slidenum">
              <a:rPr lang="es-ES" smtClean="0"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211681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C86FF8-C543-F240-A895-21605E60DE56}" type="slidenum">
              <a:rPr lang="es-ES" smtClean="0"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416182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C86FF8-C543-F240-A895-21605E60DE56}" type="slidenum">
              <a:rPr lang="es-ES" smtClean="0"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426701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C86FF8-C543-F240-A895-21605E60DE56}" type="slidenum">
              <a:rPr lang="es-ES" smtClean="0"/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593118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C86FF8-C543-F240-A895-21605E60DE56}" type="slidenum">
              <a:rPr lang="es-ES" smtClean="0"/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496636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C86FF8-C543-F240-A895-21605E60DE56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70974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C86FF8-C543-F240-A895-21605E60DE56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69710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C86FF8-C543-F240-A895-21605E60DE56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419129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C86FF8-C543-F240-A895-21605E60DE56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033044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C86FF8-C543-F240-A895-21605E60DE56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259167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C86FF8-C543-F240-A895-21605E60DE56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641423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C86FF8-C543-F240-A895-21605E60DE56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278340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C86FF8-C543-F240-A895-21605E60DE56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407004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orldwetlandsday.org/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www.worldwetlandsday.org/" TargetMode="Externa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www.worldwetlandsday.org/" TargetMode="Externa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ldwetlandsday.org/" TargetMode="External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64CFD6B-833D-BF80-1503-FF30ECB24FA2}"/>
              </a:ext>
            </a:extLst>
          </p:cNvPr>
          <p:cNvSpPr/>
          <p:nvPr userDrawn="1"/>
        </p:nvSpPr>
        <p:spPr>
          <a:xfrm>
            <a:off x="1" y="0"/>
            <a:ext cx="12192000" cy="4597422"/>
          </a:xfrm>
          <a:prstGeom prst="rect">
            <a:avLst/>
          </a:prstGeom>
          <a:gradFill flip="none" rotWithShape="1">
            <a:gsLst>
              <a:gs pos="0">
                <a:srgbClr val="1A95A3"/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D500FFC-4199-28FB-5089-659D12ABEBD2}"/>
              </a:ext>
            </a:extLst>
          </p:cNvPr>
          <p:cNvSpPr/>
          <p:nvPr userDrawn="1"/>
        </p:nvSpPr>
        <p:spPr>
          <a:xfrm>
            <a:off x="715051" y="1067993"/>
            <a:ext cx="10638410" cy="4722014"/>
          </a:xfrm>
          <a:prstGeom prst="rect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FFEE2FC-6D3B-C141-95E1-B69FB014F5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04C09-88F4-D14E-ABCD-B2D4AC3DE463}" type="datetimeFigureOut">
              <a:rPr lang="fr-FR" smtClean="0"/>
              <a:t>12/12/2022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FC7DD75-6429-B042-996A-350089A4A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DCAA9003-A3F6-7AE4-9359-8F3A3B74DA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512" y="32784"/>
            <a:ext cx="10515600" cy="1325563"/>
          </a:xfrm>
        </p:spPr>
        <p:txBody>
          <a:bodyPr>
            <a:normAutofit/>
          </a:bodyPr>
          <a:lstStyle>
            <a:lvl1pPr>
              <a:defRPr sz="4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9FC839AE-8ECF-48CE-9365-768D7D31B4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3300" y="1438669"/>
            <a:ext cx="10350500" cy="4351338"/>
          </a:xfr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1874E25-381E-95C6-BFC8-002993C3EE6E}"/>
              </a:ext>
            </a:extLst>
          </p:cNvPr>
          <p:cNvSpPr txBox="1">
            <a:spLocks/>
          </p:cNvSpPr>
          <p:nvPr userDrawn="1"/>
        </p:nvSpPr>
        <p:spPr>
          <a:xfrm>
            <a:off x="715051" y="6160682"/>
            <a:ext cx="7322876" cy="6973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100" kern="0" dirty="0">
                <a:solidFill>
                  <a:srgbClr val="00757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www.worldwetlandsday.org</a:t>
            </a:r>
            <a:r>
              <a:rPr lang="en-US" sz="1100" kern="0" dirty="0">
                <a:solidFill>
                  <a:srgbClr val="00757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 </a:t>
            </a:r>
            <a:r>
              <a:rPr lang="fr-CH" sz="1100" dirty="0">
                <a:solidFill>
                  <a:srgbClr val="007575"/>
                </a:solidFill>
                <a:effectLst/>
                <a:latin typeface="Helvetica" pitchFamily="2" charset="0"/>
              </a:rPr>
              <a:t>#</a:t>
            </a:r>
            <a:r>
              <a:rPr lang="fr-CH" sz="1100" dirty="0" err="1">
                <a:solidFill>
                  <a:srgbClr val="00757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GeneraciónRestauración</a:t>
            </a:r>
            <a:r>
              <a:rPr lang="fr-CH" sz="1100" dirty="0">
                <a:solidFill>
                  <a:srgbClr val="00757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  #</a:t>
            </a:r>
            <a:r>
              <a:rPr lang="fr-CH" sz="1100" dirty="0" err="1">
                <a:solidFill>
                  <a:srgbClr val="00757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EnFavorDeLosHumedales</a:t>
            </a:r>
            <a:endParaRPr lang="fr-CH" sz="1100" dirty="0">
              <a:solidFill>
                <a:srgbClr val="00757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base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fr-CH" sz="1100" dirty="0">
              <a:solidFill>
                <a:srgbClr val="00757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Espace réservé du numéro de diapositive 5">
            <a:extLst>
              <a:ext uri="{FF2B5EF4-FFF2-40B4-BE49-F238E27FC236}">
                <a16:creationId xmlns:a16="http://schemas.microsoft.com/office/drawing/2014/main" id="{D5ED5F49-06DA-A9E4-2952-CF37B4C29E7D}"/>
              </a:ext>
            </a:extLst>
          </p:cNvPr>
          <p:cNvSpPr txBox="1">
            <a:spLocks/>
          </p:cNvSpPr>
          <p:nvPr userDrawn="1"/>
        </p:nvSpPr>
        <p:spPr>
          <a:xfrm>
            <a:off x="9390770" y="6099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B6EC6E6-8E21-2F47-B487-0542D24FCF44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94739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F63984A-1B3E-87E9-BBE1-CB9C75DB5188}"/>
              </a:ext>
            </a:extLst>
          </p:cNvPr>
          <p:cNvSpPr/>
          <p:nvPr userDrawn="1"/>
        </p:nvSpPr>
        <p:spPr>
          <a:xfrm>
            <a:off x="1" y="0"/>
            <a:ext cx="12192000" cy="4597422"/>
          </a:xfrm>
          <a:prstGeom prst="rect">
            <a:avLst/>
          </a:prstGeom>
          <a:gradFill flip="none" rotWithShape="1">
            <a:gsLst>
              <a:gs pos="0">
                <a:srgbClr val="1A95A3"/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F2D8785-04CC-7F80-B94C-0FF6EA5393E5}"/>
              </a:ext>
            </a:extLst>
          </p:cNvPr>
          <p:cNvSpPr/>
          <p:nvPr userDrawn="1"/>
        </p:nvSpPr>
        <p:spPr>
          <a:xfrm>
            <a:off x="715051" y="1067993"/>
            <a:ext cx="10638410" cy="4722014"/>
          </a:xfrm>
          <a:prstGeom prst="rect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Image 10" descr="Une image contenant porcelaine&#10;&#10;Description générée automatiquement">
            <a:extLst>
              <a:ext uri="{FF2B5EF4-FFF2-40B4-BE49-F238E27FC236}">
                <a16:creationId xmlns:a16="http://schemas.microsoft.com/office/drawing/2014/main" id="{D62262FE-80FE-D78F-A178-8D2866B0B8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31705"/>
          <a:stretch/>
        </p:blipFill>
        <p:spPr>
          <a:xfrm>
            <a:off x="9061727" y="5358357"/>
            <a:ext cx="3130273" cy="1326921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C57DB555-E4B3-CDC3-1E41-F0F857E4725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75070" y="5033904"/>
            <a:ext cx="1130278" cy="113027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1E575B32-0D98-224D-90DD-110BC41FA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512" y="32784"/>
            <a:ext cx="10515600" cy="1325563"/>
          </a:xfrm>
        </p:spPr>
        <p:txBody>
          <a:bodyPr>
            <a:normAutofit/>
          </a:bodyPr>
          <a:lstStyle>
            <a:lvl1pPr>
              <a:defRPr sz="4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0C12B5D-E432-F44D-8CDE-EEF74C4A01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3300" y="1438669"/>
            <a:ext cx="10350500" cy="4351338"/>
          </a:xfr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C547A01-7E47-A440-9C4B-EEA6DD3B8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04C09-88F4-D14E-ABCD-B2D4AC3DE463}" type="datetimeFigureOut">
              <a:rPr lang="fr-FR" smtClean="0"/>
              <a:t>12/12/2022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1D30B02-302A-1647-A8F9-80E6CF931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04327" y="6356350"/>
            <a:ext cx="4114800" cy="365125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E0DEDA2-6FEA-8D23-4EFF-DC3B6AF05097}"/>
              </a:ext>
            </a:extLst>
          </p:cNvPr>
          <p:cNvSpPr txBox="1">
            <a:spLocks/>
          </p:cNvSpPr>
          <p:nvPr userDrawn="1"/>
        </p:nvSpPr>
        <p:spPr>
          <a:xfrm>
            <a:off x="715051" y="6160682"/>
            <a:ext cx="7322876" cy="6973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100" kern="0" dirty="0">
                <a:solidFill>
                  <a:srgbClr val="00757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www.worldwetlandsday.org</a:t>
            </a:r>
            <a:r>
              <a:rPr lang="en-US" sz="1100" kern="0" dirty="0">
                <a:solidFill>
                  <a:srgbClr val="00757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 </a:t>
            </a:r>
            <a:r>
              <a:rPr lang="fr-CH" sz="1100" dirty="0">
                <a:solidFill>
                  <a:srgbClr val="007575"/>
                </a:solidFill>
                <a:effectLst/>
                <a:latin typeface="Helvetica" pitchFamily="2" charset="0"/>
              </a:rPr>
              <a:t>#</a:t>
            </a:r>
            <a:r>
              <a:rPr lang="fr-CH" sz="1100" dirty="0" err="1">
                <a:solidFill>
                  <a:srgbClr val="00757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GeneraciónRestauración</a:t>
            </a:r>
            <a:r>
              <a:rPr lang="fr-CH" sz="1100" dirty="0">
                <a:solidFill>
                  <a:srgbClr val="00757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  #</a:t>
            </a:r>
            <a:r>
              <a:rPr lang="fr-CH" sz="1100" dirty="0" err="1">
                <a:solidFill>
                  <a:srgbClr val="00757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EnFavorDeLosHumedales</a:t>
            </a:r>
            <a:endParaRPr lang="fr-CH" sz="1100" dirty="0">
              <a:solidFill>
                <a:srgbClr val="00757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C0DE5FDA-8648-5F4D-C442-6AE10914F05D}"/>
              </a:ext>
            </a:extLst>
          </p:cNvPr>
          <p:cNvSpPr txBox="1">
            <a:spLocks/>
          </p:cNvSpPr>
          <p:nvPr userDrawn="1"/>
        </p:nvSpPr>
        <p:spPr>
          <a:xfrm>
            <a:off x="9390770" y="6099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B6EC6E6-8E21-2F47-B487-0542D24FCF44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89834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EBEAAF7C-B26E-8A5E-1662-74F0CC15D9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7129"/>
            <a:ext cx="12192000" cy="7320771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B9ABAEB5-CE2E-4801-CED7-C14498DDAB6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543561" y="1819879"/>
            <a:ext cx="1130278" cy="113027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C153153-6E7D-A6A6-86E1-DED85814236B}"/>
              </a:ext>
            </a:extLst>
          </p:cNvPr>
          <p:cNvSpPr/>
          <p:nvPr userDrawn="1"/>
        </p:nvSpPr>
        <p:spPr>
          <a:xfrm>
            <a:off x="715051" y="1067993"/>
            <a:ext cx="10600755" cy="4722014"/>
          </a:xfrm>
          <a:prstGeom prst="rect">
            <a:avLst/>
          </a:prstGeom>
          <a:solidFill>
            <a:schemeClr val="bg1">
              <a:alpha val="7493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6C00F9A-66D6-C54F-9C3A-12E5BBDE2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04C09-88F4-D14E-ABCD-B2D4AC3DE463}" type="datetimeFigureOut">
              <a:rPr lang="fr-FR" smtClean="0"/>
              <a:t>12/12/2022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BCBA275-A511-404F-BE93-30D20B609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23C745A0-389E-AAA7-2791-C90BADF70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512" y="32784"/>
            <a:ext cx="10515600" cy="1325563"/>
          </a:xfrm>
        </p:spPr>
        <p:txBody>
          <a:bodyPr>
            <a:normAutofit/>
          </a:bodyPr>
          <a:lstStyle>
            <a:lvl1pPr>
              <a:defRPr sz="4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3" name="Espace réservé du numéro de diapositive 5">
            <a:extLst>
              <a:ext uri="{FF2B5EF4-FFF2-40B4-BE49-F238E27FC236}">
                <a16:creationId xmlns:a16="http://schemas.microsoft.com/office/drawing/2014/main" id="{7C88F245-B8A2-18C7-FD42-47379D20ABFA}"/>
              </a:ext>
            </a:extLst>
          </p:cNvPr>
          <p:cNvSpPr txBox="1">
            <a:spLocks/>
          </p:cNvSpPr>
          <p:nvPr userDrawn="1"/>
        </p:nvSpPr>
        <p:spPr>
          <a:xfrm>
            <a:off x="9390770" y="6099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B6EC6E6-8E21-2F47-B487-0542D24FCF44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5" name="Espace réservé du contenu 2">
            <a:extLst>
              <a:ext uri="{FF2B5EF4-FFF2-40B4-BE49-F238E27FC236}">
                <a16:creationId xmlns:a16="http://schemas.microsoft.com/office/drawing/2014/main" id="{E9B866A3-51E7-DAA5-4A68-58E87D41CA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3300" y="1438669"/>
            <a:ext cx="10350500" cy="4351338"/>
          </a:xfr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C26AD25C-FADC-9BB3-4FCB-1B38B7269D18}"/>
              </a:ext>
            </a:extLst>
          </p:cNvPr>
          <p:cNvSpPr txBox="1">
            <a:spLocks/>
          </p:cNvSpPr>
          <p:nvPr userDrawn="1"/>
        </p:nvSpPr>
        <p:spPr>
          <a:xfrm>
            <a:off x="715051" y="6160682"/>
            <a:ext cx="7322876" cy="6973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100" kern="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www.worldwetlandsday.org</a:t>
            </a:r>
            <a:r>
              <a:rPr lang="en-US" sz="1100" kern="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 </a:t>
            </a:r>
            <a:r>
              <a:rPr lang="fr-CH" sz="1100" dirty="0">
                <a:solidFill>
                  <a:schemeClr val="bg1"/>
                </a:solidFill>
                <a:effectLst/>
                <a:latin typeface="Helvetica" pitchFamily="2" charset="0"/>
              </a:rPr>
              <a:t>#</a:t>
            </a:r>
            <a:r>
              <a:rPr lang="fr-CH" sz="11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GeneraciónRestauración</a:t>
            </a:r>
            <a:r>
              <a:rPr lang="fr-CH" sz="11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  #</a:t>
            </a:r>
            <a:r>
              <a:rPr lang="fr-CH" sz="11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EnFavorDeLosHumedales</a:t>
            </a:r>
            <a:endParaRPr lang="fr-CH" sz="110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6222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0132D4FE-B1E3-52F0-B5C9-9B89025AC2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7129"/>
            <a:ext cx="12204702" cy="6850871"/>
          </a:xfrm>
          <a:prstGeom prst="rect">
            <a:avLst/>
          </a:prstGeom>
        </p:spPr>
      </p:pic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91F3782-25CF-FA45-B51E-C25DF1CD0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04C09-88F4-D14E-ABCD-B2D4AC3DE463}" type="datetimeFigureOut">
              <a:rPr lang="fr-FR" smtClean="0"/>
              <a:t>12/12/2022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F290333-0751-1444-867D-A74B803D0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7AA33464-4CC0-0EB0-6253-58A6F3C72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512" y="32784"/>
            <a:ext cx="10515600" cy="1325563"/>
          </a:xfrm>
        </p:spPr>
        <p:txBody>
          <a:bodyPr>
            <a:normAutofit/>
          </a:bodyPr>
          <a:lstStyle>
            <a:lvl1pPr>
              <a:defRPr sz="4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3" name="Espace réservé du numéro de diapositive 5">
            <a:extLst>
              <a:ext uri="{FF2B5EF4-FFF2-40B4-BE49-F238E27FC236}">
                <a16:creationId xmlns:a16="http://schemas.microsoft.com/office/drawing/2014/main" id="{B54B2B0A-D7A8-8822-4395-144574E0C94B}"/>
              </a:ext>
            </a:extLst>
          </p:cNvPr>
          <p:cNvSpPr txBox="1">
            <a:spLocks/>
          </p:cNvSpPr>
          <p:nvPr userDrawn="1"/>
        </p:nvSpPr>
        <p:spPr>
          <a:xfrm>
            <a:off x="9390770" y="6099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B6EC6E6-8E21-2F47-B487-0542D24FCF44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1DDAD2DE-D123-094F-88E7-3BBCF2505532}"/>
              </a:ext>
            </a:extLst>
          </p:cNvPr>
          <p:cNvSpPr txBox="1">
            <a:spLocks/>
          </p:cNvSpPr>
          <p:nvPr userDrawn="1"/>
        </p:nvSpPr>
        <p:spPr>
          <a:xfrm>
            <a:off x="715051" y="6160682"/>
            <a:ext cx="7322876" cy="6973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100" kern="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www.worldwetlandsday.org</a:t>
            </a:r>
            <a:r>
              <a:rPr lang="en-US" sz="1100" kern="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 </a:t>
            </a:r>
            <a:r>
              <a:rPr lang="fr-CH" sz="1100" dirty="0">
                <a:solidFill>
                  <a:schemeClr val="bg1"/>
                </a:solidFill>
                <a:effectLst/>
                <a:latin typeface="Helvetica" pitchFamily="2" charset="0"/>
              </a:rPr>
              <a:t>#</a:t>
            </a:r>
            <a:r>
              <a:rPr lang="fr-CH" sz="11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GeneraciónRestauración</a:t>
            </a:r>
            <a:r>
              <a:rPr lang="fr-CH" sz="11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  #</a:t>
            </a:r>
            <a:r>
              <a:rPr lang="fr-CH" sz="11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EnFavorDeLosHumedales</a:t>
            </a:r>
            <a:endParaRPr lang="fr-CH" sz="110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3003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7848A66-6690-1147-A8A1-7FBBB5DB6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8E3C590-5F27-8342-B769-859582959B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5EB28EE-2D13-E740-9643-2AB107AB0E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8C9B013-FC6C-B541-A9FC-9AB1A94CC0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50C2997C-ABD5-D14A-98E5-F12C96D22E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1549385-E0AB-6F4E-9082-CBAEC42D6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04C09-88F4-D14E-ABCD-B2D4AC3DE463}" type="datetimeFigureOut">
              <a:rPr lang="fr-FR" smtClean="0"/>
              <a:t>12/12/2022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1A14F6E-F352-604B-B227-89102C29A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5CF3EB2F-48BE-344D-B548-702DDDDC2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EC6E6-8E21-2F47-B487-0542D24FCF4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3938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EE12D81-8CF0-2946-8003-51F9A5606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8762F7D-F0FE-E241-8317-4F3C8E945F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44242F5-C59D-C44A-B79C-80049C9F92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3321E87-1087-0A49-BFE5-69AD450F9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04C09-88F4-D14E-ABCD-B2D4AC3DE463}" type="datetimeFigureOut">
              <a:rPr lang="fr-FR" smtClean="0"/>
              <a:t>12/12/2022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933C075-3762-F64A-A4B7-E5474D5F1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58805FF-5D29-7943-BE04-8D48CB8E1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EC6E6-8E21-2F47-B487-0542D24FCF4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2858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15B0917-6DBB-A449-97EA-E1FF1FFB5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437B443A-8D29-1942-A217-E87ACBA0AA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C4E86E4-8C92-154C-9B1C-FACD659F5F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D98C98A-E238-5B44-8DB8-E22C2CE0A4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04C09-88F4-D14E-ABCD-B2D4AC3DE463}" type="datetimeFigureOut">
              <a:rPr lang="fr-FR" smtClean="0"/>
              <a:t>12/12/2022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C2FA8A5-23EC-024F-953B-9D8D5261E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94DE844-5836-9D44-B1C3-89974B858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EC6E6-8E21-2F47-B487-0542D24FCF4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2141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1C4BE8-5DFC-8E41-87EA-450BDD215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B75F4B5-0F02-B449-A18D-243C10FCF8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F68447C-6C86-594B-ACED-68CFB861D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04C09-88F4-D14E-ABCD-B2D4AC3DE463}" type="datetimeFigureOut">
              <a:rPr lang="fr-FR" smtClean="0"/>
              <a:t>12/12/2022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0B510E2-23C4-8C4C-A3D3-4C903594B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6CE604E-ECC8-B645-B17F-0B043CE91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EC6E6-8E21-2F47-B487-0542D24FCF4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8444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28D9DA02-45D3-6D47-AD8A-A12D3DE8C9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1E47113-8550-BD42-B0C3-747C10613A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292BA57-C1F3-2E4D-A626-F697B1BB0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04C09-88F4-D14E-ABCD-B2D4AC3DE463}" type="datetimeFigureOut">
              <a:rPr lang="fr-FR" smtClean="0"/>
              <a:t>12/12/2022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2C181B2-B853-8541-A1AA-35ACC922A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77C87F8-9989-AC41-9806-89BAC09EC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EC6E6-8E21-2F47-B487-0542D24FCF4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0831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8F240250-3F44-4846-B50C-5DC94B274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6000FF6-0F15-2E45-9044-120B6B643F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2814CE7-5C6F-374A-8ABF-1DEC5245B5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D04C09-88F4-D14E-ABCD-B2D4AC3DE463}" type="datetimeFigureOut">
              <a:rPr lang="fr-FR" smtClean="0"/>
              <a:t>12/12/2022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BBE1BEB-7C57-8745-A700-2FA7E89F6C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F6D73EF-A9EC-094E-980B-D201E21F12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6EC6E6-8E21-2F47-B487-0542D24FCF44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25879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6" r:id="rId6"/>
    <p:sldLayoutId id="2147483657" r:id="rId7"/>
    <p:sldLayoutId id="2147483658" r:id="rId8"/>
    <p:sldLayoutId id="214748365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hyperlink" Target="http://www.worldwetlandsday.org/" TargetMode="Externa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0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17D1DD82-7E2C-EA4D-A7CD-16EB82A99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204702" cy="6850871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DD40E1F2-A6E7-9F81-2709-3DB42D3073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99068" y="3889952"/>
            <a:ext cx="3098800" cy="2184400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CF5695A-22AB-C4B7-E525-FD22D8A4B8ED}"/>
              </a:ext>
            </a:extLst>
          </p:cNvPr>
          <p:cNvSpPr txBox="1">
            <a:spLocks/>
          </p:cNvSpPr>
          <p:nvPr/>
        </p:nvSpPr>
        <p:spPr>
          <a:xfrm>
            <a:off x="306587" y="5475262"/>
            <a:ext cx="2930637" cy="9137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400" kern="0" dirty="0">
                <a:solidFill>
                  <a:schemeClr val="bg1"/>
                </a:solidFill>
                <a:latin typeface="Helvetica" pitchFamily="2" charset="0"/>
                <a:ea typeface="Times New Roman" panose="02020603050405020304" pitchFamily="18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www.worldwetlandsday.org</a:t>
            </a:r>
            <a:r>
              <a:rPr lang="en-US" sz="1400" kern="0" dirty="0">
                <a:solidFill>
                  <a:schemeClr val="bg1"/>
                </a:solidFill>
                <a:latin typeface="Helvetica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en-US" sz="1400" kern="0" dirty="0">
                <a:solidFill>
                  <a:schemeClr val="bg1"/>
                </a:solidFill>
                <a:latin typeface="Helvetica" pitchFamily="2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fr-CH" sz="1400" dirty="0">
                <a:solidFill>
                  <a:schemeClr val="bg1"/>
                </a:solidFill>
                <a:effectLst/>
                <a:latin typeface="Helvetica" pitchFamily="2" charset="0"/>
              </a:rPr>
              <a:t>#</a:t>
            </a:r>
            <a:r>
              <a:rPr lang="fr-CH" sz="14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GeneraciónRestauración</a:t>
            </a:r>
            <a:r>
              <a:rPr lang="fr-CH" sz="14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0" indent="0">
              <a:buNone/>
            </a:pPr>
            <a:r>
              <a:rPr lang="fr-CH" sz="14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fr-CH" sz="14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EnFavorDeLosHumedales</a:t>
            </a:r>
            <a:endParaRPr lang="fr-CH" sz="140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1E96566-6FB4-8BC4-62A4-B0D4818AE3C7}"/>
              </a:ext>
            </a:extLst>
          </p:cNvPr>
          <p:cNvSpPr>
            <a:spLocks noGrp="1"/>
          </p:cNvSpPr>
          <p:nvPr/>
        </p:nvSpPr>
        <p:spPr>
          <a:xfrm>
            <a:off x="194132" y="1319678"/>
            <a:ext cx="8182613" cy="29475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6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 hora</a:t>
            </a:r>
          </a:p>
          <a:p>
            <a:pPr>
              <a:lnSpc>
                <a:spcPct val="100000"/>
              </a:lnSpc>
            </a:pPr>
            <a:r>
              <a:rPr lang="en-US" sz="3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la </a:t>
            </a:r>
            <a:r>
              <a:rPr lang="en-US" sz="3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restauraci</a:t>
            </a:r>
            <a:r>
              <a:rPr lang="fr-CH" sz="36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ón</a:t>
            </a:r>
            <a:r>
              <a:rPr lang="fr-CH" sz="36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CH" sz="36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H" sz="36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 los </a:t>
            </a:r>
            <a:r>
              <a:rPr lang="fr-CH" sz="36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humedales</a:t>
            </a:r>
            <a:endParaRPr lang="en-US" sz="3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16D79B2-615D-EB54-AEEF-34AAADF6FEC5}"/>
              </a:ext>
            </a:extLst>
          </p:cNvPr>
          <p:cNvSpPr txBox="1">
            <a:spLocks/>
          </p:cNvSpPr>
          <p:nvPr/>
        </p:nvSpPr>
        <p:spPr>
          <a:xfrm>
            <a:off x="306587" y="255275"/>
            <a:ext cx="2930637" cy="9137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fr-CH" sz="1400" dirty="0" smtClean="0">
                <a:solidFill>
                  <a:schemeClr val="bg1"/>
                </a:solidFill>
                <a:latin typeface="Helvetica" pitchFamily="2" charset="0"/>
              </a:rPr>
              <a:t>Date</a:t>
            </a:r>
            <a:r>
              <a:rPr lang="fr-CH" sz="1400" dirty="0">
                <a:solidFill>
                  <a:schemeClr val="bg1"/>
                </a:solidFill>
                <a:latin typeface="Helvetica" pitchFamily="2" charset="0"/>
              </a:rPr>
              <a:t>:</a:t>
            </a:r>
            <a:endParaRPr lang="fr-CH" sz="1400" dirty="0">
              <a:solidFill>
                <a:schemeClr val="bg1"/>
              </a:solidFill>
              <a:effectLst/>
              <a:latin typeface="Helvetica" pitchFamily="2" charset="0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1056230-E9A7-4D40-4346-47ABC5FC402A}"/>
              </a:ext>
            </a:extLst>
          </p:cNvPr>
          <p:cNvSpPr txBox="1">
            <a:spLocks/>
          </p:cNvSpPr>
          <p:nvPr/>
        </p:nvSpPr>
        <p:spPr>
          <a:xfrm>
            <a:off x="306587" y="4268069"/>
            <a:ext cx="2930637" cy="9137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fr-CH" sz="1400" dirty="0" smtClean="0">
                <a:solidFill>
                  <a:schemeClr val="bg1"/>
                </a:solidFill>
                <a:effectLst/>
                <a:latin typeface="Helvetica" pitchFamily="2" charset="0"/>
              </a:rPr>
              <a:t>Nom:</a:t>
            </a:r>
            <a:endParaRPr lang="fr-CH" sz="1400" dirty="0">
              <a:solidFill>
                <a:schemeClr val="bg1"/>
              </a:solidFill>
              <a:effectLst/>
              <a:latin typeface="Helvetica" pitchFamily="2" charset="0"/>
            </a:endParaRPr>
          </a:p>
        </p:txBody>
      </p:sp>
      <p:pic>
        <p:nvPicPr>
          <p:cNvPr id="12" name="Image 11" descr="Une image contenant texte&#10;&#10;Description générée automatiquement">
            <a:extLst>
              <a:ext uri="{FF2B5EF4-FFF2-40B4-BE49-F238E27FC236}">
                <a16:creationId xmlns:a16="http://schemas.microsoft.com/office/drawing/2014/main" id="{301684C4-0DCB-09D2-15CE-3B296B1BB32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28052" y="58831"/>
            <a:ext cx="3676650" cy="1340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9685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989B58A-E8CE-963B-5E8B-8942A51A1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511" y="-47118"/>
            <a:ext cx="10922867" cy="13255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s-ES_tradnl" noProof="0" dirty="0"/>
              <a:t>Los humedales restaurados aportan 7 beneficios clave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D061B1E-6B65-81E3-5182-16540934F2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3300" y="1438669"/>
            <a:ext cx="10350500" cy="3540219"/>
          </a:xfrm>
        </p:spPr>
        <p:txBody>
          <a:bodyPr numCol="2">
            <a:normAutofit/>
          </a:bodyPr>
          <a:lstStyle/>
          <a:p>
            <a:pPr marL="0" indent="0">
              <a:lnSpc>
                <a:spcPct val="100000"/>
              </a:lnSpc>
              <a:spcAft>
                <a:spcPts val="1000"/>
              </a:spcAft>
              <a:buNone/>
            </a:pPr>
            <a:r>
              <a:rPr lang="es-ES_tradnl" sz="1800" b="1" noProof="0" dirty="0">
                <a:solidFill>
                  <a:srgbClr val="00757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Mejora de los medios de subsistencia</a:t>
            </a:r>
            <a:endParaRPr lang="es-ES_tradnl" sz="1800" noProof="0" dirty="0">
              <a:solidFill>
                <a:srgbClr val="007575"/>
              </a:solidFill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40000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</a:pPr>
            <a:r>
              <a:rPr lang="es-ES_tradnl" sz="1400" noProof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Los humedales crean medios de subsistencia relacionados con la pesca y la acuicultura</a:t>
            </a:r>
            <a:br>
              <a:rPr lang="es-ES_tradnl" sz="1400" noProof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_tradnl" sz="1400" noProof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también proporcionan bienes como juncos</a:t>
            </a:r>
            <a:br>
              <a:rPr lang="es-ES_tradnl" sz="1400" noProof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_tradnl" sz="1400" noProof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pastos; oportunidades frecuentes que</a:t>
            </a:r>
            <a:br>
              <a:rPr lang="es-ES_tradnl" sz="1400" noProof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_tradnl" sz="1400" noProof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benefician a las poblaciones indígenas. </a:t>
            </a:r>
            <a:endParaRPr lang="es-ES_tradnl" sz="1400" noProof="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Aft>
                <a:spcPts val="1000"/>
              </a:spcAft>
              <a:buNone/>
            </a:pPr>
            <a:r>
              <a:rPr lang="es-ES_tradnl" sz="1800" b="1" noProof="0" dirty="0">
                <a:solidFill>
                  <a:srgbClr val="00757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Fomento</a:t>
            </a:r>
            <a:r>
              <a:rPr lang="es-ES_tradnl" sz="1800" b="1" baseline="0" noProof="0" dirty="0">
                <a:solidFill>
                  <a:srgbClr val="00757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del Turismo ecológico</a:t>
            </a:r>
            <a:endParaRPr lang="es-ES_tradnl" sz="1800" noProof="0" dirty="0">
              <a:solidFill>
                <a:srgbClr val="007575"/>
              </a:solidFill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40000" indent="-215900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</a:pPr>
            <a:r>
              <a:rPr lang="es-ES_tradnl" sz="1400" noProof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 humedal restaurado puede ser un atractivo</a:t>
            </a:r>
            <a:br>
              <a:rPr lang="es-ES_tradnl" sz="1400" noProof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_tradnl" sz="1400" noProof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turístico sostenible; un atractivo natural que</a:t>
            </a:r>
            <a:br>
              <a:rPr lang="es-ES_tradnl" sz="1400" noProof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_tradnl" sz="1400" noProof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atrae turistas, con las oportunidades pertinentes</a:t>
            </a:r>
            <a:br>
              <a:rPr lang="es-ES_tradnl" sz="1400" noProof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_tradnl" sz="1400" noProof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prestación de servicios.   </a:t>
            </a:r>
            <a:endParaRPr lang="es-ES_tradnl" sz="1400" noProof="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Aft>
                <a:spcPts val="1000"/>
              </a:spcAft>
              <a:buNone/>
            </a:pPr>
            <a:r>
              <a:rPr lang="es-ES_tradnl" sz="1800" b="1" noProof="0" dirty="0">
                <a:solidFill>
                  <a:srgbClr val="00757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Mejora</a:t>
            </a:r>
            <a:r>
              <a:rPr lang="es-ES_tradnl" sz="1800" b="1" baseline="0" noProof="0" dirty="0">
                <a:solidFill>
                  <a:srgbClr val="00757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la calidad de vida</a:t>
            </a:r>
            <a:endParaRPr lang="es-ES_tradnl" sz="1800" noProof="0" dirty="0">
              <a:solidFill>
                <a:srgbClr val="007575"/>
              </a:solidFill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40000" indent="-215900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</a:pPr>
            <a:r>
              <a:rPr lang="es-ES_tradnl" sz="1400" noProof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Los</a:t>
            </a:r>
            <a:r>
              <a:rPr lang="es-ES_tradnl" sz="1400" baseline="0" noProof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humedales r</a:t>
            </a:r>
            <a:r>
              <a:rPr lang="es-ES_tradnl" sz="1400" noProof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evitalizados</a:t>
            </a:r>
            <a:r>
              <a:rPr lang="es-ES_tradnl" sz="1400" baseline="0" noProof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proporcionan un lugar donde relajarse, vivir la naturaleza y disfrutar de la satisfacción que se siente por su recuperación. </a:t>
            </a:r>
            <a:endParaRPr lang="es-ES_tradnl" sz="1400" noProof="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7888EE7-D790-C76E-1D79-CD6CC54D99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635" y="1405216"/>
            <a:ext cx="469900" cy="4699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3F01A124-8E74-0A78-D0D2-E95ECB7A54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910" y="3194050"/>
            <a:ext cx="469900" cy="46990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1912DECD-6297-6E1C-1893-175DF2B6A3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26100" y="1409213"/>
            <a:ext cx="469900" cy="469900"/>
          </a:xfrm>
          <a:prstGeom prst="rect">
            <a:avLst/>
          </a:prstGeom>
        </p:spPr>
      </p:pic>
      <p:pic>
        <p:nvPicPr>
          <p:cNvPr id="7" name="Image 6" descr="Une image contenant graphiques vectoriels&#10;&#10;Description générée automatiquement">
            <a:extLst>
              <a:ext uri="{FF2B5EF4-FFF2-40B4-BE49-F238E27FC236}">
                <a16:creationId xmlns:a16="http://schemas.microsoft.com/office/drawing/2014/main" id="{1CC5F6CA-F048-E72A-4741-503C31A5A8E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9082" y="2809717"/>
            <a:ext cx="3068364" cy="2148888"/>
          </a:xfrm>
          <a:prstGeom prst="rect">
            <a:avLst/>
          </a:prstGeom>
        </p:spPr>
      </p:pic>
      <p:pic>
        <p:nvPicPr>
          <p:cNvPr id="8" name="Image 7" descr="Une image contenant texte, plante&#10;&#10;Description générée automatiquement">
            <a:extLst>
              <a:ext uri="{FF2B5EF4-FFF2-40B4-BE49-F238E27FC236}">
                <a16:creationId xmlns:a16="http://schemas.microsoft.com/office/drawing/2014/main" id="{E0F86BD2-3D25-8D5D-765C-E641085A0AE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78550" y="4298731"/>
            <a:ext cx="2354741" cy="258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1079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B77AC8C-74F6-FD94-67FF-582E157F3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512" y="2766218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s-ES_tradnl" noProof="0" dirty="0"/>
              <a:t>La</a:t>
            </a:r>
            <a:r>
              <a:rPr lang="es-ES_tradnl" baseline="0" noProof="0" dirty="0"/>
              <a:t> restauración de los humedales es una tarea de gran envergadura. </a:t>
            </a:r>
            <a:r>
              <a:rPr lang="es-ES_tradnl" noProof="0" dirty="0"/>
              <a:t/>
            </a:r>
            <a:br>
              <a:rPr lang="es-ES_tradnl" noProof="0" dirty="0"/>
            </a:br>
            <a:r>
              <a:rPr lang="es-ES_tradnl" noProof="0" dirty="0"/>
              <a:t>¿Quiénes lo hacen posible? </a:t>
            </a:r>
          </a:p>
        </p:txBody>
      </p:sp>
    </p:spTree>
    <p:extLst>
      <p:ext uri="{BB962C8B-B14F-4D97-AF65-F5344CB8AC3E}">
        <p14:creationId xmlns:p14="http://schemas.microsoft.com/office/powerpoint/2010/main" val="34577288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EB760FE-4219-30BB-82EE-84F839008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noProof="0" dirty="0"/>
              <a:t>Los 7 actores</a:t>
            </a:r>
            <a:r>
              <a:rPr lang="es-ES_tradnl" baseline="0" noProof="0" dirty="0"/>
              <a:t> clave que colaboran </a:t>
            </a:r>
            <a:endParaRPr lang="es-ES_tradnl" noProof="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6499D11-C33E-1926-880F-C66AE76BF9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3300" y="1420699"/>
            <a:ext cx="10350500" cy="3780102"/>
          </a:xfrm>
        </p:spPr>
        <p:txBody>
          <a:bodyPr numCol="2">
            <a:normAutofit/>
          </a:bodyPr>
          <a:lstStyle/>
          <a:p>
            <a:pPr marL="0" indent="0">
              <a:lnSpc>
                <a:spcPct val="100000"/>
              </a:lnSpc>
              <a:spcAft>
                <a:spcPts val="1000"/>
              </a:spcAft>
              <a:buNone/>
            </a:pPr>
            <a:r>
              <a:rPr lang="es-ES_tradnl" sz="1800" b="1" noProof="0" dirty="0">
                <a:solidFill>
                  <a:srgbClr val="00757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#</a:t>
            </a:r>
            <a:r>
              <a:rPr lang="es-ES_tradnl" sz="1800" b="1" noProof="0" dirty="0" err="1">
                <a:solidFill>
                  <a:srgbClr val="00757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GeneraciónRestauración</a:t>
            </a:r>
            <a:r>
              <a:rPr lang="es-ES_tradnl" sz="1800" b="1" noProof="0" dirty="0">
                <a:solidFill>
                  <a:srgbClr val="00757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s-ES_tradnl" sz="1800" noProof="0" dirty="0">
                <a:solidFill>
                  <a:srgbClr val="00757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s-ES_tradnl" sz="1800" noProof="0" dirty="0">
              <a:solidFill>
                <a:srgbClr val="007575"/>
              </a:solidFill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40000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</a:pPr>
            <a:r>
              <a:rPr lang="es-ES_tradnl" sz="1400" noProof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Las personas</a:t>
            </a:r>
            <a:r>
              <a:rPr lang="es-ES_tradnl" sz="1400" baseline="0" noProof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apasionadas como vosotros</a:t>
            </a:r>
            <a:br>
              <a:rPr lang="es-ES_tradnl" sz="1400" baseline="0" noProof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ES_tradnl" sz="1400" baseline="0" noProof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apoyan la restauración a través de sus propias decisiones, voces y acciones y mediante su </a:t>
            </a:r>
            <a:br>
              <a:rPr lang="es-ES_tradnl" sz="1400" baseline="0" noProof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ES_tradnl" sz="1400" baseline="0" noProof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participación en iniciativas locales. </a:t>
            </a:r>
            <a:endParaRPr lang="es-ES_tradnl" sz="1400" noProof="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Aft>
                <a:spcPts val="1000"/>
              </a:spcAft>
              <a:buNone/>
            </a:pPr>
            <a:r>
              <a:rPr lang="es-ES_tradnl" sz="1800" b="1" noProof="0" dirty="0">
                <a:solidFill>
                  <a:srgbClr val="00757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Sector público:</a:t>
            </a:r>
            <a:r>
              <a:rPr lang="es-ES_tradnl" sz="1800" noProof="0" dirty="0">
                <a:solidFill>
                  <a:srgbClr val="00757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s-ES_tradnl" sz="1800" noProof="0" dirty="0">
              <a:solidFill>
                <a:srgbClr val="007575"/>
              </a:solidFill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40000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</a:pPr>
            <a:r>
              <a:rPr lang="es-ES_tradnl" sz="1400" noProof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 gobiernos locales, regionales y nacionales normalmente facilitan,</a:t>
            </a:r>
            <a:r>
              <a:rPr lang="es-ES_tradnl" sz="1400" baseline="0" noProof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fomentan y promueven las iniciativas para la restauración de los humedales. Recaban las ideas de los interesados clave, toman decisiones equilibradas y con frecuencia dirigen y gestionan el proyecto</a:t>
            </a:r>
            <a:r>
              <a:rPr lang="es-ES_tradnl" sz="1400" noProof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s-ES_tradnl" sz="1400" noProof="0" dirty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Aft>
                <a:spcPts val="1000"/>
              </a:spcAft>
              <a:buNone/>
            </a:pPr>
            <a:r>
              <a:rPr lang="es-ES_tradnl" sz="1800" b="1" noProof="0" dirty="0">
                <a:solidFill>
                  <a:srgbClr val="00757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Proveedores</a:t>
            </a:r>
            <a:r>
              <a:rPr lang="es-ES_tradnl" sz="1800" b="1" baseline="0" noProof="0" dirty="0">
                <a:solidFill>
                  <a:srgbClr val="00757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financiación</a:t>
            </a:r>
            <a:r>
              <a:rPr lang="es-ES_tradnl" sz="1800" b="1" noProof="0" dirty="0">
                <a:solidFill>
                  <a:srgbClr val="00757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es-ES_tradnl" sz="1800" noProof="0" dirty="0">
              <a:solidFill>
                <a:srgbClr val="007575"/>
              </a:solidFill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40000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</a:pPr>
            <a:r>
              <a:rPr lang="es-ES_tradnl" sz="1400" dirty="0"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es-ES_tradnl" sz="1400" noProof="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obiernos</a:t>
            </a:r>
            <a:r>
              <a:rPr lang="es-ES_tradnl" sz="1400" noProof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instituciones financieras, fundaciones y particulares aportan la financiación real necesaria para que el proyecto de restauración se realice.</a:t>
            </a:r>
            <a:endParaRPr lang="es-ES_tradnl" sz="1400" noProof="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06C0E31-5126-C19E-6EE2-187FD58C8E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112" y="1358347"/>
            <a:ext cx="469900" cy="4699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140FA048-D011-3ABD-348F-BC93614D70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112" y="2950222"/>
            <a:ext cx="469900" cy="46990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71924CEA-3FBB-016C-5C3D-50840C98AA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26100" y="1358347"/>
            <a:ext cx="469900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5846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EB760FE-4219-30BB-82EE-84F839008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Los 7 actores clave que colaboran </a:t>
            </a:r>
            <a:endParaRPr lang="es-ES_tradnl" noProof="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6499D11-C33E-1926-880F-C66AE76BF9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3300" y="1438669"/>
            <a:ext cx="10350500" cy="3674869"/>
          </a:xfrm>
        </p:spPr>
        <p:txBody>
          <a:bodyPr numCol="2">
            <a:noAutofit/>
          </a:bodyPr>
          <a:lstStyle/>
          <a:p>
            <a:pPr marL="0" indent="0">
              <a:lnSpc>
                <a:spcPct val="100000"/>
              </a:lnSpc>
              <a:spcAft>
                <a:spcPts val="1000"/>
              </a:spcAft>
              <a:buNone/>
            </a:pPr>
            <a:r>
              <a:rPr lang="es-ES_tradnl" sz="1800" b="1" noProof="0" dirty="0">
                <a:solidFill>
                  <a:srgbClr val="00757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 líderes </a:t>
            </a:r>
            <a:r>
              <a:rPr lang="es-ES_tradnl" sz="1800" b="1" baseline="0" noProof="0" dirty="0">
                <a:solidFill>
                  <a:srgbClr val="00757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las comunidades</a:t>
            </a:r>
            <a:r>
              <a:rPr lang="es-ES_tradnl" sz="1800" b="1" noProof="0" dirty="0">
                <a:solidFill>
                  <a:srgbClr val="00757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s-ES_tradnl" sz="1800" noProof="0" dirty="0">
                <a:solidFill>
                  <a:srgbClr val="00757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s-ES_tradnl" sz="1800" noProof="0" dirty="0">
              <a:solidFill>
                <a:srgbClr val="007575"/>
              </a:solidFill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40000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</a:pPr>
            <a:r>
              <a:rPr lang="es-ES_tradnl" sz="1400" noProof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Comprenden</a:t>
            </a:r>
            <a:r>
              <a:rPr lang="es-ES_tradnl" sz="1400" baseline="0" noProof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cuáles son los beneficios</a:t>
            </a:r>
            <a:br>
              <a:rPr lang="es-ES_tradnl" sz="1400" baseline="0" noProof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ES_tradnl" sz="1400" baseline="0" noProof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más importantes para la población y </a:t>
            </a:r>
            <a:br>
              <a:rPr lang="es-ES_tradnl" sz="1400" baseline="0" noProof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ES_tradnl" sz="1400" baseline="0" noProof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garantizan que la población local tenga voz</a:t>
            </a:r>
            <a:r>
              <a:rPr lang="es-ES_tradnl" sz="1400" noProof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 </a:t>
            </a:r>
            <a:endParaRPr lang="es-ES_tradnl" sz="1400" noProof="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Aft>
                <a:spcPts val="1000"/>
              </a:spcAft>
              <a:buNone/>
            </a:pPr>
            <a:r>
              <a:rPr lang="es-ES_tradnl" sz="1800" b="1" noProof="0" dirty="0">
                <a:solidFill>
                  <a:srgbClr val="00757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Sector</a:t>
            </a:r>
            <a:r>
              <a:rPr lang="es-ES_tradnl" sz="1800" b="1" baseline="0" noProof="0" dirty="0">
                <a:solidFill>
                  <a:srgbClr val="00757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privado</a:t>
            </a:r>
            <a:r>
              <a:rPr lang="es-ES_tradnl" sz="1800" b="1" noProof="0" dirty="0">
                <a:solidFill>
                  <a:srgbClr val="00757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s-ES_tradnl" sz="1800" noProof="0" dirty="0">
                <a:solidFill>
                  <a:srgbClr val="00757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s-ES_tradnl" sz="1800" noProof="0" dirty="0">
              <a:solidFill>
                <a:srgbClr val="007575"/>
              </a:solidFill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40000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</a:pPr>
            <a:r>
              <a:rPr lang="es-ES_tradnl" sz="1400" noProof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 pescadores y agricultores locales muchas</a:t>
            </a:r>
            <a:br>
              <a:rPr lang="es-ES_tradnl" sz="1400" noProof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ES_tradnl" sz="1400" noProof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veces dependen de los humedales y, por </a:t>
            </a:r>
            <a:br>
              <a:rPr lang="es-ES_tradnl" sz="1400" noProof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ES_tradnl" sz="1400" noProof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consiguiente, la restauración puede mejorar </a:t>
            </a:r>
            <a:br>
              <a:rPr lang="es-ES_tradnl" sz="1400" noProof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ES_tradnl" sz="1400" noProof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sus medios de subsistencia. El sector agrícola</a:t>
            </a:r>
            <a:r>
              <a:rPr lang="es-ES_tradnl" sz="1400" baseline="0" noProof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s-ES_tradnl" sz="1400" baseline="0" noProof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ES_tradnl" sz="1400" baseline="0" noProof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 la industria alimentaria y de bebidas también se benefician de la restauración. </a:t>
            </a:r>
            <a:endParaRPr lang="es-ES_tradnl" sz="1800" noProof="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Aft>
                <a:spcPts val="1000"/>
              </a:spcAft>
              <a:buNone/>
            </a:pPr>
            <a:r>
              <a:rPr lang="es-ES_tradnl" sz="1800" b="1" noProof="0" dirty="0">
                <a:solidFill>
                  <a:srgbClr val="00757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Educadores:  </a:t>
            </a:r>
            <a:endParaRPr lang="es-ES_tradnl" sz="1800" noProof="0" dirty="0">
              <a:solidFill>
                <a:srgbClr val="007575"/>
              </a:solidFill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40000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</a:pPr>
            <a:r>
              <a:rPr lang="es-ES_tradnl" sz="1400" noProof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</a:t>
            </a:r>
            <a:r>
              <a:rPr lang="es-ES_tradnl" sz="1400" baseline="0" noProof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docentes y otros educadores trabajan para fomentar la concienciación sobre los beneficios de la restauración de los humedales. </a:t>
            </a:r>
            <a:r>
              <a:rPr lang="es-ES_tradnl" sz="1400" noProof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s-ES_tradnl" sz="1400" noProof="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Aft>
                <a:spcPts val="1000"/>
              </a:spcAft>
              <a:buNone/>
            </a:pPr>
            <a:r>
              <a:rPr lang="es-ES_tradnl" sz="1800" b="1" noProof="0" dirty="0">
                <a:solidFill>
                  <a:srgbClr val="00757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Científicos y profesionales </a:t>
            </a:r>
            <a:r>
              <a:rPr lang="es-ES_tradnl" sz="1800" b="1" dirty="0">
                <a:solidFill>
                  <a:srgbClr val="00757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de </a:t>
            </a:r>
            <a:r>
              <a:rPr lang="es-ES_tradnl" sz="1800" b="1" noProof="0" dirty="0">
                <a:solidFill>
                  <a:srgbClr val="00757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 humedales</a:t>
            </a:r>
            <a:r>
              <a:rPr lang="es-ES_tradnl" sz="1800" noProof="0" dirty="0">
                <a:solidFill>
                  <a:srgbClr val="00757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s-ES_tradnl" sz="1800" noProof="0" dirty="0">
              <a:solidFill>
                <a:srgbClr val="007575"/>
              </a:solidFill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40000" indent="-222250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</a:pPr>
            <a:r>
              <a:rPr lang="es-ES_tradnl" sz="1400" noProof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</a:t>
            </a:r>
            <a:r>
              <a:rPr lang="es-ES_tradnl" sz="1400" baseline="0" noProof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expertos técnicos comparten sus conocimientos profundos con la comunidad y con los directores del proyecto y se aseguran de que la tecnología y la innovación  jueguen un papel en la restauración de los humedales</a:t>
            </a:r>
            <a:r>
              <a:rPr lang="es-ES_tradnl" sz="1400" noProof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s-ES_tradnl" sz="1400" noProof="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BF1870B-1AF9-34BF-9E25-ABB3FB1285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870" y="1379367"/>
            <a:ext cx="469900" cy="4699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2F6F1C7E-15FD-0406-5438-63E2CDF6FC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870" y="2761813"/>
            <a:ext cx="469900" cy="46990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F8C4C2DE-F2F4-A427-985D-B3D0578C16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7661" y="1379367"/>
            <a:ext cx="469900" cy="4699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BDE51634-A7F5-F6F4-4B87-4A617A78B1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26100" y="2736956"/>
            <a:ext cx="469900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1311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B77AC8C-74F6-FD94-67FF-582E157F3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512" y="2766218"/>
            <a:ext cx="10515600" cy="1325563"/>
          </a:xfrm>
        </p:spPr>
        <p:txBody>
          <a:bodyPr>
            <a:normAutofit/>
          </a:bodyPr>
          <a:lstStyle/>
          <a:p>
            <a:r>
              <a:rPr lang="es-ES_tradnl" noProof="0" dirty="0"/>
              <a:t>¿De qué manera puedo yo personalmente participar o contribuir? </a:t>
            </a:r>
          </a:p>
        </p:txBody>
      </p:sp>
    </p:spTree>
    <p:extLst>
      <p:ext uri="{BB962C8B-B14F-4D97-AF65-F5344CB8AC3E}">
        <p14:creationId xmlns:p14="http://schemas.microsoft.com/office/powerpoint/2010/main" val="11599435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5C19799-F033-5C3C-8489-F757BD88F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noProof="0" dirty="0"/>
              <a:t>Decisiones conscientes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9FE2F55-38F2-4E0D-A631-4FE9F5C94E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612" y="1883734"/>
            <a:ext cx="10350500" cy="3953138"/>
          </a:xfrm>
        </p:spPr>
        <p:txBody>
          <a:bodyPr numCol="2">
            <a:noAutofit/>
          </a:bodyPr>
          <a:lstStyle/>
          <a:p>
            <a:pPr marL="0" lvl="0" indent="0">
              <a:lnSpc>
                <a:spcPct val="100000"/>
              </a:lnSpc>
              <a:spcAft>
                <a:spcPts val="1000"/>
              </a:spcAft>
              <a:buNone/>
            </a:pPr>
            <a:r>
              <a:rPr lang="es-ES_tradnl" sz="1800" b="1" noProof="0" dirty="0">
                <a:solidFill>
                  <a:srgbClr val="007575"/>
                </a:solidFill>
                <a:effectLst/>
                <a:latin typeface="Arial" panose="020B0604020202020204" pitchFamily="34" charset="0"/>
                <a:ea typeface="DINPro-Regular"/>
                <a:cs typeface="Times New Roman" panose="02020603050405020304" pitchFamily="18" charset="0"/>
              </a:rPr>
              <a:t>Aprender</a:t>
            </a:r>
            <a:r>
              <a:rPr lang="es-ES_tradnl" sz="1800" b="1" baseline="0" noProof="0" dirty="0">
                <a:solidFill>
                  <a:srgbClr val="007575"/>
                </a:solidFill>
                <a:effectLst/>
                <a:latin typeface="Arial" panose="020B0604020202020204" pitchFamily="34" charset="0"/>
                <a:ea typeface="DINPro-Regular"/>
                <a:cs typeface="Times New Roman" panose="02020603050405020304" pitchFamily="18" charset="0"/>
              </a:rPr>
              <a:t> más sobre los humedales</a:t>
            </a:r>
            <a:endParaRPr lang="es-ES_tradnl" sz="1800" noProof="0" dirty="0">
              <a:solidFill>
                <a:srgbClr val="007575"/>
              </a:solidFill>
              <a:effectLst/>
              <a:latin typeface="Arial" panose="020B0604020202020204" pitchFamily="34" charset="0"/>
              <a:ea typeface="DINPro-Regular"/>
              <a:cs typeface="Times New Roman" panose="02020603050405020304" pitchFamily="18" charset="0"/>
            </a:endParaRPr>
          </a:p>
          <a:p>
            <a:pPr marL="540000" lvl="1">
              <a:lnSpc>
                <a:spcPct val="100000"/>
              </a:lnSpc>
              <a:spcAft>
                <a:spcPts val="1000"/>
              </a:spcAft>
            </a:pPr>
            <a:r>
              <a:rPr lang="es-ES_tradnl" sz="1400" noProof="0" dirty="0">
                <a:cs typeface="Times New Roman" panose="02020603050405020304" pitchFamily="18" charset="0"/>
              </a:rPr>
              <a:t>Ser consciente de las graves amenazas que </a:t>
            </a:r>
            <a:br>
              <a:rPr lang="es-ES_tradnl" sz="1400" noProof="0" dirty="0">
                <a:cs typeface="Times New Roman" panose="02020603050405020304" pitchFamily="18" charset="0"/>
              </a:rPr>
            </a:br>
            <a:r>
              <a:rPr lang="es-ES_tradnl" sz="1400" noProof="0" dirty="0">
                <a:cs typeface="Times New Roman" panose="02020603050405020304" pitchFamily="18" charset="0"/>
              </a:rPr>
              <a:t>afectan a este ecosistema valioso, tales como el drenado, la contaminación por residuos y productos químicos, y las especies invasoras. </a:t>
            </a:r>
          </a:p>
          <a:p>
            <a:pPr marL="0" lvl="0" indent="0">
              <a:lnSpc>
                <a:spcPct val="100000"/>
              </a:lnSpc>
              <a:spcAft>
                <a:spcPts val="1000"/>
              </a:spcAft>
              <a:buNone/>
            </a:pPr>
            <a:r>
              <a:rPr lang="es-ES_tradnl" sz="1800" b="1" noProof="0" dirty="0">
                <a:solidFill>
                  <a:srgbClr val="00757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Tomar</a:t>
            </a:r>
            <a:r>
              <a:rPr lang="es-ES_tradnl" sz="1800" b="1" baseline="0" noProof="0" dirty="0">
                <a:solidFill>
                  <a:srgbClr val="00757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decisiones respetuosas para con el agua y </a:t>
            </a:r>
            <a:r>
              <a:rPr lang="es-ES_tradnl" sz="1800" b="1" noProof="0" dirty="0">
                <a:solidFill>
                  <a:srgbClr val="00757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 tengan en cuenta el ecosistema.</a:t>
            </a:r>
            <a:r>
              <a:rPr lang="es-ES_tradnl" sz="1800" noProof="0" dirty="0">
                <a:solidFill>
                  <a:srgbClr val="00757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540000" lvl="1">
              <a:lnSpc>
                <a:spcPct val="100000"/>
              </a:lnSpc>
              <a:spcAft>
                <a:spcPts val="1000"/>
              </a:spcAft>
            </a:pPr>
            <a:r>
              <a:rPr lang="es-ES_tradnl" sz="1400" noProof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Moderar el</a:t>
            </a:r>
            <a:r>
              <a:rPr lang="es-ES_tradnl" sz="1400" baseline="0" noProof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uso del agua. Seguir una dieta que tenga menor impacto ambiental. Evitar el uso de productos tóxicos que podrían fluir hasta los humedales. No verter basura o residuos en los humedales. </a:t>
            </a:r>
            <a:r>
              <a:rPr lang="es-ES_tradnl" sz="1400" noProof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ES_tradnl" sz="1400" noProof="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Aft>
                <a:spcPts val="1000"/>
              </a:spcAft>
              <a:buNone/>
            </a:pPr>
            <a:endParaRPr lang="es-ES_tradnl" sz="1800" b="1" noProof="0" dirty="0">
              <a:solidFill>
                <a:srgbClr val="007575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Aft>
                <a:spcPts val="1000"/>
              </a:spcAft>
              <a:buNone/>
            </a:pPr>
            <a:r>
              <a:rPr lang="es-ES_tradnl" sz="1800" b="1" noProof="0" dirty="0">
                <a:solidFill>
                  <a:srgbClr val="00757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Comprometerse a actuar en favor de la restauración de los humedales. </a:t>
            </a:r>
          </a:p>
          <a:p>
            <a:pPr marL="540000" lvl="1">
              <a:lnSpc>
                <a:spcPct val="100000"/>
              </a:lnSpc>
              <a:spcAft>
                <a:spcPts val="1000"/>
              </a:spcAft>
            </a:pPr>
            <a:r>
              <a:rPr lang="es-ES_tradnl" sz="1400" noProof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DINPro-Regular"/>
                <a:cs typeface="Times New Roman" panose="02020603050405020304" pitchFamily="18" charset="0"/>
              </a:rPr>
              <a:t>El “Muro</a:t>
            </a:r>
            <a:r>
              <a:rPr lang="es-ES_tradnl" sz="1400" baseline="0" noProof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DINPro-Regular"/>
                <a:cs typeface="Times New Roman" panose="02020603050405020304" pitchFamily="18" charset="0"/>
              </a:rPr>
              <a:t> de las Promesas</a:t>
            </a:r>
            <a:r>
              <a:rPr lang="es-ES_tradnl" sz="1400" noProof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DINPro-Regular"/>
                <a:cs typeface="Times New Roman" panose="02020603050405020304" pitchFamily="18" charset="0"/>
              </a:rPr>
              <a:t>” es un lugar ideal para</a:t>
            </a:r>
            <a:br>
              <a:rPr lang="es-ES_tradnl" sz="1400" noProof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DINPro-Regular"/>
                <a:cs typeface="Times New Roman" panose="02020603050405020304" pitchFamily="18" charset="0"/>
              </a:rPr>
            </a:br>
            <a:r>
              <a:rPr lang="es-ES_tradnl" sz="1400" noProof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DINPro-Regular"/>
                <a:cs typeface="Times New Roman" panose="02020603050405020304" pitchFamily="18" charset="0"/>
              </a:rPr>
              <a:t>publicar vuestras</a:t>
            </a:r>
            <a:r>
              <a:rPr lang="es-ES_tradnl" sz="1400" baseline="0" noProof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DINPro-Regular"/>
                <a:cs typeface="Times New Roman" panose="02020603050405020304" pitchFamily="18" charset="0"/>
              </a:rPr>
              <a:t> </a:t>
            </a:r>
            <a:r>
              <a:rPr lang="es-ES_tradnl" sz="1400" b="1" baseline="0" noProof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DINPro-Regular"/>
                <a:cs typeface="Times New Roman" panose="02020603050405020304" pitchFamily="18" charset="0"/>
              </a:rPr>
              <a:t>Decisiones conscientes, </a:t>
            </a:r>
            <a:br>
              <a:rPr lang="es-ES_tradnl" sz="1400" b="1" baseline="0" noProof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DINPro-Regular"/>
                <a:cs typeface="Times New Roman" panose="02020603050405020304" pitchFamily="18" charset="0"/>
              </a:rPr>
            </a:br>
            <a:r>
              <a:rPr lang="es-ES_tradnl" sz="1400" b="1" baseline="0" noProof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DINPro-Regular"/>
                <a:cs typeface="Times New Roman" panose="02020603050405020304" pitchFamily="18" charset="0"/>
              </a:rPr>
              <a:t>Argumentos </a:t>
            </a:r>
            <a:r>
              <a:rPr lang="es-ES_tradnl" sz="1400" b="1" dirty="0">
                <a:solidFill>
                  <a:srgbClr val="000000"/>
                </a:solidFill>
                <a:ea typeface="DINPro-Regular"/>
                <a:cs typeface="Times New Roman" panose="02020603050405020304" pitchFamily="18" charset="0"/>
              </a:rPr>
              <a:t>con</a:t>
            </a:r>
            <a:r>
              <a:rPr lang="es-ES_tradnl" sz="1400" b="1" baseline="0" noProof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DINPro-Regular"/>
                <a:cs typeface="Times New Roman" panose="02020603050405020304" pitchFamily="18" charset="0"/>
              </a:rPr>
              <a:t>vincentes</a:t>
            </a:r>
            <a:r>
              <a:rPr lang="es-ES_tradnl" sz="1400" b="1" baseline="0" noProof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DINPro-Regular"/>
                <a:cs typeface="Times New Roman" panose="02020603050405020304" pitchFamily="18" charset="0"/>
              </a:rPr>
              <a:t> </a:t>
            </a:r>
            <a:r>
              <a:rPr lang="es-ES_tradnl" sz="1400" baseline="0" noProof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DINPro-Regular"/>
                <a:cs typeface="Times New Roman" panose="02020603050405020304" pitchFamily="18" charset="0"/>
              </a:rPr>
              <a:t>y </a:t>
            </a:r>
            <a:r>
              <a:rPr lang="es-ES_tradnl" sz="1400" b="1" baseline="0" noProof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DINPro-Regular"/>
                <a:cs typeface="Times New Roman" panose="02020603050405020304" pitchFamily="18" charset="0"/>
              </a:rPr>
              <a:t>Acciones audaces para la restauración de los humedales.  </a:t>
            </a:r>
            <a:endParaRPr lang="es-ES_tradnl" sz="1800" noProof="0" dirty="0"/>
          </a:p>
        </p:txBody>
      </p:sp>
      <p:sp>
        <p:nvSpPr>
          <p:cNvPr id="4" name="Rectangle 3"/>
          <p:cNvSpPr/>
          <p:nvPr/>
        </p:nvSpPr>
        <p:spPr>
          <a:xfrm>
            <a:off x="797168" y="1201058"/>
            <a:ext cx="99020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es-ES_tradnl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Tomar decisiones personales que reduzcan al mínimo la pérdida y degradación de los humedales. </a:t>
            </a:r>
          </a:p>
        </p:txBody>
      </p:sp>
    </p:spTree>
    <p:extLst>
      <p:ext uri="{BB962C8B-B14F-4D97-AF65-F5344CB8AC3E}">
        <p14:creationId xmlns:p14="http://schemas.microsoft.com/office/powerpoint/2010/main" val="27651028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780D080-305D-5BE1-84C0-684ADFF3D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Argumentos convincentes</a:t>
            </a:r>
            <a:endParaRPr lang="es-ES_tradnl" noProof="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080CAEF-37D4-543B-AE63-B4F95393D0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9515" y="1462753"/>
            <a:ext cx="10350500" cy="3961654"/>
          </a:xfrm>
        </p:spPr>
        <p:txBody>
          <a:bodyPr numCol="2">
            <a:noAutofit/>
          </a:bodyPr>
          <a:lstStyle/>
          <a:p>
            <a:pPr marL="0" lvl="0" indent="0">
              <a:lnSpc>
                <a:spcPct val="100000"/>
              </a:lnSpc>
              <a:spcAft>
                <a:spcPts val="1000"/>
              </a:spcAft>
              <a:buNone/>
            </a:pPr>
            <a:r>
              <a:rPr lang="es-ES_tradnl" sz="1800" b="1" noProof="0" dirty="0">
                <a:solidFill>
                  <a:srgbClr val="00757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Convertirse en defensor de los humedales</a:t>
            </a:r>
            <a:r>
              <a:rPr lang="es-ES_tradnl" sz="1800" noProof="0" dirty="0">
                <a:solidFill>
                  <a:srgbClr val="00757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540000">
              <a:lnSpc>
                <a:spcPct val="100000"/>
              </a:lnSpc>
              <a:spcBef>
                <a:spcPts val="500"/>
              </a:spcBef>
            </a:pPr>
            <a:r>
              <a:rPr lang="es-ES_tradnl" sz="1400" noProof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Promover</a:t>
            </a:r>
            <a:r>
              <a:rPr lang="es-ES_tradnl" sz="1400" baseline="0" noProof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 protección de los humedales locales </a:t>
            </a:r>
            <a:br>
              <a:rPr lang="es-ES_tradnl" sz="1400" baseline="0" noProof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_tradnl" sz="1400" baseline="0" noProof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la restauración de los humedales degradados</a:t>
            </a:r>
            <a:r>
              <a:rPr lang="es-ES_tradnl" sz="1400" noProof="0" dirty="0"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>
              <a:lnSpc>
                <a:spcPct val="100000"/>
              </a:lnSpc>
              <a:buNone/>
            </a:pPr>
            <a:endParaRPr lang="es-ES_tradnl" sz="1400" b="1" noProof="0" dirty="0">
              <a:solidFill>
                <a:srgbClr val="007575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Aft>
                <a:spcPts val="1000"/>
              </a:spcAft>
              <a:buNone/>
            </a:pPr>
            <a:r>
              <a:rPr lang="es-ES_tradnl" sz="1800" b="1" noProof="0" dirty="0">
                <a:solidFill>
                  <a:srgbClr val="00757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Aprovechar</a:t>
            </a:r>
            <a:r>
              <a:rPr lang="es-ES_tradnl" sz="1800" b="1" baseline="0" noProof="0" dirty="0">
                <a:solidFill>
                  <a:srgbClr val="00757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el alcance de</a:t>
            </a:r>
            <a:r>
              <a:rPr lang="es-ES_tradnl" sz="1800" b="1" noProof="0" dirty="0">
                <a:solidFill>
                  <a:srgbClr val="00757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las redes</a:t>
            </a:r>
            <a:br>
              <a:rPr lang="es-ES_tradnl" sz="1800" b="1" noProof="0" dirty="0">
                <a:solidFill>
                  <a:srgbClr val="00757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_tradnl" sz="1800" b="1" baseline="0" noProof="0" dirty="0">
                <a:solidFill>
                  <a:srgbClr val="00757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sociales para lograr la máxima</a:t>
            </a:r>
            <a:br>
              <a:rPr lang="es-ES_tradnl" sz="1800" b="1" baseline="0" noProof="0" dirty="0">
                <a:solidFill>
                  <a:srgbClr val="00757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_tradnl" sz="1800" b="1" baseline="0" noProof="0" dirty="0">
                <a:solidFill>
                  <a:srgbClr val="00757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concienciación sobre los humedales</a:t>
            </a:r>
            <a:endParaRPr lang="es-ES_tradnl" sz="1800" b="1" noProof="0" dirty="0">
              <a:solidFill>
                <a:srgbClr val="007575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40000">
              <a:lnSpc>
                <a:spcPct val="100000"/>
              </a:lnSpc>
              <a:spcBef>
                <a:spcPts val="500"/>
              </a:spcBef>
            </a:pPr>
            <a:r>
              <a:rPr lang="es-ES_tradnl" sz="1400" noProof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Señalar el Día Mundial de los Humedales en </a:t>
            </a:r>
            <a:br>
              <a:rPr lang="es-ES_tradnl" sz="1400" noProof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_tradnl" sz="1400" noProof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Twitter, Instagram, Facebook y otras plataformas</a:t>
            </a:r>
            <a:br>
              <a:rPr lang="es-ES_tradnl" sz="1400" noProof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_tradnl" sz="1400" noProof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las redes sociales. Usar los hashtags #</a:t>
            </a:r>
            <a:r>
              <a:rPr lang="es-ES_tradnl" sz="1400" noProof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GeneraciónRestauración</a:t>
            </a:r>
            <a:r>
              <a:rPr lang="es-ES_tradnl" sz="1400" noProof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ES_tradnl" sz="1400" noProof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_tradnl" sz="1400" noProof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#</a:t>
            </a:r>
            <a:r>
              <a:rPr lang="es-ES_tradnl" sz="1400" noProof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EnFavorDeLosHumedales</a:t>
            </a:r>
            <a:r>
              <a:rPr lang="es-ES_tradnl" sz="1400" noProof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#</a:t>
            </a:r>
            <a:r>
              <a:rPr lang="es-ES_tradnl" sz="1400" noProof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DíaMundialDeLos</a:t>
            </a:r>
            <a:r>
              <a:rPr lang="es-ES_tradnl" sz="1400" dirty="0">
                <a:ea typeface="Times New Roman" panose="02020603050405020304" pitchFamily="18" charset="0"/>
                <a:cs typeface="Times New Roman" panose="02020603050405020304" pitchFamily="18" charset="0"/>
              </a:rPr>
              <a:t>Humedales</a:t>
            </a:r>
            <a:r>
              <a:rPr lang="es-ES_tradnl" sz="1400" noProof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lnSpc>
                <a:spcPct val="100000"/>
              </a:lnSpc>
              <a:buNone/>
            </a:pPr>
            <a:endParaRPr lang="es-ES_tradnl" sz="1400" b="1" noProof="0" dirty="0">
              <a:solidFill>
                <a:srgbClr val="007575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s-ES_tradnl" sz="1800" b="1" noProof="0" dirty="0">
              <a:solidFill>
                <a:srgbClr val="007575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s-ES_tradnl" sz="1800" b="1" noProof="0" dirty="0">
              <a:solidFill>
                <a:srgbClr val="007575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Aft>
                <a:spcPts val="1000"/>
              </a:spcAft>
              <a:buNone/>
            </a:pPr>
            <a:r>
              <a:rPr lang="es-ES_tradnl" sz="1800" b="1" noProof="0" dirty="0">
                <a:solidFill>
                  <a:srgbClr val="00757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Hacer</a:t>
            </a:r>
            <a:r>
              <a:rPr lang="es-ES_tradnl" sz="1800" b="1" baseline="0" noProof="0" dirty="0">
                <a:solidFill>
                  <a:srgbClr val="00757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una visita sobre el terreno para identificar los humedales que necesitan ser restaurados</a:t>
            </a:r>
            <a:r>
              <a:rPr lang="es-ES_tradnl" sz="1800" b="1" noProof="0" dirty="0">
                <a:solidFill>
                  <a:srgbClr val="00757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s-ES_tradnl" sz="1800" noProof="0" dirty="0">
                <a:solidFill>
                  <a:srgbClr val="00757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539750">
              <a:lnSpc>
                <a:spcPct val="100000"/>
              </a:lnSpc>
              <a:spcBef>
                <a:spcPts val="500"/>
              </a:spcBef>
            </a:pPr>
            <a:r>
              <a:rPr lang="es-ES_tradnl" sz="1400" noProof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Una</a:t>
            </a:r>
            <a:r>
              <a:rPr lang="es-ES_tradnl" sz="1400" baseline="0" noProof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vez sobre el terreno, determinar qué aporta el humedal a la zona y si está degradado. </a:t>
            </a:r>
            <a:endParaRPr lang="es-ES_tradnl" sz="1400" noProof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4000">
              <a:lnSpc>
                <a:spcPct val="100000"/>
              </a:lnSpc>
            </a:pPr>
            <a:endParaRPr lang="es-ES_tradnl" sz="1400" noProof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938" lvl="0" indent="-7938">
              <a:lnSpc>
                <a:spcPct val="100000"/>
              </a:lnSpc>
              <a:spcAft>
                <a:spcPts val="1000"/>
              </a:spcAft>
              <a:buNone/>
            </a:pPr>
            <a:r>
              <a:rPr lang="es-ES_tradnl" sz="1800" b="1" noProof="0" dirty="0">
                <a:solidFill>
                  <a:srgbClr val="00757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Organizar una charla sobre la restauración de los humedales </a:t>
            </a:r>
          </a:p>
          <a:p>
            <a:pPr marL="539750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</a:pPr>
            <a:r>
              <a:rPr lang="es-ES_tradnl" sz="1400" noProof="0" dirty="0">
                <a:ea typeface="Times New Roman" panose="02020603050405020304" pitchFamily="18" charset="0"/>
                <a:cs typeface="Times New Roman" panose="02020603050405020304" pitchFamily="18" charset="0"/>
              </a:rPr>
              <a:t>Un</a:t>
            </a:r>
            <a:r>
              <a:rPr lang="es-ES_tradnl" sz="1400" baseline="0" noProof="0" dirty="0">
                <a:ea typeface="Times New Roman" panose="02020603050405020304" pitchFamily="18" charset="0"/>
                <a:cs typeface="Times New Roman" panose="02020603050405020304" pitchFamily="18" charset="0"/>
              </a:rPr>
              <a:t> acto divulgativo puede contribuir a lograr apoyos para la restauración de un humedal local. Invitar a expertos en humedales y a personas locales que ganan la vida en los humedales para que señalen la importancia de la restauración. </a:t>
            </a:r>
            <a:r>
              <a:rPr lang="es-ES_tradnl" sz="1400" noProof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ES_tradnl" sz="1400" noProof="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es-ES_tradnl" sz="1800" noProof="0" dirty="0"/>
          </a:p>
          <a:p>
            <a:pPr>
              <a:lnSpc>
                <a:spcPct val="100000"/>
              </a:lnSpc>
            </a:pPr>
            <a:endParaRPr lang="es-ES_tradnl" sz="1800" noProof="0" dirty="0"/>
          </a:p>
        </p:txBody>
      </p:sp>
    </p:spTree>
    <p:extLst>
      <p:ext uri="{BB962C8B-B14F-4D97-AF65-F5344CB8AC3E}">
        <p14:creationId xmlns:p14="http://schemas.microsoft.com/office/powerpoint/2010/main" val="33693352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2411482-B87C-37B1-84BC-DA8FD556A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noProof="0" dirty="0"/>
              <a:t>Acciones audaces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9B3CC22-A2DB-263A-8238-C056010B26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3884" y="1892406"/>
            <a:ext cx="10515599" cy="4351077"/>
          </a:xfrm>
        </p:spPr>
        <p:txBody>
          <a:bodyPr numCol="2">
            <a:noAutofit/>
          </a:bodyPr>
          <a:lstStyle/>
          <a:p>
            <a:pPr>
              <a:lnSpc>
                <a:spcPct val="100000"/>
              </a:lnSpc>
              <a:spcAft>
                <a:spcPts val="1000"/>
              </a:spcAft>
              <a:buNone/>
            </a:pPr>
            <a:r>
              <a:rPr lang="es-ES_tradnl" sz="1800" b="1" noProof="0" dirty="0">
                <a:solidFill>
                  <a:srgbClr val="00757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Crear</a:t>
            </a:r>
            <a:r>
              <a:rPr lang="es-ES_tradnl" sz="1800" b="1" baseline="0" noProof="0" dirty="0">
                <a:solidFill>
                  <a:srgbClr val="00757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una iniciativa de </a:t>
            </a:r>
            <a:r>
              <a:rPr lang="es-ES_tradnl" sz="1800" b="1" noProof="0" dirty="0">
                <a:solidFill>
                  <a:srgbClr val="00757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promoción y defensa</a:t>
            </a:r>
            <a:endParaRPr lang="es-ES_tradnl" sz="1800" noProof="0" dirty="0">
              <a:solidFill>
                <a:srgbClr val="007575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9750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</a:pPr>
            <a:r>
              <a:rPr lang="es-ES_tradnl" sz="1400" noProof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Alentar</a:t>
            </a:r>
            <a:r>
              <a:rPr lang="es-ES_tradnl" sz="1400" baseline="0" noProof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los gobiernos locales, regionales y </a:t>
            </a:r>
            <a:br>
              <a:rPr lang="es-ES_tradnl" sz="1400" baseline="0" noProof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_tradnl" sz="1400" baseline="0" noProof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nacionales a proteger los humedales locales </a:t>
            </a:r>
            <a:br>
              <a:rPr lang="es-ES_tradnl" sz="1400" baseline="0" noProof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_tradnl" sz="1400" baseline="0" noProof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restaurar los humedales degradados. </a:t>
            </a:r>
            <a:endParaRPr lang="es-ES_tradnl" sz="1400" noProof="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525" indent="-9525">
              <a:lnSpc>
                <a:spcPct val="100000"/>
              </a:lnSpc>
              <a:spcAft>
                <a:spcPts val="1000"/>
              </a:spcAft>
              <a:buNone/>
            </a:pPr>
            <a:r>
              <a:rPr lang="es-ES_tradnl" sz="1800" b="1" noProof="0" dirty="0">
                <a:solidFill>
                  <a:srgbClr val="00757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Organizar</a:t>
            </a:r>
            <a:r>
              <a:rPr lang="es-ES_tradnl" sz="1800" b="1" baseline="0" noProof="0" dirty="0">
                <a:solidFill>
                  <a:srgbClr val="00757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 participar en una jornada </a:t>
            </a:r>
            <a:br>
              <a:rPr lang="es-ES_tradnl" sz="1800" b="1" baseline="0" noProof="0" dirty="0">
                <a:solidFill>
                  <a:srgbClr val="00757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_tradnl" sz="1800" b="1" baseline="0" noProof="0" dirty="0">
                <a:solidFill>
                  <a:srgbClr val="00757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pública de limpieza de los humedales</a:t>
            </a:r>
            <a:endParaRPr lang="es-ES_tradnl" sz="1800" noProof="0" dirty="0">
              <a:solidFill>
                <a:srgbClr val="007575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40000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</a:pPr>
            <a:r>
              <a:rPr lang="es-ES_tradnl" sz="1400" noProof="0" dirty="0">
                <a:cs typeface="Times New Roman" panose="02020603050405020304" pitchFamily="18" charset="0"/>
              </a:rPr>
              <a:t>Eliminar</a:t>
            </a:r>
            <a:r>
              <a:rPr lang="es-ES_tradnl" sz="1400" baseline="0" noProof="0" dirty="0">
                <a:cs typeface="Times New Roman" panose="02020603050405020304" pitchFamily="18" charset="0"/>
              </a:rPr>
              <a:t> los escombros, basura y residuos </a:t>
            </a:r>
            <a:br>
              <a:rPr lang="es-ES_tradnl" sz="1400" baseline="0" noProof="0" dirty="0">
                <a:cs typeface="Times New Roman" panose="02020603050405020304" pitchFamily="18" charset="0"/>
              </a:rPr>
            </a:br>
            <a:r>
              <a:rPr lang="es-ES_tradnl" sz="1400" baseline="0" noProof="0" dirty="0">
                <a:cs typeface="Times New Roman" panose="02020603050405020304" pitchFamily="18" charset="0"/>
              </a:rPr>
              <a:t>acumulados en el humedal</a:t>
            </a:r>
            <a:r>
              <a:rPr lang="es-ES_tradnl" sz="1400" noProof="0" dirty="0">
                <a:cs typeface="Times New Roman" panose="02020603050405020304" pitchFamily="18" charset="0"/>
              </a:rPr>
              <a:t>. </a:t>
            </a:r>
          </a:p>
          <a:p>
            <a:pPr marL="11113" lvl="0" indent="-11113">
              <a:lnSpc>
                <a:spcPct val="100000"/>
              </a:lnSpc>
              <a:spcAft>
                <a:spcPts val="1000"/>
              </a:spcAft>
              <a:buNone/>
            </a:pPr>
            <a:r>
              <a:rPr lang="es-ES_tradnl" sz="1800" b="1" noProof="0" dirty="0">
                <a:solidFill>
                  <a:srgbClr val="007575"/>
                </a:solidFill>
                <a:effectLst/>
                <a:latin typeface="Arial" panose="020B0604020202020204" pitchFamily="34" charset="0"/>
                <a:ea typeface="DINPro-Regular"/>
                <a:cs typeface="Times New Roman" panose="02020603050405020304" pitchFamily="18" charset="0"/>
              </a:rPr>
              <a:t>Participar</a:t>
            </a:r>
            <a:r>
              <a:rPr lang="es-ES_tradnl" sz="1800" b="1" baseline="0" noProof="0" dirty="0">
                <a:solidFill>
                  <a:srgbClr val="007575"/>
                </a:solidFill>
                <a:effectLst/>
                <a:latin typeface="Arial" panose="020B0604020202020204" pitchFamily="34" charset="0"/>
                <a:ea typeface="DINPro-Regular"/>
                <a:cs typeface="Times New Roman" panose="02020603050405020304" pitchFamily="18" charset="0"/>
              </a:rPr>
              <a:t> directamente en un proyecto de restauración de un humedal local. </a:t>
            </a:r>
          </a:p>
          <a:p>
            <a:pPr marL="540000">
              <a:lnSpc>
                <a:spcPct val="100000"/>
              </a:lnSpc>
              <a:spcBef>
                <a:spcPts val="500"/>
              </a:spcBef>
            </a:pPr>
            <a:r>
              <a:rPr lang="es-ES_tradnl" sz="1400" noProof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DINPro-Regular"/>
                <a:cs typeface="Times New Roman" panose="02020603050405020304" pitchFamily="18" charset="0"/>
              </a:rPr>
              <a:t>Recabar</a:t>
            </a:r>
            <a:r>
              <a:rPr lang="es-ES_tradnl" sz="1400" baseline="0" noProof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DINPro-Regular"/>
                <a:cs typeface="Times New Roman" panose="02020603050405020304" pitchFamily="18" charset="0"/>
              </a:rPr>
              <a:t> ideas y ayudar a asegurarse de que</a:t>
            </a:r>
            <a:br>
              <a:rPr lang="es-ES_tradnl" sz="1400" baseline="0" noProof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DINPro-Regular"/>
                <a:cs typeface="Times New Roman" panose="02020603050405020304" pitchFamily="18" charset="0"/>
              </a:rPr>
            </a:br>
            <a:r>
              <a:rPr lang="es-ES_tradnl" sz="1400" baseline="0" noProof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DINPro-Regular"/>
                <a:cs typeface="Times New Roman" panose="02020603050405020304" pitchFamily="18" charset="0"/>
              </a:rPr>
              <a:t>la iniciativa de restauración refleje las necesidades </a:t>
            </a:r>
            <a:br>
              <a:rPr lang="es-ES_tradnl" sz="1400" baseline="0" noProof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DINPro-Regular"/>
                <a:cs typeface="Times New Roman" panose="02020603050405020304" pitchFamily="18" charset="0"/>
              </a:rPr>
            </a:br>
            <a:r>
              <a:rPr lang="es-ES_tradnl" sz="1400" baseline="0" noProof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DINPro-Regular"/>
                <a:cs typeface="Times New Roman" panose="02020603050405020304" pitchFamily="18" charset="0"/>
              </a:rPr>
              <a:t>de la población local.</a:t>
            </a:r>
          </a:p>
          <a:p>
            <a:pPr marL="11113" lvl="0" indent="-11113">
              <a:lnSpc>
                <a:spcPct val="100000"/>
              </a:lnSpc>
              <a:spcAft>
                <a:spcPts val="1000"/>
              </a:spcAft>
              <a:buNone/>
            </a:pPr>
            <a:r>
              <a:rPr lang="es-ES_tradnl" sz="1800" b="1" noProof="0" dirty="0">
                <a:solidFill>
                  <a:srgbClr val="007575"/>
                </a:solidFill>
                <a:effectLst/>
                <a:latin typeface="Arial" panose="020B0604020202020204" pitchFamily="34" charset="0"/>
                <a:ea typeface="DINPro-Regular"/>
                <a:cs typeface="Times New Roman" panose="02020603050405020304" pitchFamily="18" charset="0"/>
              </a:rPr>
              <a:t>Incluir el evento en el mapa mundial y directorio de búsqueda.</a:t>
            </a:r>
          </a:p>
          <a:p>
            <a:pPr marL="540000">
              <a:lnSpc>
                <a:spcPct val="100000"/>
              </a:lnSpc>
              <a:spcBef>
                <a:spcPts val="500"/>
              </a:spcBef>
            </a:pPr>
            <a:r>
              <a:rPr lang="es-ES_tradnl" sz="1400" noProof="0" dirty="0">
                <a:solidFill>
                  <a:srgbClr val="000000"/>
                </a:solidFill>
                <a:ea typeface="DINPro-Regular"/>
                <a:cs typeface="Times New Roman" panose="02020603050405020304" pitchFamily="18" charset="0"/>
              </a:rPr>
              <a:t>Nuestro mapa interactivo</a:t>
            </a:r>
            <a:r>
              <a:rPr lang="es-ES_tradnl" sz="1400" baseline="0" noProof="0" dirty="0">
                <a:solidFill>
                  <a:srgbClr val="000000"/>
                </a:solidFill>
                <a:ea typeface="DINPro-Regular"/>
                <a:cs typeface="Times New Roman" panose="02020603050405020304" pitchFamily="18" charset="0"/>
              </a:rPr>
              <a:t> en línea muestra los eventos que se están celebrando en todo el mundo para celebrar el Día Mundial de los Humedales.</a:t>
            </a:r>
          </a:p>
          <a:p>
            <a:pPr marL="11113" indent="-11113">
              <a:lnSpc>
                <a:spcPct val="100000"/>
              </a:lnSpc>
              <a:spcAft>
                <a:spcPts val="1000"/>
              </a:spcAft>
              <a:buNone/>
            </a:pPr>
            <a:r>
              <a:rPr lang="es-ES_tradnl" sz="1800" b="1" noProof="0" dirty="0">
                <a:solidFill>
                  <a:srgbClr val="007575"/>
                </a:solidFill>
                <a:effectLst/>
                <a:latin typeface="Arial" panose="020B0604020202020204" pitchFamily="34" charset="0"/>
                <a:ea typeface="DINPro-Regular"/>
                <a:cs typeface="Times New Roman" panose="02020603050405020304" pitchFamily="18" charset="0"/>
              </a:rPr>
              <a:t>Compartir las imágenes de esas acciones audaces en el la Galería de Fotos de Restauración </a:t>
            </a:r>
          </a:p>
          <a:p>
            <a:pPr marL="540000" indent="-222250">
              <a:lnSpc>
                <a:spcPct val="100000"/>
              </a:lnSpc>
              <a:spcBef>
                <a:spcPts val="500"/>
              </a:spcBef>
            </a:pPr>
            <a:r>
              <a:rPr lang="es-ES_tradnl" sz="1400" noProof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DINPro-Regular"/>
                <a:cs typeface="Times New Roman" panose="02020603050405020304" pitchFamily="18" charset="0"/>
              </a:rPr>
              <a:t>El objetivo de esta galería de imágenes es mostrar las</a:t>
            </a:r>
            <a:r>
              <a:rPr lang="es-ES_tradnl" sz="1400" baseline="0" noProof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DINPro-Regular"/>
                <a:cs typeface="Times New Roman" panose="02020603050405020304" pitchFamily="18" charset="0"/>
              </a:rPr>
              <a:t> iniciativas de restauración que se están llevando a cabo en todo el mundo a fin de motivar e inspirar más iniciativas de restauración.</a:t>
            </a:r>
          </a:p>
        </p:txBody>
      </p:sp>
      <p:sp>
        <p:nvSpPr>
          <p:cNvPr id="4" name="Rectangle 3"/>
          <p:cNvSpPr/>
          <p:nvPr/>
        </p:nvSpPr>
        <p:spPr>
          <a:xfrm>
            <a:off x="836245" y="1180648"/>
            <a:ext cx="95191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es-ES_tradnl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Aprovechar vuestra propia </a:t>
            </a:r>
            <a:r>
              <a:rPr lang="es-ES_tradnl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capacidad para crear el cambio y apoyar la restauración de los humedales, </a:t>
            </a:r>
            <a:r>
              <a:rPr lang="es-ES_tradnl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 el ámbito local, regional o nacional. </a:t>
            </a:r>
            <a:endParaRPr lang="es-ES_tradnl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14795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A15F843-A92F-BB98-35CB-42F1E99C8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512" y="3407979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s-ES_tradnl" sz="4000" b="1" noProof="0" dirty="0">
                <a:latin typeface="Arial" panose="020B0604020202020204" pitchFamily="34" charset="0"/>
                <a:cs typeface="Arial" panose="020B0604020202020204" pitchFamily="34" charset="0"/>
              </a:rPr>
              <a:t>¡La restauración de los humedales está en vuestras manos! </a:t>
            </a:r>
            <a:br>
              <a:rPr lang="es-ES_tradnl" sz="4000" b="1" noProof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_tradnl" sz="4000" b="1" noProof="0" dirty="0">
                <a:latin typeface="Arial" panose="020B0604020202020204" pitchFamily="34" charset="0"/>
                <a:cs typeface="Arial" panose="020B0604020202020204" pitchFamily="34" charset="0"/>
              </a:rPr>
              <a:t>¡Muchas gracias!</a:t>
            </a:r>
            <a:br>
              <a:rPr lang="es-ES_tradnl" sz="4000" b="1" noProof="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ES_tradnl" noProof="0" dirty="0"/>
          </a:p>
        </p:txBody>
      </p:sp>
      <p:pic>
        <p:nvPicPr>
          <p:cNvPr id="4" name="Image 3" descr="Une image contenant texte&#10;&#10;Description générée automatiquement">
            <a:extLst>
              <a:ext uri="{FF2B5EF4-FFF2-40B4-BE49-F238E27FC236}">
                <a16:creationId xmlns:a16="http://schemas.microsoft.com/office/drawing/2014/main" id="{C0B25442-C343-1907-B444-827D69FF9D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512" y="236538"/>
            <a:ext cx="3876338" cy="1658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9502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8E58434-19D0-75DC-8F8D-16A28B4D8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noProof="0" dirty="0"/>
              <a:t>Humedales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4727CB7-36AC-9365-8BEC-FE6198CE72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9147" y="1782308"/>
            <a:ext cx="5054965" cy="406269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Aft>
                <a:spcPts val="1000"/>
              </a:spcAft>
              <a:buNone/>
            </a:pPr>
            <a:r>
              <a:rPr lang="es-ES_tradnl" sz="1800" b="1" noProof="0" dirty="0">
                <a:solidFill>
                  <a:srgbClr val="007575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TIPOS DE HUMEDALES</a:t>
            </a:r>
          </a:p>
          <a:p>
            <a:pPr marL="0" indent="0">
              <a:lnSpc>
                <a:spcPct val="100000"/>
              </a:lnSpc>
              <a:spcAft>
                <a:spcPts val="1000"/>
              </a:spcAft>
              <a:buNone/>
            </a:pPr>
            <a:r>
              <a:rPr lang="es-ES_tradnl" sz="1800" b="1" noProof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Humedales</a:t>
            </a:r>
            <a:r>
              <a:rPr lang="es-ES_tradnl" sz="1800" b="1" baseline="0" noProof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continentales</a:t>
            </a:r>
            <a:r>
              <a:rPr lang="es-ES_tradnl" sz="1800" b="1" noProof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>
              <a:lnSpc>
                <a:spcPct val="100000"/>
              </a:lnSpc>
              <a:spcAft>
                <a:spcPts val="1000"/>
              </a:spcAft>
            </a:pPr>
            <a:r>
              <a:rPr lang="es-ES_tradnl" sz="1400" noProof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Marismas, lagos, ríos, llanuras de inundación y pantanos  </a:t>
            </a:r>
          </a:p>
          <a:p>
            <a:pPr marL="0" indent="0">
              <a:lnSpc>
                <a:spcPct val="100000"/>
              </a:lnSpc>
              <a:spcAft>
                <a:spcPts val="1000"/>
              </a:spcAft>
              <a:buNone/>
            </a:pPr>
            <a:r>
              <a:rPr lang="es-ES_tradnl" sz="1800" b="1" noProof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Humedales costeros: </a:t>
            </a:r>
          </a:p>
          <a:p>
            <a:pPr>
              <a:lnSpc>
                <a:spcPct val="100000"/>
              </a:lnSpc>
              <a:spcAft>
                <a:spcPts val="1000"/>
              </a:spcAft>
            </a:pPr>
            <a:r>
              <a:rPr lang="es-ES_tradnl" sz="1400" noProof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Marismas</a:t>
            </a:r>
            <a:r>
              <a:rPr lang="es-ES_tradnl" sz="1400" baseline="0" noProof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agua salada</a:t>
            </a:r>
            <a:r>
              <a:rPr lang="es-ES_tradnl" sz="1400" noProof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estuarios, manglares, lagunas y arrecifes de coral </a:t>
            </a:r>
          </a:p>
          <a:p>
            <a:pPr>
              <a:lnSpc>
                <a:spcPct val="100000"/>
              </a:lnSpc>
              <a:spcAft>
                <a:spcPts val="1000"/>
              </a:spcAft>
            </a:pPr>
            <a:r>
              <a:rPr lang="es-ES_tradnl" sz="1800" b="1" noProof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Humedales artificiales:</a:t>
            </a:r>
          </a:p>
          <a:p>
            <a:pPr>
              <a:lnSpc>
                <a:spcPct val="100000"/>
              </a:lnSpc>
              <a:spcAft>
                <a:spcPts val="1000"/>
              </a:spcAft>
            </a:pPr>
            <a:r>
              <a:rPr lang="es-ES_tradnl" sz="1400" noProof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Estanques piscícolas, arrozales y salinas</a:t>
            </a:r>
            <a:endParaRPr lang="es-ES_tradnl" sz="1800" noProof="0" dirty="0"/>
          </a:p>
          <a:p>
            <a:pPr>
              <a:lnSpc>
                <a:spcPct val="100000"/>
              </a:lnSpc>
            </a:pPr>
            <a:endParaRPr lang="es-ES_tradnl" sz="1800" noProof="0" dirty="0"/>
          </a:p>
        </p:txBody>
      </p:sp>
      <p:sp>
        <p:nvSpPr>
          <p:cNvPr id="4" name="Rectangle 3"/>
          <p:cNvSpPr/>
          <p:nvPr/>
        </p:nvSpPr>
        <p:spPr>
          <a:xfrm>
            <a:off x="972406" y="1207134"/>
            <a:ext cx="91439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es-ES_tradnl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Zona de la superficie terrestre que está temporal o permanentemente inundada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888" y="1790086"/>
            <a:ext cx="4911392" cy="3975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2448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989B58A-E8CE-963B-5E8B-8942A51A1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512" y="-47118"/>
            <a:ext cx="10515600" cy="132556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s-ES_tradnl" noProof="0" dirty="0"/>
              <a:t>Restauración de los humedales: ¿Por qué ha llegado la hora?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D061B1E-6B65-81E3-5182-16540934F2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7331" y="1219200"/>
            <a:ext cx="9810463" cy="4847967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Aft>
                <a:spcPts val="500"/>
              </a:spcAft>
              <a:buNone/>
            </a:pPr>
            <a:r>
              <a:rPr lang="es-ES_tradnl" sz="1800" b="1" noProof="0" dirty="0">
                <a:solidFill>
                  <a:srgbClr val="00757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Los</a:t>
            </a:r>
            <a:r>
              <a:rPr lang="es-ES_tradnl" sz="1800" b="1" baseline="0" noProof="0" dirty="0">
                <a:solidFill>
                  <a:srgbClr val="00757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humedales están desapareciendo tres veces más rápido que los bosques</a:t>
            </a:r>
            <a:r>
              <a:rPr lang="es-ES_tradnl" sz="1800" b="1" noProof="0" dirty="0">
                <a:solidFill>
                  <a:srgbClr val="007575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00000"/>
              </a:lnSpc>
              <a:spcAft>
                <a:spcPts val="1000"/>
              </a:spcAft>
              <a:buNone/>
            </a:pPr>
            <a:r>
              <a:rPr lang="es-ES_tradnl" sz="1800" b="1" baseline="0" noProof="0" dirty="0">
                <a:solidFill>
                  <a:srgbClr val="00757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s-ES_tradnl" sz="1400" noProof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 ecosistema más amenazado de la Tierra. </a:t>
            </a:r>
          </a:p>
          <a:p>
            <a:pPr marL="702000" lvl="1">
              <a:lnSpc>
                <a:spcPct val="100000"/>
              </a:lnSpc>
              <a:spcAft>
                <a:spcPts val="1000"/>
              </a:spcAft>
            </a:pPr>
            <a:r>
              <a:rPr lang="es-ES_tradnl" sz="1400" noProof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Más del 80%</a:t>
            </a:r>
            <a:r>
              <a:rPr lang="es-ES_tradnl" sz="1400" baseline="0" noProof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todos los humedales ha desaparecido desde la década de 1700. </a:t>
            </a:r>
            <a:r>
              <a:rPr lang="es-ES_tradnl" sz="1400" noProof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702000" lvl="1">
              <a:lnSpc>
                <a:spcPct val="100000"/>
              </a:lnSpc>
              <a:spcAft>
                <a:spcPts val="1000"/>
              </a:spcAft>
            </a:pPr>
            <a:r>
              <a:rPr lang="es-ES_tradnl" sz="1400" noProof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tendencia se está acelerando. Desde 1970, se ha perdido al menos el 35% de los humedales. </a:t>
            </a:r>
          </a:p>
          <a:p>
            <a:pPr marL="0" indent="0">
              <a:lnSpc>
                <a:spcPct val="100000"/>
              </a:lnSpc>
              <a:spcAft>
                <a:spcPts val="1000"/>
              </a:spcAft>
              <a:buNone/>
            </a:pPr>
            <a:r>
              <a:rPr lang="es-ES_tradnl" sz="1800" b="1" noProof="0" dirty="0">
                <a:solidFill>
                  <a:srgbClr val="00757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Las</a:t>
            </a:r>
            <a:r>
              <a:rPr lang="es-ES_tradnl" sz="1800" b="1" baseline="0" noProof="0" dirty="0">
                <a:solidFill>
                  <a:srgbClr val="00757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actividades humanas son la causa principal de la degradación.</a:t>
            </a:r>
            <a:endParaRPr lang="es-ES_tradnl" sz="1800" noProof="0" dirty="0">
              <a:solidFill>
                <a:srgbClr val="007575"/>
              </a:solidFill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40000" lvl="1">
              <a:lnSpc>
                <a:spcPct val="100000"/>
              </a:lnSpc>
              <a:spcAft>
                <a:spcPts val="1000"/>
              </a:spcAft>
            </a:pPr>
            <a:r>
              <a:rPr lang="es-ES_tradnl" sz="1400" noProof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Los humedales se drenan y se rellenan para la agricultura, el pastoreo y la construcción. </a:t>
            </a:r>
          </a:p>
          <a:p>
            <a:pPr marL="540000" lvl="1">
              <a:lnSpc>
                <a:spcPct val="100000"/>
              </a:lnSpc>
              <a:spcAft>
                <a:spcPts val="1000"/>
              </a:spcAft>
            </a:pPr>
            <a:r>
              <a:rPr lang="es-ES_tradnl" sz="1400" noProof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contaminación del agua y la pesca excesiva, así como las especies invasoras, están dañando los ecosistemas de los humedales.</a:t>
            </a:r>
          </a:p>
          <a:p>
            <a:pPr lvl="1">
              <a:lnSpc>
                <a:spcPct val="100000"/>
              </a:lnSpc>
              <a:spcAft>
                <a:spcPts val="1000"/>
              </a:spcAft>
            </a:pPr>
            <a:endParaRPr lang="es-ES_tradnl" sz="1400" noProof="0" dirty="0"/>
          </a:p>
        </p:txBody>
      </p:sp>
      <p:sp>
        <p:nvSpPr>
          <p:cNvPr id="4" name="Rectangle 3"/>
          <p:cNvSpPr/>
          <p:nvPr/>
        </p:nvSpPr>
        <p:spPr>
          <a:xfrm>
            <a:off x="850900" y="4579580"/>
            <a:ext cx="8711554" cy="14875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es-ES_tradnl" b="1" dirty="0">
                <a:solidFill>
                  <a:srgbClr val="00757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Las especies de los humedales están en peligro de extinción.  </a:t>
            </a:r>
            <a:endParaRPr lang="es-ES_tradnl" b="1" dirty="0">
              <a:solidFill>
                <a:srgbClr val="007575"/>
              </a:solidFill>
              <a:cs typeface="Times New Roman" panose="02020603050405020304" pitchFamily="18" charset="0"/>
            </a:endParaRPr>
          </a:p>
          <a:p>
            <a:pPr marL="540000" lvl="1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ES_tradnl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Una de cada tres especies de agua dulce y el 25% de todas las especies de los humedales están en peligro de extinción debido a la disminución de los humedales. </a:t>
            </a:r>
          </a:p>
          <a:p>
            <a:pPr marL="540000" lvl="1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ES_tradnl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 81% de las especies de humedales continentales y el 36% de las especies marinas y costeras han disminuido en los últimos 50 años. </a:t>
            </a:r>
          </a:p>
        </p:txBody>
      </p:sp>
    </p:spTree>
    <p:extLst>
      <p:ext uri="{BB962C8B-B14F-4D97-AF65-F5344CB8AC3E}">
        <p14:creationId xmlns:p14="http://schemas.microsoft.com/office/powerpoint/2010/main" val="34513179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AEBAD09-645D-AED0-8B78-56772F5D4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980" y="32784"/>
            <a:ext cx="11496472" cy="1325563"/>
          </a:xfrm>
        </p:spPr>
        <p:txBody>
          <a:bodyPr/>
          <a:lstStyle/>
          <a:p>
            <a:r>
              <a:rPr lang="es-ES_tradnl" dirty="0"/>
              <a:t>Los</a:t>
            </a:r>
            <a:r>
              <a:rPr lang="es-ES_tradnl" baseline="0" dirty="0"/>
              <a:t> humedales son vitales para la humanidad</a:t>
            </a:r>
            <a:endParaRPr lang="es-ES_tradnl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F7330DF-2F46-B7E2-BF67-5E1F5AFA4D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6770" y="1255780"/>
            <a:ext cx="5048939" cy="4656747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Aft>
                <a:spcPts val="1000"/>
              </a:spcAft>
              <a:buNone/>
            </a:pPr>
            <a:r>
              <a:rPr lang="es-ES_tradnl" sz="1800" b="1" dirty="0">
                <a:solidFill>
                  <a:srgbClr val="00757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</a:t>
            </a:r>
            <a:r>
              <a:rPr lang="es-ES_tradnl" sz="1800" b="1" baseline="0" dirty="0">
                <a:solidFill>
                  <a:srgbClr val="00757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agua dulce escasea. Los humedales proporcionan la mayor parte del agua dulce. </a:t>
            </a:r>
          </a:p>
          <a:p>
            <a:pPr marL="540000" lvl="1">
              <a:lnSpc>
                <a:spcPct val="100000"/>
              </a:lnSpc>
              <a:spcAft>
                <a:spcPts val="1000"/>
              </a:spcAft>
            </a:pPr>
            <a:r>
              <a:rPr lang="es-ES_tradnl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 2.5% del agua de la Tierra es agua dulce, almacenada principalmente en glaciares y acuíferos.  </a:t>
            </a:r>
          </a:p>
          <a:p>
            <a:pPr marL="540000" lvl="1">
              <a:lnSpc>
                <a:spcPct val="100000"/>
              </a:lnSpc>
              <a:spcAft>
                <a:spcPts val="1000"/>
              </a:spcAft>
            </a:pPr>
            <a:r>
              <a:rPr lang="es-ES_tradnl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Menos del 1% es</a:t>
            </a:r>
            <a:r>
              <a:rPr lang="es-ES_tradnl" sz="1400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aprovechable y más del 30% de este porcentaje se encuentra en los humedales, tales como los ríos y los lagos. </a:t>
            </a:r>
            <a:r>
              <a:rPr lang="es-ES_tradnl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540000" lvl="1">
              <a:lnSpc>
                <a:spcPct val="100000"/>
              </a:lnSpc>
              <a:spcAft>
                <a:spcPts val="1000"/>
              </a:spcAft>
            </a:pPr>
            <a:r>
              <a:rPr lang="es-ES_tradnl" sz="1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Las</a:t>
            </a:r>
            <a:r>
              <a:rPr lang="es-ES_tradnl" sz="1400" b="1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humedales almacenan más carbono que los bosques. </a:t>
            </a:r>
            <a:endParaRPr lang="es-ES_tradnl" sz="1800" dirty="0">
              <a:solidFill>
                <a:srgbClr val="007575"/>
              </a:solidFill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40000" lvl="1">
              <a:lnSpc>
                <a:spcPct val="100000"/>
              </a:lnSpc>
              <a:spcAft>
                <a:spcPts val="1000"/>
              </a:spcAft>
            </a:pPr>
            <a:r>
              <a:rPr lang="es-ES_tradnl" sz="1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Las</a:t>
            </a:r>
            <a:r>
              <a:rPr lang="es-ES_tradnl" sz="1400" baseline="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turberas cubren el 3% de nuestro planeta pero almacenan alrededor del 30% de todo el carbono en tierra. </a:t>
            </a:r>
            <a:endParaRPr lang="es-ES_tradnl" sz="1400" dirty="0">
              <a:solidFill>
                <a:srgbClr val="0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40000" lvl="1">
              <a:lnSpc>
                <a:spcPct val="100000"/>
              </a:lnSpc>
              <a:spcAft>
                <a:spcPts val="1000"/>
              </a:spcAft>
            </a:pPr>
            <a:r>
              <a:rPr lang="es-ES_tradnl" sz="1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Los</a:t>
            </a:r>
            <a:r>
              <a:rPr lang="es-ES_tradnl" sz="1400" baseline="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humedales costeros, como los manglares, secuestran y almacenan carbono hasta 55 veces más</a:t>
            </a:r>
            <a:br>
              <a:rPr lang="es-ES_tradnl" sz="1400" baseline="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_tradnl" sz="1400" baseline="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rápido que las selvas tropicales. </a:t>
            </a:r>
            <a:r>
              <a:rPr lang="es-ES_tradn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ES_tradnl" sz="18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es-ES_tradnl" sz="1800" dirty="0"/>
          </a:p>
          <a:p>
            <a:pPr>
              <a:lnSpc>
                <a:spcPct val="100000"/>
              </a:lnSpc>
            </a:pPr>
            <a:endParaRPr lang="es-ES_tradnl" sz="1800" dirty="0"/>
          </a:p>
        </p:txBody>
      </p:sp>
      <p:pic>
        <p:nvPicPr>
          <p:cNvPr id="5" name="Image 4" descr="Une image contenant texte, plante&#10;&#10;Description générée automatiquement">
            <a:extLst>
              <a:ext uri="{FF2B5EF4-FFF2-40B4-BE49-F238E27FC236}">
                <a16:creationId xmlns:a16="http://schemas.microsoft.com/office/drawing/2014/main" id="{A749258D-B9BC-EEA6-0249-FC2F68314F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7259" y="4277204"/>
            <a:ext cx="2354741" cy="2580796"/>
          </a:xfrm>
          <a:prstGeom prst="rect">
            <a:avLst/>
          </a:prstGeom>
        </p:spPr>
      </p:pic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AF7330DF-2F46-B7E2-BF67-5E1F5AFA4D67}"/>
              </a:ext>
            </a:extLst>
          </p:cNvPr>
          <p:cNvSpPr txBox="1">
            <a:spLocks/>
          </p:cNvSpPr>
          <p:nvPr/>
        </p:nvSpPr>
        <p:spPr>
          <a:xfrm>
            <a:off x="6165975" y="1255780"/>
            <a:ext cx="5135299" cy="50384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000"/>
              </a:spcAft>
              <a:buFont typeface="Arial" panose="020B0604020202020204" pitchFamily="34" charset="0"/>
              <a:buNone/>
            </a:pPr>
            <a:r>
              <a:rPr lang="es-ES_tradnl" sz="1800" b="1" dirty="0">
                <a:solidFill>
                  <a:srgbClr val="007575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Los humedales nos ayudan a hacer frente a las tormentas y las inundaciones.</a:t>
            </a:r>
            <a:endParaRPr lang="es-ES_tradnl" sz="1800" b="1" dirty="0">
              <a:solidFill>
                <a:srgbClr val="007575"/>
              </a:solidFill>
              <a:cs typeface="Times New Roman" panose="02020603050405020304" pitchFamily="18" charset="0"/>
            </a:endParaRPr>
          </a:p>
          <a:p>
            <a:pPr marL="540000" lvl="1">
              <a:lnSpc>
                <a:spcPct val="100000"/>
              </a:lnSpc>
              <a:spcAft>
                <a:spcPts val="1000"/>
              </a:spcAft>
            </a:pPr>
            <a:r>
              <a:rPr lang="es-ES_tradnl" sz="1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El 60% de la humanidad vive y trabaja en zonas costeras. Las salinas, los manglares, las praderas marinas y los arrecifes de coral protegen a las comunidades costeras. </a:t>
            </a:r>
          </a:p>
          <a:p>
            <a:pPr marL="540000" lvl="1">
              <a:lnSpc>
                <a:spcPct val="100000"/>
              </a:lnSpc>
              <a:spcAft>
                <a:spcPts val="1000"/>
              </a:spcAft>
            </a:pPr>
            <a:r>
              <a:rPr lang="es-ES_tradnl" sz="1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En los humedales continentales, unas 0,4 hectáreas pueden absorber hasta 5,6 millones de litros de agua de crecidas. </a:t>
            </a:r>
          </a:p>
          <a:p>
            <a:pPr marL="0" indent="0">
              <a:lnSpc>
                <a:spcPct val="100000"/>
              </a:lnSpc>
              <a:spcAft>
                <a:spcPts val="1000"/>
              </a:spcAft>
              <a:buFont typeface="Arial" panose="020B0604020202020204" pitchFamily="34" charset="0"/>
              <a:buNone/>
            </a:pPr>
            <a:r>
              <a:rPr lang="es-ES_tradnl" sz="1800" b="1" dirty="0">
                <a:solidFill>
                  <a:srgbClr val="007575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Los humedales proporcionan los medios de subsistencia a mil millones de personas y alimentan a 3,5 mil millones de personas.</a:t>
            </a:r>
          </a:p>
          <a:p>
            <a:pPr marL="539750" lvl="1">
              <a:lnSpc>
                <a:spcPct val="100000"/>
              </a:lnSpc>
              <a:spcAft>
                <a:spcPts val="1000"/>
              </a:spcAft>
            </a:pPr>
            <a:r>
              <a:rPr lang="es-ES_tradnl" sz="1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Más de mil millones de personas viven de</a:t>
            </a:r>
            <a:br>
              <a:rPr lang="es-ES_tradnl" sz="1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_tradnl" sz="1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la pesca, la acuicultura y el turismo. </a:t>
            </a:r>
          </a:p>
          <a:p>
            <a:pPr marL="540000" lvl="1">
              <a:lnSpc>
                <a:spcPct val="100000"/>
              </a:lnSpc>
              <a:spcAft>
                <a:spcPts val="1000"/>
              </a:spcAft>
            </a:pPr>
            <a:r>
              <a:rPr lang="es-ES_tradnl" sz="1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Los humedales de arrozales proporcionan</a:t>
            </a:r>
            <a:br>
              <a:rPr lang="es-ES_tradnl" sz="1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_tradnl" sz="1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arroz para 3,5 mil millones de personas. </a:t>
            </a:r>
            <a:endParaRPr lang="es-ES_tradnl" sz="1400" b="1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77151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B77AC8C-74F6-FD94-67FF-582E157F3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512" y="2460674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s-ES_tradnl" noProof="0" dirty="0"/>
              <a:t>La restauración de los humedales</a:t>
            </a:r>
            <a:r>
              <a:rPr lang="es-ES_tradnl" baseline="0" noProof="0" dirty="0"/>
              <a:t> es urgente.</a:t>
            </a:r>
            <a:r>
              <a:rPr lang="es-ES_tradnl" noProof="0" dirty="0"/>
              <a:t/>
            </a:r>
            <a:br>
              <a:rPr lang="es-ES_tradnl" noProof="0" dirty="0"/>
            </a:br>
            <a:r>
              <a:rPr lang="es-ES_tradnl" noProof="0" dirty="0"/>
              <a:t>¿Cuál es el mejor enfoque para lograrlo?</a:t>
            </a:r>
          </a:p>
        </p:txBody>
      </p:sp>
    </p:spTree>
    <p:extLst>
      <p:ext uri="{BB962C8B-B14F-4D97-AF65-F5344CB8AC3E}">
        <p14:creationId xmlns:p14="http://schemas.microsoft.com/office/powerpoint/2010/main" val="10362936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8E58434-19D0-75DC-8F8D-16A28B4D8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noProof="0" dirty="0"/>
              <a:t>Seguir</a:t>
            </a:r>
            <a:r>
              <a:rPr lang="es-ES_tradnl" baseline="0" noProof="0" dirty="0"/>
              <a:t> las siete buenas prácticas</a:t>
            </a:r>
            <a:endParaRPr lang="es-ES_tradnl" noProof="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4727CB7-36AC-9365-8BEC-FE6198CE72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3300" y="1438669"/>
            <a:ext cx="9978378" cy="4351338"/>
          </a:xfrm>
        </p:spPr>
        <p:txBody>
          <a:bodyPr numCol="2">
            <a:noAutofit/>
          </a:bodyPr>
          <a:lstStyle/>
          <a:p>
            <a:pPr marL="0" indent="0">
              <a:lnSpc>
                <a:spcPct val="100000"/>
              </a:lnSpc>
              <a:spcAft>
                <a:spcPts val="1000"/>
              </a:spcAft>
              <a:buNone/>
            </a:pPr>
            <a:r>
              <a:rPr lang="es-ES_tradnl" sz="1800" b="1" noProof="0" dirty="0">
                <a:solidFill>
                  <a:srgbClr val="00757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Restaurar</a:t>
            </a:r>
            <a:r>
              <a:rPr lang="es-ES_tradnl" sz="1800" b="1" baseline="0" noProof="0" dirty="0">
                <a:solidFill>
                  <a:srgbClr val="00757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los muchos beneficio</a:t>
            </a:r>
            <a:r>
              <a:rPr lang="es-ES_tradnl" sz="1800" b="1" noProof="0" dirty="0">
                <a:solidFill>
                  <a:srgbClr val="00757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  <a:p>
            <a:pPr marL="539750" lvl="1">
              <a:lnSpc>
                <a:spcPct val="100000"/>
              </a:lnSpc>
              <a:spcAft>
                <a:spcPts val="1000"/>
              </a:spcAft>
            </a:pPr>
            <a:r>
              <a:rPr lang="es-ES_tradnl" sz="1400" noProof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Los</a:t>
            </a:r>
            <a:r>
              <a:rPr lang="es-ES_tradnl" sz="1400" baseline="0" noProof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humedales naturales proporcionan</a:t>
            </a:r>
            <a:br>
              <a:rPr lang="es-ES_tradnl" sz="1400" baseline="0" noProof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_tradnl" sz="1400" baseline="0" noProof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muchos servicios, desde el control de las </a:t>
            </a:r>
            <a:br>
              <a:rPr lang="es-ES_tradnl" sz="1400" baseline="0" noProof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_tradnl" sz="1400" baseline="0" noProof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inundaciones hasta los medios de</a:t>
            </a:r>
            <a:br>
              <a:rPr lang="es-ES_tradnl" sz="1400" baseline="0" noProof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_tradnl" sz="1400" baseline="0" noProof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subsistencia. </a:t>
            </a:r>
            <a:r>
              <a:rPr lang="es-ES_tradnl" sz="1400" noProof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540000" lvl="1">
              <a:lnSpc>
                <a:spcPct val="100000"/>
              </a:lnSpc>
              <a:spcAft>
                <a:spcPts val="1000"/>
              </a:spcAft>
            </a:pPr>
            <a:r>
              <a:rPr lang="es-ES_tradnl" sz="1400" noProof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Enfocarse en recuperar muchos beneficios</a:t>
            </a:r>
            <a:r>
              <a:rPr lang="es-ES_tradnl" sz="1400" baseline="0" noProof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br>
              <a:rPr lang="es-ES_tradnl" sz="1400" baseline="0" noProof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_tradnl" sz="1400" baseline="0" noProof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 centrarse en solo uno o dos. </a:t>
            </a:r>
          </a:p>
          <a:p>
            <a:pPr marL="0" indent="0">
              <a:lnSpc>
                <a:spcPct val="100000"/>
              </a:lnSpc>
              <a:spcAft>
                <a:spcPts val="1000"/>
              </a:spcAft>
              <a:buNone/>
            </a:pPr>
            <a:r>
              <a:rPr lang="es-ES_tradnl" sz="1800" b="1" noProof="0" dirty="0">
                <a:solidFill>
                  <a:srgbClr val="00757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Crear</a:t>
            </a:r>
            <a:r>
              <a:rPr lang="es-ES_tradnl" sz="1800" b="1" baseline="0" noProof="0" dirty="0">
                <a:solidFill>
                  <a:srgbClr val="00757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un humedal </a:t>
            </a:r>
            <a:r>
              <a:rPr lang="es-ES_tradnl" sz="1800" b="1" baseline="0" noProof="0" dirty="0" err="1">
                <a:solidFill>
                  <a:srgbClr val="00757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autosostenido</a:t>
            </a:r>
            <a:endParaRPr lang="es-ES_tradnl" sz="1800" b="1" noProof="0" dirty="0">
              <a:solidFill>
                <a:srgbClr val="007575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9750" lvl="1">
              <a:lnSpc>
                <a:spcPct val="100000"/>
              </a:lnSpc>
              <a:spcAft>
                <a:spcPts val="1000"/>
              </a:spcAft>
            </a:pPr>
            <a:r>
              <a:rPr lang="es-ES_tradnl" sz="1400" noProof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vegetación, la vida silvestre y el mismo</a:t>
            </a:r>
            <a:br>
              <a:rPr lang="es-ES_tradnl" sz="1400" noProof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_tradnl" sz="1400" noProof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sitio del humedal se benefician mutuamente. </a:t>
            </a:r>
          </a:p>
          <a:p>
            <a:pPr marL="540000" lvl="1">
              <a:lnSpc>
                <a:spcPct val="100000"/>
              </a:lnSpc>
              <a:spcAft>
                <a:spcPts val="1000"/>
              </a:spcAft>
            </a:pPr>
            <a:r>
              <a:rPr lang="es-ES_tradnl" sz="1400" noProof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Tener</a:t>
            </a:r>
            <a:r>
              <a:rPr lang="es-ES_tradnl" sz="1400" baseline="0" noProof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como objetivo restablecer este ciclo </a:t>
            </a:r>
            <a:r>
              <a:rPr lang="es-ES_tradnl" sz="1400" baseline="0" noProof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autosostenido</a:t>
            </a:r>
            <a:r>
              <a:rPr lang="es-ES_tradnl" sz="1400" baseline="0" noProof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complejo. </a:t>
            </a:r>
            <a:r>
              <a:rPr lang="es-ES_tradnl" sz="1400" noProof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lnSpc>
                <a:spcPct val="100000"/>
              </a:lnSpc>
              <a:spcAft>
                <a:spcPts val="1000"/>
              </a:spcAft>
              <a:buNone/>
            </a:pPr>
            <a:endParaRPr lang="es-ES_tradnl" sz="1800" b="1" noProof="0" dirty="0">
              <a:solidFill>
                <a:srgbClr val="007575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Aft>
                <a:spcPts val="1000"/>
              </a:spcAft>
              <a:buNone/>
            </a:pPr>
            <a:r>
              <a:rPr lang="es-ES_tradnl" sz="1800" b="1" noProof="0" dirty="0">
                <a:solidFill>
                  <a:srgbClr val="00757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Lograr</a:t>
            </a:r>
            <a:r>
              <a:rPr lang="es-ES_tradnl" sz="1800" b="1" baseline="0" noProof="0" dirty="0">
                <a:solidFill>
                  <a:srgbClr val="00757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 participación de la comunidad</a:t>
            </a:r>
            <a:endParaRPr lang="es-ES_tradnl" sz="1800" b="1" noProof="0" dirty="0">
              <a:solidFill>
                <a:srgbClr val="007575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9750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</a:pPr>
            <a:r>
              <a:rPr lang="es-ES_tradnl" sz="1400" noProof="0" dirty="0">
                <a:ea typeface="Times New Roman" panose="02020603050405020304" pitchFamily="18" charset="0"/>
                <a:cs typeface="Times New Roman" panose="02020603050405020304" pitchFamily="18" charset="0"/>
              </a:rPr>
              <a:t>Asegurarse de la</a:t>
            </a:r>
            <a:r>
              <a:rPr lang="es-ES_tradnl" sz="1400" baseline="0" noProof="0" dirty="0">
                <a:ea typeface="Times New Roman" panose="02020603050405020304" pitchFamily="18" charset="0"/>
                <a:cs typeface="Times New Roman" panose="02020603050405020304" pitchFamily="18" charset="0"/>
              </a:rPr>
              <a:t> población y las empresas </a:t>
            </a:r>
            <a:br>
              <a:rPr lang="es-ES_tradnl" sz="1400" baseline="0" noProof="0" dirty="0"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_tradnl" sz="1400" baseline="0" noProof="0" dirty="0">
                <a:ea typeface="Times New Roman" panose="02020603050405020304" pitchFamily="18" charset="0"/>
                <a:cs typeface="Times New Roman" panose="02020603050405020304" pitchFamily="18" charset="0"/>
              </a:rPr>
              <a:t>locales tengan </a:t>
            </a:r>
            <a:r>
              <a:rPr lang="es-ES_tradnl" sz="1400" dirty="0">
                <a:ea typeface="Times New Roman" panose="02020603050405020304" pitchFamily="18" charset="0"/>
                <a:cs typeface="Times New Roman" panose="02020603050405020304" pitchFamily="18" charset="0"/>
              </a:rPr>
              <a:t>que</a:t>
            </a:r>
            <a:r>
              <a:rPr lang="es-ES_tradnl" sz="1400" baseline="0" noProof="0" dirty="0">
                <a:ea typeface="Times New Roman" panose="02020603050405020304" pitchFamily="18" charset="0"/>
                <a:cs typeface="Times New Roman" panose="02020603050405020304" pitchFamily="18" charset="0"/>
              </a:rPr>
              <a:t>voz en la planificación y ejecución</a:t>
            </a:r>
            <a:br>
              <a:rPr lang="es-ES_tradnl" sz="1400" baseline="0" noProof="0" dirty="0"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_tradnl" sz="1400" baseline="0" noProof="0" dirty="0">
                <a:ea typeface="Times New Roman" panose="02020603050405020304" pitchFamily="18" charset="0"/>
                <a:cs typeface="Times New Roman" panose="02020603050405020304" pitchFamily="18" charset="0"/>
              </a:rPr>
              <a:t>de la restauración</a:t>
            </a:r>
            <a:r>
              <a:rPr lang="es-ES_tradnl" sz="1400" noProof="0" dirty="0"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540000">
              <a:lnSpc>
                <a:spcPct val="100000"/>
              </a:lnSpc>
              <a:spcAft>
                <a:spcPts val="1000"/>
              </a:spcAft>
            </a:pPr>
            <a:r>
              <a:rPr lang="es-ES_tradnl" sz="1400" noProof="0" dirty="0">
                <a:ea typeface="Times New Roman" panose="02020603050405020304" pitchFamily="18" charset="0"/>
                <a:cs typeface="Times New Roman" panose="02020603050405020304" pitchFamily="18" charset="0"/>
              </a:rPr>
              <a:t>Asignarles un papel en el mantenimiento del sitio restaurado.</a:t>
            </a:r>
          </a:p>
          <a:p>
            <a:pPr marL="0" indent="0">
              <a:lnSpc>
                <a:spcPct val="100000"/>
              </a:lnSpc>
              <a:spcAft>
                <a:spcPts val="1000"/>
              </a:spcAft>
              <a:buNone/>
            </a:pPr>
            <a:r>
              <a:rPr lang="es-ES_tradnl" sz="1800" noProof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ES_tradnl" sz="1800" noProof="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es-ES_tradnl" sz="1800" noProof="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EE5F345-7CC0-B8D9-9704-DD84F3ADBE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112" y="1358347"/>
            <a:ext cx="469900" cy="4699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229C6DF4-0B59-34C7-E372-0C7EB4DBAA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112" y="3543316"/>
            <a:ext cx="469900" cy="4699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5DE70ECC-B90F-EDE4-2ACF-008AA3E3EE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33809" y="1358347"/>
            <a:ext cx="469900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4048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8E58434-19D0-75DC-8F8D-16A28B4D8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noProof="0" dirty="0"/>
              <a:t>Seguir</a:t>
            </a:r>
            <a:r>
              <a:rPr lang="es-ES_tradnl" baseline="0" noProof="0" dirty="0"/>
              <a:t> las siete buenas prácticas</a:t>
            </a:r>
            <a:endParaRPr lang="es-ES_tradnl" noProof="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4727CB7-36AC-9365-8BEC-FE6198CE72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3300" y="1438668"/>
            <a:ext cx="10350500" cy="4438025"/>
          </a:xfrm>
        </p:spPr>
        <p:txBody>
          <a:bodyPr numCol="2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_tradnl" sz="1800" b="1" i="0" u="none" strike="noStrike" kern="1200" cap="none" spc="0" normalizeH="0" baseline="0" noProof="0" dirty="0">
                <a:ln>
                  <a:noFill/>
                </a:ln>
                <a:solidFill>
                  <a:srgbClr val="007575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Limitar las causas de la degradación</a:t>
            </a:r>
          </a:p>
          <a:p>
            <a:pPr marL="539750" marR="0" lvl="0" indent="-344488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s-ES_tradn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Eliminar o limitar las presiones que afecten</a:t>
            </a:r>
            <a:br>
              <a:rPr kumimoji="0" lang="es-ES_tradn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s-ES_tradn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la zona, como la extracción excesiva de </a:t>
            </a:r>
            <a:br>
              <a:rPr kumimoji="0" lang="es-ES_tradn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s-ES_tradn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agua o la contaminación.</a:t>
            </a: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es-ES_tradnl" sz="1800" b="1" noProof="0" dirty="0">
                <a:solidFill>
                  <a:srgbClr val="007575"/>
                </a:solidFill>
                <a:cs typeface="Times New Roman" panose="02020603050405020304" pitchFamily="18" charset="0"/>
              </a:rPr>
              <a:t>Limpiar</a:t>
            </a:r>
            <a:r>
              <a:rPr lang="es-ES_tradnl" sz="1800" b="1" baseline="0" noProof="0" dirty="0">
                <a:solidFill>
                  <a:srgbClr val="007575"/>
                </a:solidFill>
                <a:cs typeface="Times New Roman" panose="02020603050405020304" pitchFamily="18" charset="0"/>
              </a:rPr>
              <a:t> la zona degradada</a:t>
            </a:r>
            <a:endParaRPr lang="es-ES_tradnl" sz="1800" b="1" noProof="0" dirty="0">
              <a:solidFill>
                <a:srgbClr val="007575"/>
              </a:solidFill>
              <a:cs typeface="Times New Roman" panose="02020603050405020304" pitchFamily="18" charset="0"/>
            </a:endParaRPr>
          </a:p>
          <a:p>
            <a:pPr marL="539750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</a:pPr>
            <a:r>
              <a:rPr lang="es-ES_tradnl" sz="1400" noProof="0" dirty="0">
                <a:cs typeface="Times New Roman" panose="02020603050405020304" pitchFamily="18" charset="0"/>
              </a:rPr>
              <a:t>Eliminar todos</a:t>
            </a:r>
            <a:r>
              <a:rPr lang="es-ES_tradnl" sz="1400" baseline="0" noProof="0" dirty="0">
                <a:cs typeface="Times New Roman" panose="02020603050405020304" pitchFamily="18" charset="0"/>
              </a:rPr>
              <a:t> los escombros, basura y residuos acumulados en el humedal. </a:t>
            </a:r>
            <a:endParaRPr lang="es-ES_tradnl" sz="1400" noProof="0" dirty="0"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Aft>
                <a:spcPts val="1000"/>
              </a:spcAft>
              <a:buNone/>
            </a:pPr>
            <a:r>
              <a:rPr lang="es-ES_tradnl" sz="1800" b="1" noProof="0" dirty="0">
                <a:solidFill>
                  <a:srgbClr val="007575"/>
                </a:solidFill>
                <a:cs typeface="Times New Roman" panose="02020603050405020304" pitchFamily="18" charset="0"/>
              </a:rPr>
              <a:t>Recuper</a:t>
            </a:r>
            <a:r>
              <a:rPr lang="es-ES_tradnl" sz="1800" b="1" baseline="0" noProof="0" dirty="0">
                <a:solidFill>
                  <a:srgbClr val="007575"/>
                </a:solidFill>
                <a:cs typeface="Times New Roman" panose="02020603050405020304" pitchFamily="18" charset="0"/>
              </a:rPr>
              <a:t>ar las especies autóctonas</a:t>
            </a:r>
            <a:br>
              <a:rPr lang="es-ES_tradnl" sz="1800" b="1" baseline="0" noProof="0" dirty="0">
                <a:solidFill>
                  <a:srgbClr val="007575"/>
                </a:solidFill>
                <a:cs typeface="Times New Roman" panose="02020603050405020304" pitchFamily="18" charset="0"/>
              </a:rPr>
            </a:br>
            <a:r>
              <a:rPr lang="es-ES_tradnl" sz="1800" b="1" baseline="0" noProof="0" dirty="0">
                <a:solidFill>
                  <a:srgbClr val="007575"/>
                </a:solidFill>
                <a:cs typeface="Times New Roman" panose="02020603050405020304" pitchFamily="18" charset="0"/>
              </a:rPr>
              <a:t>de flora y fauna</a:t>
            </a:r>
            <a:endParaRPr lang="es-ES_tradnl" sz="1800" b="1" noProof="0" dirty="0">
              <a:solidFill>
                <a:srgbClr val="007575"/>
              </a:solidFill>
              <a:cs typeface="Times New Roman" panose="02020603050405020304" pitchFamily="18" charset="0"/>
            </a:endParaRPr>
          </a:p>
          <a:p>
            <a:pPr marL="539750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</a:pPr>
            <a:r>
              <a:rPr lang="es-ES_tradnl" sz="1400" noProof="0" dirty="0">
                <a:cs typeface="Times New Roman" panose="02020603050405020304" pitchFamily="18" charset="0"/>
              </a:rPr>
              <a:t>Restablecer las condiciones hidrológicas originales</a:t>
            </a:r>
          </a:p>
          <a:p>
            <a:pPr marL="539750">
              <a:lnSpc>
                <a:spcPct val="100000"/>
              </a:lnSpc>
              <a:spcAft>
                <a:spcPts val="1000"/>
              </a:spcAft>
            </a:pPr>
            <a:r>
              <a:rPr lang="es-ES_tradnl" sz="1400" noProof="0" dirty="0">
                <a:cs typeface="Times New Roman" panose="02020603050405020304" pitchFamily="18" charset="0"/>
              </a:rPr>
              <a:t>Replantar vegetación autóctona, reintroducir especies silvestres, eliminar especies invasoras. </a:t>
            </a:r>
          </a:p>
          <a:p>
            <a:pPr marL="0" indent="0">
              <a:lnSpc>
                <a:spcPct val="100000"/>
              </a:lnSpc>
              <a:spcAft>
                <a:spcPts val="1000"/>
              </a:spcAft>
              <a:buNone/>
            </a:pPr>
            <a:r>
              <a:rPr lang="es-ES_tradnl" sz="1800" b="1" noProof="0" dirty="0">
                <a:solidFill>
                  <a:srgbClr val="007575"/>
                </a:solidFill>
                <a:cs typeface="Times New Roman" panose="02020603050405020304" pitchFamily="18" charset="0"/>
              </a:rPr>
              <a:t>Establecer</a:t>
            </a:r>
            <a:r>
              <a:rPr lang="es-ES_tradnl" sz="1800" b="1" baseline="0" noProof="0" dirty="0">
                <a:solidFill>
                  <a:srgbClr val="007575"/>
                </a:solidFill>
                <a:cs typeface="Times New Roman" panose="02020603050405020304" pitchFamily="18" charset="0"/>
              </a:rPr>
              <a:t> un acceso estructurado</a:t>
            </a:r>
            <a:br>
              <a:rPr lang="es-ES_tradnl" sz="1800" b="1" baseline="0" noProof="0" dirty="0">
                <a:solidFill>
                  <a:srgbClr val="007575"/>
                </a:solidFill>
                <a:cs typeface="Times New Roman" panose="02020603050405020304" pitchFamily="18" charset="0"/>
              </a:rPr>
            </a:br>
            <a:r>
              <a:rPr lang="es-ES_tradnl" sz="1800" b="1" baseline="0" noProof="0" dirty="0">
                <a:solidFill>
                  <a:srgbClr val="007575"/>
                </a:solidFill>
                <a:cs typeface="Times New Roman" panose="02020603050405020304" pitchFamily="18" charset="0"/>
              </a:rPr>
              <a:t>al humedal</a:t>
            </a:r>
            <a:endParaRPr lang="es-ES_tradnl" sz="1800" b="1" noProof="0" dirty="0">
              <a:solidFill>
                <a:srgbClr val="007575"/>
              </a:solidFill>
              <a:cs typeface="Times New Roman" panose="02020603050405020304" pitchFamily="18" charset="0"/>
            </a:endParaRPr>
          </a:p>
          <a:p>
            <a:pPr marL="539750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</a:pPr>
            <a:r>
              <a:rPr lang="es-ES_tradnl" sz="1400" noProof="0" dirty="0">
                <a:cs typeface="Times New Roman" panose="02020603050405020304" pitchFamily="18" charset="0"/>
              </a:rPr>
              <a:t>Crear</a:t>
            </a:r>
            <a:r>
              <a:rPr lang="es-ES_tradnl" sz="1400" baseline="0" noProof="0" dirty="0">
                <a:cs typeface="Times New Roman" panose="02020603050405020304" pitchFamily="18" charset="0"/>
              </a:rPr>
              <a:t> espacios específicos para que las personas puedan acceder al humedal.</a:t>
            </a:r>
            <a:r>
              <a:rPr lang="es-ES_tradnl" sz="1400" noProof="0" dirty="0">
                <a:cs typeface="Times New Roman" panose="02020603050405020304" pitchFamily="18" charset="0"/>
              </a:rPr>
              <a:t> Señalar las actividades permitidas en cada zona. Designar zonas donde las</a:t>
            </a:r>
            <a:r>
              <a:rPr lang="es-ES_tradnl" sz="1400" baseline="0" noProof="0" dirty="0">
                <a:cs typeface="Times New Roman" panose="02020603050405020304" pitchFamily="18" charset="0"/>
              </a:rPr>
              <a:t> especies silvestres puedan proliferar </a:t>
            </a:r>
            <a:r>
              <a:rPr lang="es-ES_tradnl" sz="1400" baseline="0" noProof="0" dirty="0" err="1">
                <a:cs typeface="Times New Roman" panose="02020603050405020304" pitchFamily="18" charset="0"/>
              </a:rPr>
              <a:t>imperturbadas</a:t>
            </a:r>
            <a:r>
              <a:rPr lang="es-ES_tradnl" sz="1400" baseline="0" noProof="0" dirty="0">
                <a:cs typeface="Times New Roman" panose="02020603050405020304" pitchFamily="18" charset="0"/>
              </a:rPr>
              <a:t>. </a:t>
            </a:r>
            <a:endParaRPr lang="es-ES_tradnl" sz="1400" noProof="0" dirty="0">
              <a:cs typeface="Times New Roman" panose="02020603050405020304" pitchFamily="18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D0B55ED-555C-FD5A-CCBA-B5843CEBC8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338" y="1371485"/>
            <a:ext cx="469900" cy="4699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43F717E4-D919-28FD-6F74-927F9CFA90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870" y="2727297"/>
            <a:ext cx="469900" cy="46990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81280563-F08D-D3D3-C78E-7904ED033D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7635" y="3841009"/>
            <a:ext cx="469900" cy="46990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88BC0D05-081A-3475-B96F-86D04AD501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26100" y="1371485"/>
            <a:ext cx="469900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8648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B77AC8C-74F6-FD94-67FF-582E157F3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512" y="2766218"/>
            <a:ext cx="10515600" cy="1325563"/>
          </a:xfrm>
        </p:spPr>
        <p:txBody>
          <a:bodyPr>
            <a:normAutofit/>
          </a:bodyPr>
          <a:lstStyle/>
          <a:p>
            <a:r>
              <a:rPr lang="es-ES_tradnl" noProof="0" dirty="0"/>
              <a:t>¿Por</a:t>
            </a:r>
            <a:r>
              <a:rPr lang="es-ES_tradnl" baseline="0" noProof="0" dirty="0"/>
              <a:t> qué merece la pena restaurar los humedales?</a:t>
            </a:r>
            <a:endParaRPr lang="es-ES_tradnl" noProof="0" dirty="0"/>
          </a:p>
        </p:txBody>
      </p:sp>
    </p:spTree>
    <p:extLst>
      <p:ext uri="{BB962C8B-B14F-4D97-AF65-F5344CB8AC3E}">
        <p14:creationId xmlns:p14="http://schemas.microsoft.com/office/powerpoint/2010/main" val="30360213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989B58A-E8CE-963B-5E8B-8942A51A1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512" y="-38240"/>
            <a:ext cx="11006950" cy="132556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s-ES_tradnl" noProof="0" dirty="0"/>
              <a:t>Los</a:t>
            </a:r>
            <a:r>
              <a:rPr lang="es-ES_tradnl" baseline="0" noProof="0" dirty="0"/>
              <a:t> humedales restaurados aportan 7 beneficios clave </a:t>
            </a:r>
            <a:endParaRPr lang="es-ES_tradnl" noProof="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D061B1E-6B65-81E3-5182-16540934F2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3299" y="1438669"/>
            <a:ext cx="10191443" cy="4491614"/>
          </a:xfrm>
        </p:spPr>
        <p:txBody>
          <a:bodyPr numCol="2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_tradnl" sz="1800" b="1" i="0" u="none" strike="noStrike" kern="1200" cap="none" spc="0" normalizeH="0" baseline="0" noProof="0" dirty="0">
                <a:ln>
                  <a:noFill/>
                </a:ln>
                <a:solidFill>
                  <a:srgbClr val="007575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Recuperación de la diversidad</a:t>
            </a:r>
            <a:br>
              <a:rPr kumimoji="0" lang="es-ES_tradnl" sz="1800" b="1" i="0" u="none" strike="noStrike" kern="1200" cap="none" spc="0" normalizeH="0" baseline="0" noProof="0" dirty="0">
                <a:ln>
                  <a:noFill/>
                </a:ln>
                <a:solidFill>
                  <a:srgbClr val="007575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s-ES_tradnl" sz="1800" b="1" i="0" u="none" strike="noStrike" kern="1200" cap="none" spc="0" normalizeH="0" baseline="0" noProof="0" dirty="0">
                <a:ln>
                  <a:noFill/>
                </a:ln>
                <a:solidFill>
                  <a:srgbClr val="007575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biológica</a:t>
            </a:r>
          </a:p>
          <a:p>
            <a:pPr marL="539750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defRPr/>
            </a:pPr>
            <a:r>
              <a:rPr kumimoji="0" lang="es-ES_tradnl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 40% de las especies mundiales viven </a:t>
            </a:r>
            <a:br>
              <a:rPr kumimoji="0" lang="es-ES_tradnl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s-ES_tradnl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 se reproducen en los humedales. </a:t>
            </a:r>
            <a:br>
              <a:rPr kumimoji="0" lang="es-ES_tradnl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s-ES_tradnl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restauración de los humedales fomenta la cadena alimentaria local y atrae a las especies silvestres.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_tradnl" sz="1800" b="1" i="0" u="none" strike="noStrike" kern="1200" cap="none" spc="0" normalizeH="0" baseline="0" noProof="0" dirty="0">
                <a:ln>
                  <a:noFill/>
                </a:ln>
                <a:solidFill>
                  <a:srgbClr val="007575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Reposición y filtrado del suministro de agua</a:t>
            </a:r>
          </a:p>
          <a:p>
            <a:pPr marL="540000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defRPr/>
            </a:pPr>
            <a:r>
              <a:rPr kumimoji="0" lang="es-ES_tradnl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Los humedales filtran el agua de forma natural, eliminan contaminantes y fomentan el suministro local de agua.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_tradnl" sz="1800" b="1" i="0" u="none" strike="noStrike" kern="1200" cap="none" spc="0" normalizeH="0" baseline="0" noProof="0" dirty="0">
                <a:ln>
                  <a:noFill/>
                </a:ln>
                <a:solidFill>
                  <a:srgbClr val="007575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Almacenamiento de carbono</a:t>
            </a:r>
          </a:p>
          <a:p>
            <a:pPr marL="540000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defRPr/>
            </a:pPr>
            <a:r>
              <a:rPr kumimoji="0" lang="es-ES_tradnl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Determinados tipos de humedales, particularmente turberas, manglares, pantanos </a:t>
            </a:r>
            <a:r>
              <a:rPr kumimoji="0" lang="es-ES_tradnl" sz="1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intermareales</a:t>
            </a:r>
            <a:r>
              <a:rPr kumimoji="0" lang="es-ES_tradnl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 praderas marinas, son sumideros de carbono especialmente eficaces.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_tradnl" sz="1800" b="1" i="0" u="none" strike="noStrike" kern="1200" cap="none" spc="0" normalizeH="0" baseline="0" noProof="0" dirty="0">
                <a:ln>
                  <a:noFill/>
                </a:ln>
                <a:solidFill>
                  <a:srgbClr val="007575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Mitigación del impacto de las inundaciones y tormentas</a:t>
            </a:r>
          </a:p>
          <a:p>
            <a:pPr marL="539750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defRPr/>
            </a:pPr>
            <a:r>
              <a:rPr kumimoji="0" lang="es-ES_tradnl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Los humedales restaurados pueden actuar como esponjas frente al exceso de lluvia y las inundaciones, amortiguar las mareas tormentosas costeras y  proteger a las comunidades en condiciones climáticas extremas. 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CC6034B-0804-BC81-CD40-86D503B318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112" y="1391800"/>
            <a:ext cx="469900" cy="4699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98C4012D-7C04-B81E-3704-1020CBAB31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112" y="3191364"/>
            <a:ext cx="469900" cy="46990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2413F567-B1EA-6E05-2D4E-86F6A492B3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112" y="4254341"/>
            <a:ext cx="469900" cy="4699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752E67DB-A767-E0E8-3669-40C6990B64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39687" y="1391800"/>
            <a:ext cx="469900" cy="469900"/>
          </a:xfrm>
          <a:prstGeom prst="rect">
            <a:avLst/>
          </a:prstGeom>
        </p:spPr>
      </p:pic>
      <p:pic>
        <p:nvPicPr>
          <p:cNvPr id="9" name="Image 8" descr="Une image contenant graphiques vectoriels&#10;&#10;Description générée automatiquement">
            <a:extLst>
              <a:ext uri="{FF2B5EF4-FFF2-40B4-BE49-F238E27FC236}">
                <a16:creationId xmlns:a16="http://schemas.microsoft.com/office/drawing/2014/main" id="{D8544F28-1332-CF62-F8BC-FCE2528C5C0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28386" y="4162388"/>
            <a:ext cx="3068364" cy="2148888"/>
          </a:xfrm>
          <a:prstGeom prst="rect">
            <a:avLst/>
          </a:prstGeom>
        </p:spPr>
      </p:pic>
      <p:pic>
        <p:nvPicPr>
          <p:cNvPr id="10" name="Image 9" descr="Une image contenant texte, plante&#10;&#10;Description générée automatiquement">
            <a:extLst>
              <a:ext uri="{FF2B5EF4-FFF2-40B4-BE49-F238E27FC236}">
                <a16:creationId xmlns:a16="http://schemas.microsoft.com/office/drawing/2014/main" id="{09FCD600-049B-036F-D3CC-CB8FBD9D8C4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78550" y="4298731"/>
            <a:ext cx="2354741" cy="258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39605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528499A3D4EBC46A54B223F15BF4755" ma:contentTypeVersion="14" ma:contentTypeDescription="Create a new document." ma:contentTypeScope="" ma:versionID="d3d5f6b086a7ab15a956499acfa0459b">
  <xsd:schema xmlns:xsd="http://www.w3.org/2001/XMLSchema" xmlns:xs="http://www.w3.org/2001/XMLSchema" xmlns:p="http://schemas.microsoft.com/office/2006/metadata/properties" xmlns:ns3="682f1ccd-e5c5-43c9-b9d9-dd72e0a643d0" xmlns:ns4="75035800-fbd9-4494-bf62-86cc10c5d50d" targetNamespace="http://schemas.microsoft.com/office/2006/metadata/properties" ma:root="true" ma:fieldsID="511bc48eb78312e8c3260c6625d820ce" ns3:_="" ns4:_="">
    <xsd:import namespace="682f1ccd-e5c5-43c9-b9d9-dd72e0a643d0"/>
    <xsd:import namespace="75035800-fbd9-4494-bf62-86cc10c5d50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2f1ccd-e5c5-43c9-b9d9-dd72e0a643d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035800-fbd9-4494-bf62-86cc10c5d50d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1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15B054F-8548-473B-9AE2-82DB7B4EFC5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714DEC0-F9D9-4A49-8D4C-D0B1FA58B8DC}">
  <ds:schemaRefs>
    <ds:schemaRef ds:uri="http://purl.org/dc/terms/"/>
    <ds:schemaRef ds:uri="http://www.w3.org/XML/1998/namespace"/>
    <ds:schemaRef ds:uri="682f1ccd-e5c5-43c9-b9d9-dd72e0a643d0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75035800-fbd9-4494-bf62-86cc10c5d50d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9812F664-61FA-4F5A-81D5-194DE546B11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82f1ccd-e5c5-43c9-b9d9-dd72e0a643d0"/>
    <ds:schemaRef ds:uri="75035800-fbd9-4494-bf62-86cc10c5d50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2148</TotalTime>
  <Words>1851</Words>
  <Application>Microsoft Office PowerPoint</Application>
  <PresentationFormat>Widescreen</PresentationFormat>
  <Paragraphs>151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Calibri Light</vt:lpstr>
      <vt:lpstr>DINPro-Regular</vt:lpstr>
      <vt:lpstr>Georgia</vt:lpstr>
      <vt:lpstr>Helvetica</vt:lpstr>
      <vt:lpstr>Times New Roman</vt:lpstr>
      <vt:lpstr>Thème Office</vt:lpstr>
      <vt:lpstr>PowerPoint Presentation</vt:lpstr>
      <vt:lpstr>Humedales</vt:lpstr>
      <vt:lpstr>Restauración de los humedales: ¿Por qué ha llegado la hora?</vt:lpstr>
      <vt:lpstr>Los humedales son vitales para la humanidad</vt:lpstr>
      <vt:lpstr>La restauración de los humedales es urgente. ¿Cuál es el mejor enfoque para lograrlo?</vt:lpstr>
      <vt:lpstr>Seguir las siete buenas prácticas</vt:lpstr>
      <vt:lpstr>Seguir las siete buenas prácticas</vt:lpstr>
      <vt:lpstr>¿Por qué merece la pena restaurar los humedales?</vt:lpstr>
      <vt:lpstr>Los humedales restaurados aportan 7 beneficios clave </vt:lpstr>
      <vt:lpstr>Los humedales restaurados aportan 7 beneficios clave </vt:lpstr>
      <vt:lpstr>La restauración de los humedales es una tarea de gran envergadura.  ¿Quiénes lo hacen posible? </vt:lpstr>
      <vt:lpstr>Los 7 actores clave que colaboran </vt:lpstr>
      <vt:lpstr>Los 7 actores clave que colaboran </vt:lpstr>
      <vt:lpstr>¿De qué manera puedo yo personalmente participar o contribuir? </vt:lpstr>
      <vt:lpstr>Decisiones conscientes</vt:lpstr>
      <vt:lpstr>Argumentos convincentes</vt:lpstr>
      <vt:lpstr>Acciones audaces</vt:lpstr>
      <vt:lpstr>¡La restauración de los humedales está en vuestras manos!  ¡Muchas gracias! 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Wetlands</dc:title>
  <dc:subject/>
  <dc:creator>Damien Gallay</dc:creator>
  <cp:keywords/>
  <dc:description/>
  <cp:lastModifiedBy>OSEKU-FRAINIER Sharon</cp:lastModifiedBy>
  <cp:revision>149</cp:revision>
  <cp:lastPrinted>2021-11-25T14:43:02Z</cp:lastPrinted>
  <dcterms:created xsi:type="dcterms:W3CDTF">2021-11-23T15:20:39Z</dcterms:created>
  <dcterms:modified xsi:type="dcterms:W3CDTF">2022-12-12T10:38:03Z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0x0101009528499A3D4EBC46A54B223F15BF4755</vt:lpwstr>
  </property>
</Properties>
</file>