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3"/>
  </p:handoutMasterIdLst>
  <p:sldIdLst>
    <p:sldId id="291" r:id="rId5"/>
    <p:sldId id="292" r:id="rId6"/>
    <p:sldId id="274" r:id="rId7"/>
    <p:sldId id="272"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75"/>
    <a:srgbClr val="FDC354"/>
    <a:srgbClr val="1A95A3"/>
    <a:srgbClr val="FFB22D"/>
    <a:srgbClr val="2EBAC9"/>
    <a:srgbClr val="EC9F88"/>
    <a:srgbClr val="BBD578"/>
    <a:srgbClr val="D3E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96259"/>
  </p:normalViewPr>
  <p:slideViewPr>
    <p:cSldViewPr snapToGrid="0" snapToObjects="1">
      <p:cViewPr varScale="1">
        <p:scale>
          <a:sx n="94" d="100"/>
          <a:sy n="94" d="100"/>
        </p:scale>
        <p:origin x="101" y="16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62574596-8B82-45C7-AE93-3297CC69F311}" type="datetimeFigureOut">
              <a:rPr lang="en-GB" smtClean="0"/>
              <a:t>12/12/2022</a:t>
            </a:fld>
            <a:endParaRPr lang="fr-FR"/>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42696DD2-4C87-4760-B016-D0012F25AADC}" type="slidenum">
              <a:rPr lang="en-GB" smtClean="0"/>
              <a:t>‹#›</a:t>
            </a:fld>
            <a:endParaRPr lang="fr-FR"/>
          </a:p>
        </p:txBody>
      </p:sp>
    </p:spTree>
    <p:extLst>
      <p:ext uri="{BB962C8B-B14F-4D97-AF65-F5344CB8AC3E}">
        <p14:creationId xmlns:p14="http://schemas.microsoft.com/office/powerpoint/2010/main" val="2503874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hyperlink" Target="https://www.worldwetlandsday.org/fr/"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worldwetlandsday.org/fr/"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worldwetlandsday.org/fr/"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worldwetlandsday.org/fr/"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4CFD6B-833D-BF80-1503-FF30ECB24FA2}"/>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D500FFC-4199-28FB-5089-659D12ABEBD2}"/>
              </a:ext>
            </a:extLst>
          </p:cNvPr>
          <p:cNvSpPr/>
          <p:nvPr userDrawn="1"/>
        </p:nvSpPr>
        <p:spPr>
          <a:xfrm>
            <a:off x="715051" y="1067993"/>
            <a:ext cx="10638410" cy="4722014"/>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CFFEE2FC-6D3B-C141-95E1-B69FB014F569}"/>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5" name="Espace réservé du pied de page 4">
            <a:extLst>
              <a:ext uri="{FF2B5EF4-FFF2-40B4-BE49-F238E27FC236}">
                <a16:creationId xmlns:a16="http://schemas.microsoft.com/office/drawing/2014/main" id="{FFC7DD75-6429-B042-996A-350089A4A270}"/>
              </a:ext>
            </a:extLst>
          </p:cNvPr>
          <p:cNvSpPr>
            <a:spLocks noGrp="1"/>
          </p:cNvSpPr>
          <p:nvPr>
            <p:ph type="ftr" sz="quarter" idx="11"/>
          </p:nvPr>
        </p:nvSpPr>
        <p:spPr/>
        <p:txBody>
          <a:bodyPr/>
          <a:lstStyle/>
          <a:p>
            <a:endParaRPr lang="fr-FR"/>
          </a:p>
        </p:txBody>
      </p:sp>
      <p:sp>
        <p:nvSpPr>
          <p:cNvPr id="10" name="Titre 1">
            <a:extLst>
              <a:ext uri="{FF2B5EF4-FFF2-40B4-BE49-F238E27FC236}">
                <a16:creationId xmlns:a16="http://schemas.microsoft.com/office/drawing/2014/main" id="{DCAA9003-A3F6-7AE4-9359-8F3A3B74DA5A}"/>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1" name="Espace réservé du contenu 2">
            <a:extLst>
              <a:ext uri="{FF2B5EF4-FFF2-40B4-BE49-F238E27FC236}">
                <a16:creationId xmlns:a16="http://schemas.microsoft.com/office/drawing/2014/main" id="{9FC839AE-8ECF-48CE-9365-768D7D31B4FB}"/>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Content Placeholder 2">
            <a:extLst>
              <a:ext uri="{FF2B5EF4-FFF2-40B4-BE49-F238E27FC236}">
                <a16:creationId xmlns:a16="http://schemas.microsoft.com/office/drawing/2014/main" id="{71874E25-381E-95C6-BFC8-002993C3EE6E}"/>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100" kern="0" dirty="0">
                <a:solidFill>
                  <a:srgbClr val="007575"/>
                </a:solidFill>
                <a:latin typeface="Arial" panose="020B0604020202020204" pitchFamily="34" charset="0"/>
                <a:hlinkClick r:id="rId2">
                  <a:extLst>
                    <a:ext uri="{A12FA001-AC4F-418D-AE19-62706E023703}">
                      <ahyp:hlinkClr xmlns:ahyp="http://schemas.microsoft.com/office/drawing/2018/hyperlinkcolor" xmlns="" val="tx"/>
                    </a:ext>
                  </a:extLst>
                </a:hlinkClick>
              </a:rPr>
              <a:t>https://www.worldwetlandsday.org/fr/</a:t>
            </a:r>
            <a:r>
              <a:rPr lang="fr-FR" sz="1100" kern="0" dirty="0">
                <a:solidFill>
                  <a:srgbClr val="007575"/>
                </a:solidFill>
                <a:latin typeface="Arial" panose="020B0604020202020204" pitchFamily="34" charset="0"/>
              </a:rPr>
              <a:t>.  </a:t>
            </a:r>
            <a:r>
              <a:rPr lang="fr-FR" sz="1100" dirty="0">
                <a:solidFill>
                  <a:srgbClr val="007575"/>
                </a:solidFill>
                <a:effectLst/>
                <a:latin typeface="Helvetica" pitchFamily="2" charset="0"/>
              </a:rPr>
              <a:t>#GénérationRestoration   #PourlesZonesHumides</a:t>
            </a:r>
            <a:endParaRPr lang="fr-FR" sz="1100" dirty="0">
              <a:solidFill>
                <a:srgbClr val="007575"/>
              </a:solidFill>
              <a:effectLst/>
              <a:latin typeface="Arial" panose="020B0604020202020204" pitchFamily="34" charset="0"/>
              <a:cs typeface="Arial" panose="020B0604020202020204" pitchFamily="34" charset="0"/>
            </a:endParaRPr>
          </a:p>
        </p:txBody>
      </p:sp>
      <p:sp>
        <p:nvSpPr>
          <p:cNvPr id="2" name="Espace réservé du numéro de diapositive 5">
            <a:extLst>
              <a:ext uri="{FF2B5EF4-FFF2-40B4-BE49-F238E27FC236}">
                <a16:creationId xmlns:a16="http://schemas.microsoft.com/office/drawing/2014/main" id="{D5ED5F49-06DA-A9E4-2952-CF37B4C29E7D}"/>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25947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63984A-1B3E-87E9-BBE1-CB9C75DB5188}"/>
              </a:ext>
            </a:extLst>
          </p:cNvPr>
          <p:cNvSpPr/>
          <p:nvPr userDrawn="1"/>
        </p:nvSpPr>
        <p:spPr>
          <a:xfrm>
            <a:off x="1" y="0"/>
            <a:ext cx="12192000" cy="4597422"/>
          </a:xfrm>
          <a:prstGeom prst="rect">
            <a:avLst/>
          </a:prstGeom>
          <a:gradFill flip="none" rotWithShape="1">
            <a:gsLst>
              <a:gs pos="0">
                <a:srgbClr val="1A95A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F2D8785-04CC-7F80-B94C-0FF6EA5393E5}"/>
              </a:ext>
            </a:extLst>
          </p:cNvPr>
          <p:cNvSpPr/>
          <p:nvPr userDrawn="1"/>
        </p:nvSpPr>
        <p:spPr>
          <a:xfrm>
            <a:off x="715051" y="1067993"/>
            <a:ext cx="10638410" cy="4722014"/>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porcelaine&#10;&#10;Description générée automatiquement">
            <a:extLst>
              <a:ext uri="{FF2B5EF4-FFF2-40B4-BE49-F238E27FC236}">
                <a16:creationId xmlns:a16="http://schemas.microsoft.com/office/drawing/2014/main" id="{D62262FE-80FE-D78F-A178-8D2866B0B818}"/>
              </a:ext>
            </a:extLst>
          </p:cNvPr>
          <p:cNvPicPr>
            <a:picLocks noChangeAspect="1"/>
          </p:cNvPicPr>
          <p:nvPr userDrawn="1"/>
        </p:nvPicPr>
        <p:blipFill rotWithShape="1">
          <a:blip r:embed="rId2"/>
          <a:srcRect r="31705"/>
          <a:stretch/>
        </p:blipFill>
        <p:spPr>
          <a:xfrm>
            <a:off x="9061727" y="5358357"/>
            <a:ext cx="3130273" cy="1326921"/>
          </a:xfrm>
          <a:prstGeom prst="rect">
            <a:avLst/>
          </a:prstGeom>
        </p:spPr>
      </p:pic>
      <p:pic>
        <p:nvPicPr>
          <p:cNvPr id="13" name="Image 12">
            <a:extLst>
              <a:ext uri="{FF2B5EF4-FFF2-40B4-BE49-F238E27FC236}">
                <a16:creationId xmlns:a16="http://schemas.microsoft.com/office/drawing/2014/main" id="{C57DB555-E4B3-CDC3-1E41-F0F857E47251}"/>
              </a:ext>
            </a:extLst>
          </p:cNvPr>
          <p:cNvPicPr>
            <a:picLocks noChangeAspect="1"/>
          </p:cNvPicPr>
          <p:nvPr userDrawn="1"/>
        </p:nvPicPr>
        <p:blipFill>
          <a:blip r:embed="rId3"/>
          <a:stretch>
            <a:fillRect/>
          </a:stretch>
        </p:blipFill>
        <p:spPr>
          <a:xfrm>
            <a:off x="10775070" y="5033904"/>
            <a:ext cx="1130278" cy="1130278"/>
          </a:xfrm>
          <a:prstGeom prst="rect">
            <a:avLst/>
          </a:prstGeom>
        </p:spPr>
      </p:pic>
      <p:sp>
        <p:nvSpPr>
          <p:cNvPr id="2" name="Titre 1">
            <a:extLst>
              <a:ext uri="{FF2B5EF4-FFF2-40B4-BE49-F238E27FC236}">
                <a16:creationId xmlns:a16="http://schemas.microsoft.com/office/drawing/2014/main" id="{1E575B32-0D98-224D-90DD-110BC41FAB22}"/>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0C12B5D-E432-F44D-8CDE-EEF74C4A0181}"/>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C547A01-7E47-A440-9C4B-EEA6DD3B8C30}"/>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5" name="Espace réservé du pied de page 4">
            <a:extLst>
              <a:ext uri="{FF2B5EF4-FFF2-40B4-BE49-F238E27FC236}">
                <a16:creationId xmlns:a16="http://schemas.microsoft.com/office/drawing/2014/main" id="{61D30B02-302A-1647-A8F9-80E6CF9316D6}"/>
              </a:ext>
            </a:extLst>
          </p:cNvPr>
          <p:cNvSpPr>
            <a:spLocks noGrp="1"/>
          </p:cNvSpPr>
          <p:nvPr>
            <p:ph type="ftr" sz="quarter" idx="11"/>
          </p:nvPr>
        </p:nvSpPr>
        <p:spPr>
          <a:xfrm>
            <a:off x="7004327" y="6356350"/>
            <a:ext cx="4114800" cy="365125"/>
          </a:xfrm>
        </p:spPr>
        <p:txBody>
          <a:bodyPr/>
          <a:lstStyle/>
          <a:p>
            <a:endParaRPr lang="fr-FR" dirty="0"/>
          </a:p>
        </p:txBody>
      </p:sp>
      <p:sp>
        <p:nvSpPr>
          <p:cNvPr id="10" name="Content Placeholder 2">
            <a:extLst>
              <a:ext uri="{FF2B5EF4-FFF2-40B4-BE49-F238E27FC236}">
                <a16:creationId xmlns:a16="http://schemas.microsoft.com/office/drawing/2014/main" id="{4E0DEDA2-6FEA-8D23-4EFF-DC3B6AF05097}"/>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100" kern="0" dirty="0">
                <a:solidFill>
                  <a:srgbClr val="007575"/>
                </a:solidFill>
                <a:latin typeface="Arial" panose="020B0604020202020204" pitchFamily="34" charset="0"/>
                <a:hlinkClick r:id="rId4">
                  <a:extLst>
                    <a:ext uri="{A12FA001-AC4F-418D-AE19-62706E023703}">
                      <ahyp:hlinkClr xmlns:ahyp="http://schemas.microsoft.com/office/drawing/2018/hyperlinkcolor" xmlns="" val="tx"/>
                    </a:ext>
                  </a:extLst>
                </a:hlinkClick>
              </a:rPr>
              <a:t>https://www.worldwetlandsday.org/fr/</a:t>
            </a:r>
            <a:r>
              <a:rPr lang="fr-FR" sz="1100" kern="0" dirty="0">
                <a:solidFill>
                  <a:srgbClr val="007575"/>
                </a:solidFill>
                <a:latin typeface="Arial" panose="020B0604020202020204" pitchFamily="34" charset="0"/>
              </a:rPr>
              <a:t>.  </a:t>
            </a:r>
            <a:r>
              <a:rPr lang="fr-FR" sz="1100" dirty="0">
                <a:solidFill>
                  <a:srgbClr val="007575"/>
                </a:solidFill>
                <a:effectLst/>
                <a:latin typeface="Helvetica" pitchFamily="2" charset="0"/>
              </a:rPr>
              <a:t>#GénérationRestoration   #PourlesZonesHumides</a:t>
            </a:r>
            <a:endParaRPr lang="fr-FR" sz="1100" dirty="0">
              <a:solidFill>
                <a:srgbClr val="007575"/>
              </a:solidFill>
              <a:effectLst/>
              <a:latin typeface="Arial" panose="020B0604020202020204" pitchFamily="34" charset="0"/>
              <a:cs typeface="Arial" panose="020B0604020202020204" pitchFamily="34" charset="0"/>
            </a:endParaRPr>
          </a:p>
        </p:txBody>
      </p:sp>
      <p:sp>
        <p:nvSpPr>
          <p:cNvPr id="9" name="Espace réservé du numéro de diapositive 5">
            <a:extLst>
              <a:ext uri="{FF2B5EF4-FFF2-40B4-BE49-F238E27FC236}">
                <a16:creationId xmlns:a16="http://schemas.microsoft.com/office/drawing/2014/main" id="{C0DE5FDA-8648-5F4D-C442-6AE10914F05D}"/>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Tree>
    <p:extLst>
      <p:ext uri="{BB962C8B-B14F-4D97-AF65-F5344CB8AC3E}">
        <p14:creationId xmlns:p14="http://schemas.microsoft.com/office/powerpoint/2010/main" val="3689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BEAAF7C-B26E-8A5E-1662-74F0CC15D924}"/>
              </a:ext>
            </a:extLst>
          </p:cNvPr>
          <p:cNvPicPr>
            <a:picLocks noChangeAspect="1"/>
          </p:cNvPicPr>
          <p:nvPr userDrawn="1"/>
        </p:nvPicPr>
        <p:blipFill>
          <a:blip r:embed="rId2"/>
          <a:stretch>
            <a:fillRect/>
          </a:stretch>
        </p:blipFill>
        <p:spPr>
          <a:xfrm>
            <a:off x="0" y="7129"/>
            <a:ext cx="12192000" cy="7320771"/>
          </a:xfrm>
          <a:prstGeom prst="rect">
            <a:avLst/>
          </a:prstGeom>
        </p:spPr>
      </p:pic>
      <p:pic>
        <p:nvPicPr>
          <p:cNvPr id="14" name="Image 13">
            <a:extLst>
              <a:ext uri="{FF2B5EF4-FFF2-40B4-BE49-F238E27FC236}">
                <a16:creationId xmlns:a16="http://schemas.microsoft.com/office/drawing/2014/main" id="{B9ABAEB5-CE2E-4801-CED7-C14498DDAB67}"/>
              </a:ext>
            </a:extLst>
          </p:cNvPr>
          <p:cNvPicPr>
            <a:picLocks noChangeAspect="1"/>
          </p:cNvPicPr>
          <p:nvPr userDrawn="1"/>
        </p:nvPicPr>
        <p:blipFill>
          <a:blip r:embed="rId3"/>
          <a:stretch>
            <a:fillRect/>
          </a:stretch>
        </p:blipFill>
        <p:spPr>
          <a:xfrm>
            <a:off x="5543561" y="1819879"/>
            <a:ext cx="1130278" cy="1130278"/>
          </a:xfrm>
          <a:prstGeom prst="rect">
            <a:avLst/>
          </a:prstGeom>
        </p:spPr>
      </p:pic>
      <p:sp>
        <p:nvSpPr>
          <p:cNvPr id="9" name="Rectangle 8">
            <a:extLst>
              <a:ext uri="{FF2B5EF4-FFF2-40B4-BE49-F238E27FC236}">
                <a16:creationId xmlns:a16="http://schemas.microsoft.com/office/drawing/2014/main" id="{FC153153-6E7D-A6A6-86E1-DED85814236B}"/>
              </a:ext>
            </a:extLst>
          </p:cNvPr>
          <p:cNvSpPr/>
          <p:nvPr userDrawn="1"/>
        </p:nvSpPr>
        <p:spPr>
          <a:xfrm>
            <a:off x="715051" y="1067993"/>
            <a:ext cx="10600755" cy="4722014"/>
          </a:xfrm>
          <a:prstGeom prst="rect">
            <a:avLst/>
          </a:prstGeom>
          <a:solidFill>
            <a:schemeClr val="bg1">
              <a:alpha val="749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sp>
        <p:nvSpPr>
          <p:cNvPr id="4" name="Espace réservé de la date 3">
            <a:extLst>
              <a:ext uri="{FF2B5EF4-FFF2-40B4-BE49-F238E27FC236}">
                <a16:creationId xmlns:a16="http://schemas.microsoft.com/office/drawing/2014/main" id="{76C00F9A-66D6-C54F-9C3A-12E5BBDE2F73}"/>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5" name="Espace réservé du pied de page 4">
            <a:extLst>
              <a:ext uri="{FF2B5EF4-FFF2-40B4-BE49-F238E27FC236}">
                <a16:creationId xmlns:a16="http://schemas.microsoft.com/office/drawing/2014/main" id="{2BCBA275-A511-404F-BE93-30D20B609142}"/>
              </a:ext>
            </a:extLst>
          </p:cNvPr>
          <p:cNvSpPr>
            <a:spLocks noGrp="1"/>
          </p:cNvSpPr>
          <p:nvPr>
            <p:ph type="ftr" sz="quarter" idx="11"/>
          </p:nvPr>
        </p:nvSpPr>
        <p:spPr/>
        <p:txBody>
          <a:bodyPr/>
          <a:lstStyle/>
          <a:p>
            <a:endParaRPr lang="fr-FR"/>
          </a:p>
        </p:txBody>
      </p:sp>
      <p:sp>
        <p:nvSpPr>
          <p:cNvPr id="11" name="Titre 1">
            <a:extLst>
              <a:ext uri="{FF2B5EF4-FFF2-40B4-BE49-F238E27FC236}">
                <a16:creationId xmlns:a16="http://schemas.microsoft.com/office/drawing/2014/main" id="{23C745A0-389E-AAA7-2791-C90BADF70801}"/>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3" name="Espace réservé du numéro de diapositive 5">
            <a:extLst>
              <a:ext uri="{FF2B5EF4-FFF2-40B4-BE49-F238E27FC236}">
                <a16:creationId xmlns:a16="http://schemas.microsoft.com/office/drawing/2014/main" id="{7C88F245-B8A2-18C7-FD42-47379D20ABFA}"/>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
        <p:nvSpPr>
          <p:cNvPr id="15" name="Espace réservé du contenu 2">
            <a:extLst>
              <a:ext uri="{FF2B5EF4-FFF2-40B4-BE49-F238E27FC236}">
                <a16:creationId xmlns:a16="http://schemas.microsoft.com/office/drawing/2014/main" id="{E9B866A3-51E7-DAA5-4A68-58E87D41CA3A}"/>
              </a:ext>
            </a:extLst>
          </p:cNvPr>
          <p:cNvSpPr>
            <a:spLocks noGrp="1"/>
          </p:cNvSpPr>
          <p:nvPr>
            <p:ph idx="1"/>
          </p:nvPr>
        </p:nvSpPr>
        <p:spPr>
          <a:xfrm>
            <a:off x="1003300" y="1438669"/>
            <a:ext cx="103505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Content Placeholder 2">
            <a:extLst>
              <a:ext uri="{FF2B5EF4-FFF2-40B4-BE49-F238E27FC236}">
                <a16:creationId xmlns:a16="http://schemas.microsoft.com/office/drawing/2014/main" id="{C26AD25C-FADC-9BB3-4FCB-1B38B7269D18}"/>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100" kern="0" dirty="0">
                <a:solidFill>
                  <a:schemeClr val="bg1"/>
                </a:solidFill>
                <a:latin typeface="Arial" panose="020B0604020202020204" pitchFamily="34" charset="0"/>
                <a:hlinkClick r:id="rId4">
                  <a:extLst>
                    <a:ext uri="{A12FA001-AC4F-418D-AE19-62706E023703}">
                      <ahyp:hlinkClr xmlns:ahyp="http://schemas.microsoft.com/office/drawing/2018/hyperlinkcolor" xmlns="" val="tx"/>
                    </a:ext>
                  </a:extLst>
                </a:hlinkClick>
              </a:rPr>
              <a:t>https://www.worldwetlandsday.org/fr/</a:t>
            </a:r>
            <a:r>
              <a:rPr lang="fr-FR" sz="1100" kern="0" dirty="0">
                <a:solidFill>
                  <a:schemeClr val="bg1"/>
                </a:solidFill>
                <a:latin typeface="Arial" panose="020B0604020202020204" pitchFamily="34" charset="0"/>
              </a:rPr>
              <a:t>.  </a:t>
            </a:r>
            <a:r>
              <a:rPr lang="fr-FR" sz="1100" dirty="0">
                <a:solidFill>
                  <a:schemeClr val="bg1"/>
                </a:solidFill>
                <a:effectLst/>
                <a:latin typeface="Helvetica" pitchFamily="2" charset="0"/>
              </a:rPr>
              <a:t>#GénérationRestoration   #PourlesZonesHumides</a:t>
            </a:r>
            <a:endParaRPr lang="fr-FR" sz="11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2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132D4FE-B1E3-52F0-B5C9-9B89025AC2BD}"/>
              </a:ext>
            </a:extLst>
          </p:cNvPr>
          <p:cNvPicPr>
            <a:picLocks noChangeAspect="1"/>
          </p:cNvPicPr>
          <p:nvPr userDrawn="1"/>
        </p:nvPicPr>
        <p:blipFill>
          <a:blip r:embed="rId2"/>
          <a:stretch>
            <a:fillRect/>
          </a:stretch>
        </p:blipFill>
        <p:spPr>
          <a:xfrm>
            <a:off x="0" y="7129"/>
            <a:ext cx="12204702" cy="6850871"/>
          </a:xfrm>
          <a:prstGeom prst="rect">
            <a:avLst/>
          </a:prstGeom>
        </p:spPr>
      </p:pic>
      <p:sp>
        <p:nvSpPr>
          <p:cNvPr id="5" name="Espace réservé de la date 4">
            <a:extLst>
              <a:ext uri="{FF2B5EF4-FFF2-40B4-BE49-F238E27FC236}">
                <a16:creationId xmlns:a16="http://schemas.microsoft.com/office/drawing/2014/main" id="{991F3782-25CF-FA45-B51E-C25DF1CD0342}"/>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6" name="Espace réservé du pied de page 5">
            <a:extLst>
              <a:ext uri="{FF2B5EF4-FFF2-40B4-BE49-F238E27FC236}">
                <a16:creationId xmlns:a16="http://schemas.microsoft.com/office/drawing/2014/main" id="{DF290333-0751-1444-867D-A74B803D0432}"/>
              </a:ext>
            </a:extLst>
          </p:cNvPr>
          <p:cNvSpPr>
            <a:spLocks noGrp="1"/>
          </p:cNvSpPr>
          <p:nvPr>
            <p:ph type="ftr" sz="quarter" idx="11"/>
          </p:nvPr>
        </p:nvSpPr>
        <p:spPr/>
        <p:txBody>
          <a:bodyPr/>
          <a:lstStyle/>
          <a:p>
            <a:endParaRPr lang="fr-FR" dirty="0"/>
          </a:p>
        </p:txBody>
      </p:sp>
      <p:sp>
        <p:nvSpPr>
          <p:cNvPr id="12" name="Titre 1">
            <a:extLst>
              <a:ext uri="{FF2B5EF4-FFF2-40B4-BE49-F238E27FC236}">
                <a16:creationId xmlns:a16="http://schemas.microsoft.com/office/drawing/2014/main" id="{7AA33464-4CC0-0EB0-6253-58A6F3C72346}"/>
              </a:ext>
            </a:extLst>
          </p:cNvPr>
          <p:cNvSpPr>
            <a:spLocks noGrp="1"/>
          </p:cNvSpPr>
          <p:nvPr>
            <p:ph type="title"/>
          </p:nvPr>
        </p:nvSpPr>
        <p:spPr>
          <a:xfrm>
            <a:off x="638512" y="32784"/>
            <a:ext cx="10515600" cy="1325563"/>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dirty="0"/>
              <a:t>Modifiez le style du titre</a:t>
            </a:r>
          </a:p>
        </p:txBody>
      </p:sp>
      <p:sp>
        <p:nvSpPr>
          <p:cNvPr id="13" name="Espace réservé du numéro de diapositive 5">
            <a:extLst>
              <a:ext uri="{FF2B5EF4-FFF2-40B4-BE49-F238E27FC236}">
                <a16:creationId xmlns:a16="http://schemas.microsoft.com/office/drawing/2014/main" id="{B54B2B0A-D7A8-8822-4395-144574E0C94B}"/>
              </a:ext>
            </a:extLst>
          </p:cNvPr>
          <p:cNvSpPr txBox="1">
            <a:spLocks/>
          </p:cNvSpPr>
          <p:nvPr userDrawn="1"/>
        </p:nvSpPr>
        <p:spPr>
          <a:xfrm>
            <a:off x="9390770" y="6099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6EC6E6-8E21-2F47-B487-0542D24FCF44}" type="slidenum">
              <a:rPr lang="fr-FR" smtClean="0"/>
              <a:pPr/>
              <a:t>‹#›</a:t>
            </a:fld>
            <a:endParaRPr lang="fr-FR" dirty="0"/>
          </a:p>
        </p:txBody>
      </p:sp>
      <p:sp>
        <p:nvSpPr>
          <p:cNvPr id="2" name="Content Placeholder 2">
            <a:extLst>
              <a:ext uri="{FF2B5EF4-FFF2-40B4-BE49-F238E27FC236}">
                <a16:creationId xmlns:a16="http://schemas.microsoft.com/office/drawing/2014/main" id="{1DDAD2DE-D123-094F-88E7-3BBCF2505532}"/>
              </a:ext>
            </a:extLst>
          </p:cNvPr>
          <p:cNvSpPr txBox="1">
            <a:spLocks/>
          </p:cNvSpPr>
          <p:nvPr userDrawn="1"/>
        </p:nvSpPr>
        <p:spPr>
          <a:xfrm>
            <a:off x="715051" y="6160682"/>
            <a:ext cx="7322876" cy="697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100" kern="0" dirty="0">
                <a:solidFill>
                  <a:schemeClr val="bg1"/>
                </a:solidFill>
                <a:latin typeface="Arial" panose="020B0604020202020204" pitchFamily="34" charset="0"/>
                <a:hlinkClick r:id="rId3">
                  <a:extLst>
                    <a:ext uri="{A12FA001-AC4F-418D-AE19-62706E023703}">
                      <ahyp:hlinkClr xmlns:ahyp="http://schemas.microsoft.com/office/drawing/2018/hyperlinkcolor" xmlns="" val="tx"/>
                    </a:ext>
                  </a:extLst>
                </a:hlinkClick>
              </a:rPr>
              <a:t>https://www.worldwetlandsday.org/fr/</a:t>
            </a:r>
            <a:r>
              <a:rPr lang="fr-FR" sz="1100" kern="0" dirty="0">
                <a:solidFill>
                  <a:schemeClr val="bg1"/>
                </a:solidFill>
                <a:latin typeface="Arial" panose="020B0604020202020204" pitchFamily="34" charset="0"/>
              </a:rPr>
              <a:t>.  </a:t>
            </a:r>
            <a:r>
              <a:rPr lang="fr-FR" sz="1100" dirty="0">
                <a:solidFill>
                  <a:schemeClr val="bg1"/>
                </a:solidFill>
                <a:effectLst/>
                <a:latin typeface="Helvetica" pitchFamily="2" charset="0"/>
              </a:rPr>
              <a:t>#GénérationRestoration   #PourlesZonesHumides</a:t>
            </a:r>
            <a:endParaRPr lang="fr-FR" sz="110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00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48A66-6690-1147-A8A1-7FBBB5DB6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E3C590-5F27-8342-B769-859582959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EB28EE-2D13-E740-9643-2AB107AB0E2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8C9B013-FC6C-B541-A9FC-9AB1A94CC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0C2997C-ABD5-D14A-98E5-F12C96D22E1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1549385-E0AB-6F4E-9082-CBAEC42D6154}"/>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8" name="Espace réservé du pied de page 7">
            <a:extLst>
              <a:ext uri="{FF2B5EF4-FFF2-40B4-BE49-F238E27FC236}">
                <a16:creationId xmlns:a16="http://schemas.microsoft.com/office/drawing/2014/main" id="{B1A14F6E-F352-604B-B227-89102C29A35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F3EB2F-48BE-344D-B548-702DDDDC2B6A}"/>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74393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12D81-8CF0-2946-8003-51F9A56066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8762F7D-F0FE-E241-8317-4F3C8E945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44242F5-C59D-C44A-B79C-80049C9F9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321E87-1087-0A49-BFE5-69AD450F9FD4}"/>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6" name="Espace réservé du pied de page 5">
            <a:extLst>
              <a:ext uri="{FF2B5EF4-FFF2-40B4-BE49-F238E27FC236}">
                <a16:creationId xmlns:a16="http://schemas.microsoft.com/office/drawing/2014/main" id="{B933C075-3762-F64A-A4B7-E5474D5F1C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8805FF-5D29-7943-BE04-8D48CB8E1CFD}"/>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27128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5B0917-6DBB-A449-97EA-E1FF1FFB5B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37B443A-8D29-1942-A217-E87ACBA0A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4E86E4-8C92-154C-9B1C-FACD659F5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98C98A-E238-5B44-8DB8-E22C2CE0A436}"/>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6" name="Espace réservé du pied de page 5">
            <a:extLst>
              <a:ext uri="{FF2B5EF4-FFF2-40B4-BE49-F238E27FC236}">
                <a16:creationId xmlns:a16="http://schemas.microsoft.com/office/drawing/2014/main" id="{8C2FA8A5-23EC-024F-953B-9D8D5261E49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4DE844-5836-9D44-B1C3-89974B858EE4}"/>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46214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C4BE8-5DFC-8E41-87EA-450BDD2155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75F4B5-0F02-B449-A18D-243C10FCF8D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68447C-6C86-594B-ACED-68CFB861DA81}"/>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5" name="Espace réservé du pied de page 4">
            <a:extLst>
              <a:ext uri="{FF2B5EF4-FFF2-40B4-BE49-F238E27FC236}">
                <a16:creationId xmlns:a16="http://schemas.microsoft.com/office/drawing/2014/main" id="{20B510E2-23C4-8C4C-A3D3-4C903594BD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CE604E-ECC8-B645-B17F-0B043CE914CA}"/>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325844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9DA02-45D3-6D47-AD8A-A12D3DE8C98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E47113-8550-BD42-B0C3-747C10613A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92BA57-C1F3-2E4D-A626-F697B1BB0CF1}"/>
              </a:ext>
            </a:extLst>
          </p:cNvPr>
          <p:cNvSpPr>
            <a:spLocks noGrp="1"/>
          </p:cNvSpPr>
          <p:nvPr>
            <p:ph type="dt" sz="half" idx="10"/>
          </p:nvPr>
        </p:nvSpPr>
        <p:spPr/>
        <p:txBody>
          <a:bodyPr/>
          <a:lstStyle/>
          <a:p>
            <a:fld id="{43D04C09-88F4-D14E-ABCD-B2D4AC3DE463}" type="datetimeFigureOut">
              <a:rPr lang="fr-FR" smtClean="0"/>
              <a:t>12/12/2022</a:t>
            </a:fld>
            <a:endParaRPr lang="fr-FR"/>
          </a:p>
        </p:txBody>
      </p:sp>
      <p:sp>
        <p:nvSpPr>
          <p:cNvPr id="5" name="Espace réservé du pied de page 4">
            <a:extLst>
              <a:ext uri="{FF2B5EF4-FFF2-40B4-BE49-F238E27FC236}">
                <a16:creationId xmlns:a16="http://schemas.microsoft.com/office/drawing/2014/main" id="{A2C181B2-B853-8541-A1AA-35ACC922A7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C87F8-9989-AC41-9806-89BAC09ECC86}"/>
              </a:ext>
            </a:extLst>
          </p:cNvPr>
          <p:cNvSpPr>
            <a:spLocks noGrp="1"/>
          </p:cNvSpPr>
          <p:nvPr>
            <p:ph type="sldNum" sz="quarter" idx="12"/>
          </p:nvPr>
        </p:nvSpPr>
        <p:spPr/>
        <p:txBody>
          <a:bodyPr/>
          <a:lstStyle/>
          <a:p>
            <a:fld id="{CB6EC6E6-8E21-2F47-B487-0542D24FCF44}" type="slidenum">
              <a:rPr lang="fr-FR" smtClean="0"/>
              <a:t>‹#›</a:t>
            </a:fld>
            <a:endParaRPr lang="fr-FR"/>
          </a:p>
        </p:txBody>
      </p:sp>
    </p:spTree>
    <p:extLst>
      <p:ext uri="{BB962C8B-B14F-4D97-AF65-F5344CB8AC3E}">
        <p14:creationId xmlns:p14="http://schemas.microsoft.com/office/powerpoint/2010/main" val="328083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240250-3F44-4846-B50C-5DC94B274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000FF6-0F15-2E45-9044-120B6B643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814CE7-5C6F-374A-8ABF-1DEC5245B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4C09-88F4-D14E-ABCD-B2D4AC3DE463}" type="datetimeFigureOut">
              <a:rPr lang="fr-FR" smtClean="0"/>
              <a:t>12/12/2022</a:t>
            </a:fld>
            <a:endParaRPr lang="fr-FR" dirty="0"/>
          </a:p>
        </p:txBody>
      </p:sp>
      <p:sp>
        <p:nvSpPr>
          <p:cNvPr id="5" name="Espace réservé du pied de page 4">
            <a:extLst>
              <a:ext uri="{FF2B5EF4-FFF2-40B4-BE49-F238E27FC236}">
                <a16:creationId xmlns:a16="http://schemas.microsoft.com/office/drawing/2014/main" id="{6BBE1BEB-7C57-8745-A700-2FA7E89F6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3F6D73EF-A9EC-094E-980B-D201E21F1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EC6E6-8E21-2F47-B487-0542D24FCF44}" type="slidenum">
              <a:rPr lang="fr-FR" smtClean="0"/>
              <a:t>‹#›</a:t>
            </a:fld>
            <a:endParaRPr lang="fr-FR" dirty="0"/>
          </a:p>
        </p:txBody>
      </p:sp>
    </p:spTree>
    <p:extLst>
      <p:ext uri="{BB962C8B-B14F-4D97-AF65-F5344CB8AC3E}">
        <p14:creationId xmlns:p14="http://schemas.microsoft.com/office/powerpoint/2010/main" val="332587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https://www.worldwetlandsday.org/fr/" TargetMode="External"/><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9.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7.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16.png"/><Relationship Id="rId5" Type="http://schemas.openxmlformats.org/officeDocument/2006/relationships/tags" Target="../tags/tag44.xml"/><Relationship Id="rId10" Type="http://schemas.openxmlformats.org/officeDocument/2006/relationships/image" Target="../media/image15.png"/><Relationship Id="rId4" Type="http://schemas.openxmlformats.org/officeDocument/2006/relationships/tags" Target="../tags/tag43.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0.xml"/><Relationship Id="rId7" Type="http://schemas.openxmlformats.org/officeDocument/2006/relationships/image" Target="../media/image1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5.xml"/><Relationship Id="rId7"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16.png"/><Relationship Id="rId5" Type="http://schemas.openxmlformats.org/officeDocument/2006/relationships/tags" Target="../tags/tag57.xml"/><Relationship Id="rId10" Type="http://schemas.openxmlformats.org/officeDocument/2006/relationships/image" Target="../media/image15.png"/><Relationship Id="rId4" Type="http://schemas.openxmlformats.org/officeDocument/2006/relationships/tags" Target="../tags/tag56.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slideLayout" Target="../slideLayouts/slideLayout1.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2.xml"/><Relationship Id="rId7" Type="http://schemas.openxmlformats.org/officeDocument/2006/relationships/image" Target="../media/image10.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7.xml"/><Relationship Id="rId7"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16.png"/><Relationship Id="rId5" Type="http://schemas.openxmlformats.org/officeDocument/2006/relationships/tags" Target="../tags/tag29.xml"/><Relationship Id="rId10" Type="http://schemas.openxmlformats.org/officeDocument/2006/relationships/image" Target="../media/image15.png"/><Relationship Id="rId4" Type="http://schemas.openxmlformats.org/officeDocument/2006/relationships/tags" Target="../tags/tag28.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3.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11.png"/><Relationship Id="rId5" Type="http://schemas.openxmlformats.org/officeDocument/2006/relationships/tags" Target="../tags/tag36.xml"/><Relationship Id="rId1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tags" Target="../tags/tag35.xml"/><Relationship Id="rId9" Type="http://schemas.openxmlformats.org/officeDocument/2006/relationships/slideLayout" Target="../slideLayouts/slideLayout1.xml"/><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7D1DD82-7E2C-EA4D-A7CD-16EB82A99225}"/>
              </a:ext>
            </a:extLst>
          </p:cNvPr>
          <p:cNvPicPr>
            <a:picLocks noChangeAspect="1"/>
          </p:cNvPicPr>
          <p:nvPr>
            <p:custDataLst>
              <p:tags r:id="rId1"/>
            </p:custDataLst>
          </p:nvPr>
        </p:nvPicPr>
        <p:blipFill>
          <a:blip r:embed="rId9"/>
          <a:stretch>
            <a:fillRect/>
          </a:stretch>
        </p:blipFill>
        <p:spPr>
          <a:xfrm>
            <a:off x="-12702" y="7129"/>
            <a:ext cx="12204702" cy="6850871"/>
          </a:xfrm>
          <a:prstGeom prst="rect">
            <a:avLst/>
          </a:prstGeom>
        </p:spPr>
      </p:pic>
      <p:pic>
        <p:nvPicPr>
          <p:cNvPr id="19" name="Image 18">
            <a:extLst>
              <a:ext uri="{FF2B5EF4-FFF2-40B4-BE49-F238E27FC236}">
                <a16:creationId xmlns:a16="http://schemas.microsoft.com/office/drawing/2014/main" id="{DD40E1F2-A6E7-9F81-2709-3DB42D307337}"/>
              </a:ext>
            </a:extLst>
          </p:cNvPr>
          <p:cNvPicPr>
            <a:picLocks noChangeAspect="1"/>
          </p:cNvPicPr>
          <p:nvPr>
            <p:custDataLst>
              <p:tags r:id="rId2"/>
            </p:custDataLst>
          </p:nvPr>
        </p:nvPicPr>
        <p:blipFill>
          <a:blip r:embed="rId10"/>
          <a:stretch>
            <a:fillRect/>
          </a:stretch>
        </p:blipFill>
        <p:spPr>
          <a:xfrm>
            <a:off x="8899068" y="3889952"/>
            <a:ext cx="3098800" cy="2184400"/>
          </a:xfrm>
          <a:prstGeom prst="rect">
            <a:avLst/>
          </a:prstGeom>
        </p:spPr>
      </p:pic>
      <p:sp>
        <p:nvSpPr>
          <p:cNvPr id="2" name="Content Placeholder 2">
            <a:extLst>
              <a:ext uri="{FF2B5EF4-FFF2-40B4-BE49-F238E27FC236}">
                <a16:creationId xmlns:a16="http://schemas.microsoft.com/office/drawing/2014/main" id="{4535D223-B5EA-F830-A127-9849D2531804}"/>
              </a:ext>
            </a:extLst>
          </p:cNvPr>
          <p:cNvSpPr txBox="1">
            <a:spLocks/>
          </p:cNvSpPr>
          <p:nvPr>
            <p:custDataLst>
              <p:tags r:id="rId3"/>
            </p:custDataLst>
          </p:nvPr>
        </p:nvSpPr>
        <p:spPr>
          <a:xfrm>
            <a:off x="306587" y="5475262"/>
            <a:ext cx="3098800"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400" kern="0" dirty="0">
                <a:solidFill>
                  <a:schemeClr val="bg1"/>
                </a:solidFill>
                <a:latin typeface="Helvetica" pitchFamily="2" charset="0"/>
                <a:hlinkClick r:id="rId11">
                  <a:extLst>
                    <a:ext uri="{A12FA001-AC4F-418D-AE19-62706E023703}">
                      <ahyp:hlinkClr xmlns:ahyp="http://schemas.microsoft.com/office/drawing/2018/hyperlinkcolor" xmlns="" val="tx"/>
                    </a:ext>
                  </a:extLst>
                </a:hlinkClick>
              </a:rPr>
              <a:t>https://www.worldwetlandsday.org/fr/</a:t>
            </a:r>
            <a:r>
              <a:rPr dirty="0"/>
              <a:t/>
            </a:r>
            <a:br>
              <a:rPr dirty="0"/>
            </a:br>
            <a:r>
              <a:rPr lang="fr-FR" sz="1400" dirty="0">
                <a:solidFill>
                  <a:schemeClr val="bg1"/>
                </a:solidFill>
                <a:effectLst/>
                <a:latin typeface="Helvetica" pitchFamily="2" charset="0"/>
              </a:rPr>
              <a:t>#GénérationRestoration</a:t>
            </a:r>
            <a:r>
              <a:rPr dirty="0"/>
              <a:t/>
            </a:r>
            <a:br>
              <a:rPr dirty="0"/>
            </a:br>
            <a:r>
              <a:rPr lang="fr-FR" sz="1400" dirty="0">
                <a:solidFill>
                  <a:schemeClr val="bg1"/>
                </a:solidFill>
                <a:effectLst/>
                <a:latin typeface="Helvetica" pitchFamily="2" charset="0"/>
              </a:rPr>
              <a:t>#PourlesZonesHumides</a:t>
            </a:r>
          </a:p>
        </p:txBody>
      </p:sp>
      <p:sp>
        <p:nvSpPr>
          <p:cNvPr id="4" name="Title 1">
            <a:extLst>
              <a:ext uri="{FF2B5EF4-FFF2-40B4-BE49-F238E27FC236}">
                <a16:creationId xmlns:a16="http://schemas.microsoft.com/office/drawing/2014/main" id="{CEDB3F6A-B3A9-4AD2-8426-3141C59CE1B5}"/>
              </a:ext>
            </a:extLst>
          </p:cNvPr>
          <p:cNvSpPr>
            <a:spLocks noGrp="1"/>
          </p:cNvSpPr>
          <p:nvPr>
            <p:custDataLst>
              <p:tags r:id="rId4"/>
            </p:custDataLst>
          </p:nvPr>
        </p:nvSpPr>
        <p:spPr>
          <a:xfrm>
            <a:off x="194132" y="1319678"/>
            <a:ext cx="8182613" cy="294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fr-FR" sz="5800" b="1" dirty="0">
                <a:solidFill>
                  <a:schemeClr val="bg1"/>
                </a:solidFill>
                <a:latin typeface="Arial" panose="020B0604020202020204" pitchFamily="34" charset="0"/>
              </a:rPr>
              <a:t>Il est temps</a:t>
            </a:r>
          </a:p>
          <a:p>
            <a:pPr>
              <a:lnSpc>
                <a:spcPct val="100000"/>
              </a:lnSpc>
            </a:pPr>
            <a:r>
              <a:rPr lang="fr-FR" sz="3400" b="1" dirty="0">
                <a:solidFill>
                  <a:schemeClr val="bg1"/>
                </a:solidFill>
                <a:latin typeface="Arial" panose="020B0604020202020204" pitchFamily="34" charset="0"/>
              </a:rPr>
              <a:t>de restaurer les</a:t>
            </a:r>
            <a:r>
              <a:t/>
            </a:r>
            <a:br/>
            <a:r>
              <a:rPr lang="fr-FR" sz="3400" b="1" dirty="0">
                <a:solidFill>
                  <a:schemeClr val="bg1"/>
                </a:solidFill>
                <a:latin typeface="Arial" panose="020B0604020202020204" pitchFamily="34" charset="0"/>
              </a:rPr>
              <a:t>zones humides</a:t>
            </a:r>
            <a:endParaRPr lang="fr-FR" sz="3400" b="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DCA83484-CA56-4B9F-DF16-A05F3D94C8F7}"/>
              </a:ext>
            </a:extLst>
          </p:cNvPr>
          <p:cNvSpPr txBox="1">
            <a:spLocks/>
          </p:cNvSpPr>
          <p:nvPr>
            <p:custDataLst>
              <p:tags r:id="rId5"/>
            </p:custDataLst>
          </p:nvPr>
        </p:nvSpPr>
        <p:spPr>
          <a:xfrm>
            <a:off x="306587" y="255275"/>
            <a:ext cx="2930637"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400" dirty="0" smtClean="0">
                <a:solidFill>
                  <a:schemeClr val="bg1"/>
                </a:solidFill>
                <a:effectLst/>
                <a:latin typeface="Helvetica" pitchFamily="2" charset="0"/>
              </a:rPr>
              <a:t>Date:</a:t>
            </a:r>
            <a:endParaRPr lang="fr-FR" sz="1400" dirty="0">
              <a:solidFill>
                <a:schemeClr val="bg1"/>
              </a:solidFill>
              <a:effectLst/>
              <a:latin typeface="Helvetica" pitchFamily="2" charset="0"/>
            </a:endParaRPr>
          </a:p>
        </p:txBody>
      </p:sp>
      <p:sp>
        <p:nvSpPr>
          <p:cNvPr id="9" name="Content Placeholder 2">
            <a:extLst>
              <a:ext uri="{FF2B5EF4-FFF2-40B4-BE49-F238E27FC236}">
                <a16:creationId xmlns:a16="http://schemas.microsoft.com/office/drawing/2014/main" id="{4D70EB30-96AE-839B-96A8-92BB88DDD93B}"/>
              </a:ext>
            </a:extLst>
          </p:cNvPr>
          <p:cNvSpPr txBox="1">
            <a:spLocks/>
          </p:cNvSpPr>
          <p:nvPr>
            <p:custDataLst>
              <p:tags r:id="rId6"/>
            </p:custDataLst>
          </p:nvPr>
        </p:nvSpPr>
        <p:spPr>
          <a:xfrm>
            <a:off x="306587" y="4268069"/>
            <a:ext cx="2930637" cy="91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spcBef>
                <a:spcPts val="0"/>
              </a:spcBef>
              <a:buFont typeface="Arial" panose="020B0604020202020204" pitchFamily="34" charset="0"/>
              <a:buNone/>
            </a:pPr>
            <a:r>
              <a:rPr lang="fr-FR" sz="1400" dirty="0" smtClean="0">
                <a:solidFill>
                  <a:schemeClr val="bg1"/>
                </a:solidFill>
                <a:effectLst/>
                <a:latin typeface="Helvetica" pitchFamily="2" charset="0"/>
              </a:rPr>
              <a:t>Nom:</a:t>
            </a:r>
            <a:endParaRPr lang="fr-FR" sz="1400" dirty="0">
              <a:solidFill>
                <a:schemeClr val="bg1"/>
              </a:solidFill>
              <a:effectLst/>
              <a:latin typeface="Helvetica" pitchFamily="2" charset="0"/>
            </a:endParaRPr>
          </a:p>
        </p:txBody>
      </p:sp>
      <p:pic>
        <p:nvPicPr>
          <p:cNvPr id="10" name="Image 9">
            <a:extLst>
              <a:ext uri="{FF2B5EF4-FFF2-40B4-BE49-F238E27FC236}">
                <a16:creationId xmlns:a16="http://schemas.microsoft.com/office/drawing/2014/main" id="{F1DE2FBB-20AB-2E28-2B2B-C398E1DA8FCF}"/>
              </a:ext>
            </a:extLst>
          </p:cNvPr>
          <p:cNvPicPr>
            <a:picLocks noChangeAspect="1"/>
          </p:cNvPicPr>
          <p:nvPr>
            <p:custDataLst>
              <p:tags r:id="rId7"/>
            </p:custDataLst>
          </p:nvPr>
        </p:nvPicPr>
        <p:blipFill>
          <a:blip r:embed="rId12"/>
          <a:stretch>
            <a:fillRect/>
          </a:stretch>
        </p:blipFill>
        <p:spPr>
          <a:xfrm>
            <a:off x="8258631" y="62148"/>
            <a:ext cx="3946071" cy="1256460"/>
          </a:xfrm>
          <a:prstGeom prst="rect">
            <a:avLst/>
          </a:prstGeom>
        </p:spPr>
      </p:pic>
    </p:spTree>
    <p:extLst>
      <p:ext uri="{BB962C8B-B14F-4D97-AF65-F5344CB8AC3E}">
        <p14:creationId xmlns:p14="http://schemas.microsoft.com/office/powerpoint/2010/main" val="205396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custDataLst>
              <p:tags r:id="rId1"/>
            </p:custDataLst>
          </p:nvPr>
        </p:nvSpPr>
        <p:spPr>
          <a:xfrm>
            <a:off x="638511" y="32784"/>
            <a:ext cx="11087324" cy="1325563"/>
          </a:xfrm>
        </p:spPr>
        <p:txBody>
          <a:bodyPr>
            <a:normAutofit/>
          </a:bodyPr>
          <a:lstStyle/>
          <a:p>
            <a:r>
              <a:rPr lang="fr-FR" sz="3600" dirty="0"/>
              <a:t>7 avantages de la restauration des zones humides</a:t>
            </a:r>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custDataLst>
              <p:tags r:id="rId2"/>
            </p:custDataLst>
          </p:nvPr>
        </p:nvSpPr>
        <p:spPr>
          <a:xfrm>
            <a:off x="1003300" y="1438670"/>
            <a:ext cx="10249200" cy="3832578"/>
          </a:xfrm>
        </p:spPr>
        <p:txBody>
          <a:bodyPr numCol="2">
            <a:normAutofit/>
          </a:bodyPr>
          <a:lstStyle/>
          <a:p>
            <a:pPr marL="0" indent="0">
              <a:lnSpc>
                <a:spcPct val="100000"/>
              </a:lnSpc>
              <a:spcAft>
                <a:spcPts val="1000"/>
              </a:spcAft>
              <a:buNone/>
            </a:pPr>
            <a:r>
              <a:rPr lang="fr-FR" sz="1800" b="1" dirty="0">
                <a:solidFill>
                  <a:srgbClr val="007575"/>
                </a:solidFill>
                <a:effectLst/>
                <a:latin typeface="Arial" panose="020B0604020202020204" pitchFamily="34" charset="0"/>
              </a:rPr>
              <a:t>Amélioration des moyens de</a:t>
            </a:r>
            <a:br>
              <a:rPr lang="fr-FR" sz="1800" b="1" dirty="0">
                <a:solidFill>
                  <a:srgbClr val="007575"/>
                </a:solidFill>
                <a:effectLst/>
                <a:latin typeface="Arial" panose="020B0604020202020204" pitchFamily="34" charset="0"/>
              </a:rPr>
            </a:br>
            <a:r>
              <a:rPr lang="fr-FR" sz="1800" b="1" dirty="0">
                <a:solidFill>
                  <a:srgbClr val="007575"/>
                </a:solidFill>
                <a:effectLst/>
                <a:latin typeface="Arial" panose="020B0604020202020204" pitchFamily="34" charset="0"/>
              </a:rPr>
              <a:t>subsistance</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Les zones humides créent des revenus issus</a:t>
            </a:r>
            <a:br>
              <a:rPr lang="fr-FR" sz="1400" dirty="0">
                <a:effectLst/>
                <a:latin typeface="Arial" panose="020B0604020202020204" pitchFamily="34" charset="0"/>
              </a:rPr>
            </a:br>
            <a:r>
              <a:rPr lang="fr-FR" sz="1400" dirty="0">
                <a:effectLst/>
                <a:latin typeface="Arial" panose="020B0604020202020204" pitchFamily="34" charset="0"/>
              </a:rPr>
              <a:t>de la pêche et de l’aquaculture, tout en fournissant</a:t>
            </a:r>
            <a:br>
              <a:rPr lang="fr-FR" sz="1400" dirty="0">
                <a:effectLst/>
                <a:latin typeface="Arial" panose="020B0604020202020204" pitchFamily="34" charset="0"/>
              </a:rPr>
            </a:br>
            <a:r>
              <a:rPr lang="fr-FR" sz="1400" dirty="0">
                <a:effectLst/>
                <a:latin typeface="Arial" panose="020B0604020202020204" pitchFamily="34" charset="0"/>
              </a:rPr>
              <a:t>des denrées comme les roseaux et les herbes. </a:t>
            </a:r>
            <a:r>
              <a:rPr dirty="0"/>
              <a:t/>
            </a:r>
            <a:br>
              <a:rPr dirty="0"/>
            </a:br>
            <a:r>
              <a:rPr lang="fr-FR" sz="1400" dirty="0">
                <a:effectLst/>
                <a:latin typeface="Arial" panose="020B0604020202020204" pitchFamily="34" charset="0"/>
              </a:rPr>
              <a:t>Ces opportunités profitent généralement aux</a:t>
            </a:r>
            <a:br>
              <a:rPr lang="fr-FR" sz="1400" dirty="0">
                <a:effectLst/>
                <a:latin typeface="Arial" panose="020B0604020202020204" pitchFamily="34" charset="0"/>
              </a:rPr>
            </a:br>
            <a:r>
              <a:rPr lang="fr-FR" sz="1400" dirty="0">
                <a:effectLst/>
                <a:latin typeface="Arial" panose="020B0604020202020204" pitchFamily="34" charset="0"/>
              </a:rPr>
              <a:t>populations autochtones.</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Hausse de l’écotourisme</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Une zone humide restaurée peut attirer les visiteurs pour son caractère durable. C’est une attraction naturelle qui séduit les touristes et offre la possibilité de les servir. </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Amélioration de la qualité de vie </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indent="-217488">
              <a:lnSpc>
                <a:spcPct val="100000"/>
              </a:lnSpc>
              <a:spcAft>
                <a:spcPts val="1000"/>
              </a:spcAft>
            </a:pPr>
            <a:r>
              <a:rPr lang="fr-FR" sz="1400" dirty="0">
                <a:effectLst/>
                <a:latin typeface="Arial" panose="020B0604020202020204" pitchFamily="34" charset="0"/>
              </a:rPr>
              <a:t>Les zones humides revitalisées offrent un espace pour se détendre, découvrir la nature et éprouver un sentiment de satisfaction à leur réapparition.</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D7888EE7-D790-C76E-1D79-CD6CC54D9900}"/>
              </a:ext>
            </a:extLst>
          </p:cNvPr>
          <p:cNvPicPr>
            <a:picLocks noChangeAspect="1"/>
          </p:cNvPicPr>
          <p:nvPr>
            <p:custDataLst>
              <p:tags r:id="rId3"/>
            </p:custDataLst>
          </p:nvPr>
        </p:nvPicPr>
        <p:blipFill>
          <a:blip r:embed="rId9"/>
          <a:stretch>
            <a:fillRect/>
          </a:stretch>
        </p:blipFill>
        <p:spPr>
          <a:xfrm>
            <a:off x="517635" y="1405216"/>
            <a:ext cx="469900" cy="469900"/>
          </a:xfrm>
          <a:prstGeom prst="rect">
            <a:avLst/>
          </a:prstGeom>
        </p:spPr>
      </p:pic>
      <p:pic>
        <p:nvPicPr>
          <p:cNvPr id="5" name="Image 4">
            <a:extLst>
              <a:ext uri="{FF2B5EF4-FFF2-40B4-BE49-F238E27FC236}">
                <a16:creationId xmlns:a16="http://schemas.microsoft.com/office/drawing/2014/main" id="{3F01A124-8E74-0A78-D0D2-E95ECB7A54B6}"/>
              </a:ext>
            </a:extLst>
          </p:cNvPr>
          <p:cNvPicPr>
            <a:picLocks noChangeAspect="1"/>
          </p:cNvPicPr>
          <p:nvPr>
            <p:custDataLst>
              <p:tags r:id="rId4"/>
            </p:custDataLst>
          </p:nvPr>
        </p:nvPicPr>
        <p:blipFill>
          <a:blip r:embed="rId10"/>
          <a:stretch>
            <a:fillRect/>
          </a:stretch>
        </p:blipFill>
        <p:spPr>
          <a:xfrm>
            <a:off x="543910" y="3528774"/>
            <a:ext cx="469900" cy="469900"/>
          </a:xfrm>
          <a:prstGeom prst="rect">
            <a:avLst/>
          </a:prstGeom>
        </p:spPr>
      </p:pic>
      <p:pic>
        <p:nvPicPr>
          <p:cNvPr id="6" name="Image 5">
            <a:extLst>
              <a:ext uri="{FF2B5EF4-FFF2-40B4-BE49-F238E27FC236}">
                <a16:creationId xmlns:a16="http://schemas.microsoft.com/office/drawing/2014/main" id="{1912DECD-6297-6E1C-1893-175DF2B6A377}"/>
              </a:ext>
            </a:extLst>
          </p:cNvPr>
          <p:cNvPicPr>
            <a:picLocks noChangeAspect="1"/>
          </p:cNvPicPr>
          <p:nvPr>
            <p:custDataLst>
              <p:tags r:id="rId5"/>
            </p:custDataLst>
          </p:nvPr>
        </p:nvPicPr>
        <p:blipFill>
          <a:blip r:embed="rId11"/>
          <a:stretch>
            <a:fillRect/>
          </a:stretch>
        </p:blipFill>
        <p:spPr>
          <a:xfrm>
            <a:off x="5626100" y="1409213"/>
            <a:ext cx="469900" cy="469900"/>
          </a:xfrm>
          <a:prstGeom prst="rect">
            <a:avLst/>
          </a:prstGeom>
        </p:spPr>
      </p:pic>
      <p:pic>
        <p:nvPicPr>
          <p:cNvPr id="7" name="Image 6" descr="Une image contenant graphiques vectoriels&#10;&#10;Description générée automatiquement">
            <a:extLst>
              <a:ext uri="{FF2B5EF4-FFF2-40B4-BE49-F238E27FC236}">
                <a16:creationId xmlns:a16="http://schemas.microsoft.com/office/drawing/2014/main" id="{1CC5F6CA-F048-E72A-4741-503C31A5A8E9}"/>
              </a:ext>
            </a:extLst>
          </p:cNvPr>
          <p:cNvPicPr>
            <a:picLocks noChangeAspect="1"/>
          </p:cNvPicPr>
          <p:nvPr>
            <p:custDataLst>
              <p:tags r:id="rId6"/>
            </p:custDataLst>
          </p:nvPr>
        </p:nvPicPr>
        <p:blipFill>
          <a:blip r:embed="rId12"/>
          <a:stretch>
            <a:fillRect/>
          </a:stretch>
        </p:blipFill>
        <p:spPr>
          <a:xfrm>
            <a:off x="7556938" y="2689280"/>
            <a:ext cx="3068364" cy="2148888"/>
          </a:xfrm>
          <a:prstGeom prst="rect">
            <a:avLst/>
          </a:prstGeom>
        </p:spPr>
      </p:pic>
      <p:pic>
        <p:nvPicPr>
          <p:cNvPr id="8" name="Image 7" descr="Une image contenant texte, plante&#10;&#10;Description générée automatiquement">
            <a:extLst>
              <a:ext uri="{FF2B5EF4-FFF2-40B4-BE49-F238E27FC236}">
                <a16:creationId xmlns:a16="http://schemas.microsoft.com/office/drawing/2014/main" id="{E0F86BD2-3D25-8D5D-765C-E641085A0AEC}"/>
              </a:ext>
            </a:extLst>
          </p:cNvPr>
          <p:cNvPicPr>
            <a:picLocks noChangeAspect="1"/>
          </p:cNvPicPr>
          <p:nvPr>
            <p:custDataLst>
              <p:tags r:id="rId7"/>
            </p:custDataLst>
          </p:nvPr>
        </p:nvPicPr>
        <p:blipFill>
          <a:blip r:embed="rId13"/>
          <a:stretch>
            <a:fillRect/>
          </a:stretch>
        </p:blipFill>
        <p:spPr>
          <a:xfrm>
            <a:off x="6178550" y="4298731"/>
            <a:ext cx="2354741" cy="2580796"/>
          </a:xfrm>
          <a:prstGeom prst="rect">
            <a:avLst/>
          </a:prstGeom>
        </p:spPr>
      </p:pic>
    </p:spTree>
    <p:extLst>
      <p:ext uri="{BB962C8B-B14F-4D97-AF65-F5344CB8AC3E}">
        <p14:creationId xmlns:p14="http://schemas.microsoft.com/office/powerpoint/2010/main" val="243810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custDataLst>
              <p:tags r:id="rId1"/>
            </p:custDataLst>
          </p:nvPr>
        </p:nvSpPr>
        <p:spPr>
          <a:xfrm>
            <a:off x="638512" y="2766218"/>
            <a:ext cx="10515600" cy="1325563"/>
          </a:xfrm>
        </p:spPr>
        <p:txBody>
          <a:bodyPr>
            <a:normAutofit fontScale="90000"/>
          </a:bodyPr>
          <a:lstStyle/>
          <a:p>
            <a:r>
              <a:rPr lang="fr-FR"/>
              <a:t>La restauration des zones humides est un engagement fort.</a:t>
            </a:r>
            <a:r>
              <a:t/>
            </a:r>
            <a:br/>
            <a:r>
              <a:rPr lang="fr-FR"/>
              <a:t>Qui la rend possible ?</a:t>
            </a:r>
            <a:endParaRPr lang="fr-FR" dirty="0"/>
          </a:p>
        </p:txBody>
      </p:sp>
    </p:spTree>
    <p:extLst>
      <p:ext uri="{BB962C8B-B14F-4D97-AF65-F5344CB8AC3E}">
        <p14:creationId xmlns:p14="http://schemas.microsoft.com/office/powerpoint/2010/main" val="345772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760FE-4219-30BB-82EE-84F8390086A0}"/>
              </a:ext>
            </a:extLst>
          </p:cNvPr>
          <p:cNvSpPr>
            <a:spLocks noGrp="1"/>
          </p:cNvSpPr>
          <p:nvPr>
            <p:ph type="title"/>
            <p:custDataLst>
              <p:tags r:id="rId1"/>
            </p:custDataLst>
          </p:nvPr>
        </p:nvSpPr>
        <p:spPr/>
        <p:txBody>
          <a:bodyPr/>
          <a:lstStyle/>
          <a:p>
            <a:r>
              <a:rPr lang="fr-FR" dirty="0"/>
              <a:t>7 acteurs clés œuvrent ensemble </a:t>
            </a:r>
          </a:p>
        </p:txBody>
      </p:sp>
      <p:sp>
        <p:nvSpPr>
          <p:cNvPr id="3" name="Espace réservé du contenu 2">
            <a:extLst>
              <a:ext uri="{FF2B5EF4-FFF2-40B4-BE49-F238E27FC236}">
                <a16:creationId xmlns:a16="http://schemas.microsoft.com/office/drawing/2014/main" id="{F6499D11-C33E-1926-880F-C66AE76BF920}"/>
              </a:ext>
            </a:extLst>
          </p:cNvPr>
          <p:cNvSpPr>
            <a:spLocks noGrp="1"/>
          </p:cNvSpPr>
          <p:nvPr>
            <p:ph idx="1"/>
            <p:custDataLst>
              <p:tags r:id="rId2"/>
            </p:custDataLst>
          </p:nvPr>
        </p:nvSpPr>
        <p:spPr>
          <a:xfrm>
            <a:off x="1003300" y="1438669"/>
            <a:ext cx="10350500" cy="3907882"/>
          </a:xfrm>
        </p:spPr>
        <p:txBody>
          <a:bodyPr numCol="2">
            <a:normAutofit/>
          </a:bodyPr>
          <a:lstStyle/>
          <a:p>
            <a:pPr marL="0" indent="0">
              <a:lnSpc>
                <a:spcPct val="100000"/>
              </a:lnSpc>
              <a:spcAft>
                <a:spcPts val="1000"/>
              </a:spcAft>
              <a:buNone/>
            </a:pPr>
            <a:r>
              <a:rPr lang="fr-FR" sz="1800" b="1" dirty="0">
                <a:solidFill>
                  <a:srgbClr val="007575"/>
                </a:solidFill>
                <a:effectLst/>
                <a:latin typeface="Arial" panose="020B0604020202020204" pitchFamily="34" charset="0"/>
              </a:rPr>
              <a:t>#GénérationRestoration </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Des personnes motivées comme vous</a:t>
            </a:r>
            <a:br>
              <a:rPr lang="fr-FR" sz="1400" dirty="0">
                <a:effectLst/>
                <a:latin typeface="Arial" panose="020B0604020202020204" pitchFamily="34" charset="0"/>
              </a:rPr>
            </a:br>
            <a:r>
              <a:rPr lang="fr-FR" sz="1400" dirty="0">
                <a:effectLst/>
                <a:latin typeface="Arial" panose="020B0604020202020204" pitchFamily="34" charset="0"/>
              </a:rPr>
              <a:t>soutiennent la restauration des zones humides</a:t>
            </a:r>
            <a:br>
              <a:rPr lang="fr-FR" sz="1400" dirty="0">
                <a:effectLst/>
                <a:latin typeface="Arial" panose="020B0604020202020204" pitchFamily="34" charset="0"/>
              </a:rPr>
            </a:br>
            <a:r>
              <a:rPr lang="fr-FR" sz="1400" dirty="0">
                <a:effectLst/>
                <a:latin typeface="Arial" panose="020B0604020202020204" pitchFamily="34" charset="0"/>
              </a:rPr>
              <a:t>par le biais de leurs choix, leurs discours et </a:t>
            </a:r>
            <a:br>
              <a:rPr lang="fr-FR" sz="1400" dirty="0">
                <a:effectLst/>
                <a:latin typeface="Arial" panose="020B0604020202020204" pitchFamily="34" charset="0"/>
              </a:rPr>
            </a:br>
            <a:r>
              <a:rPr lang="fr-FR" sz="1400" dirty="0">
                <a:effectLst/>
                <a:latin typeface="Arial" panose="020B0604020202020204" pitchFamily="34" charset="0"/>
              </a:rPr>
              <a:t>leurs actions ainsi que par leur engagement </a:t>
            </a:r>
            <a:br>
              <a:rPr lang="fr-FR" sz="1400" dirty="0">
                <a:effectLst/>
                <a:latin typeface="Arial" panose="020B0604020202020204" pitchFamily="34" charset="0"/>
              </a:rPr>
            </a:br>
            <a:r>
              <a:rPr lang="fr-FR" sz="1400" dirty="0">
                <a:effectLst/>
                <a:latin typeface="Arial" panose="020B0604020202020204" pitchFamily="34" charset="0"/>
              </a:rPr>
              <a:t>dans des initiatives locales. </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Secteur public</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En général, les gouvernements locaux, infranationaux et nationaux rendent possible, encouragent et facilitent les initiatives de restauration d’une zone humide. Ils recueillent les informations issues des principales parties prenantes, prennent des décisions de compromis, et dirigent ou gèrent souvent les projets de restauration. </a:t>
            </a:r>
            <a:endParaRPr lang="fr-FR" sz="1400" dirty="0">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Bailleurs de fonds</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Les gouvernements, institutions financières, fondations, acteurs du secteur privé fournissent un financement crucial nécessaire pour donner vie aux projets de restauration.</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906C0E31-5126-C19E-6EE2-187FD58C8EDC}"/>
              </a:ext>
            </a:extLst>
          </p:cNvPr>
          <p:cNvPicPr>
            <a:picLocks noChangeAspect="1"/>
          </p:cNvPicPr>
          <p:nvPr>
            <p:custDataLst>
              <p:tags r:id="rId3"/>
            </p:custDataLst>
          </p:nvPr>
        </p:nvPicPr>
        <p:blipFill>
          <a:blip r:embed="rId7"/>
          <a:stretch>
            <a:fillRect/>
          </a:stretch>
        </p:blipFill>
        <p:spPr>
          <a:xfrm>
            <a:off x="456112" y="1358347"/>
            <a:ext cx="469900" cy="469900"/>
          </a:xfrm>
          <a:prstGeom prst="rect">
            <a:avLst/>
          </a:prstGeom>
        </p:spPr>
      </p:pic>
      <p:pic>
        <p:nvPicPr>
          <p:cNvPr id="5" name="Image 4">
            <a:extLst>
              <a:ext uri="{FF2B5EF4-FFF2-40B4-BE49-F238E27FC236}">
                <a16:creationId xmlns:a16="http://schemas.microsoft.com/office/drawing/2014/main" id="{140FA048-D011-3ABD-348F-BC93614D70E3}"/>
              </a:ext>
            </a:extLst>
          </p:cNvPr>
          <p:cNvPicPr>
            <a:picLocks noChangeAspect="1"/>
          </p:cNvPicPr>
          <p:nvPr>
            <p:custDataLst>
              <p:tags r:id="rId4"/>
            </p:custDataLst>
          </p:nvPr>
        </p:nvPicPr>
        <p:blipFill>
          <a:blip r:embed="rId8"/>
          <a:stretch>
            <a:fillRect/>
          </a:stretch>
        </p:blipFill>
        <p:spPr>
          <a:xfrm>
            <a:off x="456112" y="3194050"/>
            <a:ext cx="469900" cy="469900"/>
          </a:xfrm>
          <a:prstGeom prst="rect">
            <a:avLst/>
          </a:prstGeom>
        </p:spPr>
      </p:pic>
      <p:pic>
        <p:nvPicPr>
          <p:cNvPr id="6" name="Image 5">
            <a:extLst>
              <a:ext uri="{FF2B5EF4-FFF2-40B4-BE49-F238E27FC236}">
                <a16:creationId xmlns:a16="http://schemas.microsoft.com/office/drawing/2014/main" id="{71924CEA-3FBB-016C-5C3D-50840C98AA70}"/>
              </a:ext>
            </a:extLst>
          </p:cNvPr>
          <p:cNvPicPr>
            <a:picLocks noChangeAspect="1"/>
          </p:cNvPicPr>
          <p:nvPr>
            <p:custDataLst>
              <p:tags r:id="rId5"/>
            </p:custDataLst>
          </p:nvPr>
        </p:nvPicPr>
        <p:blipFill>
          <a:blip r:embed="rId9"/>
          <a:stretch>
            <a:fillRect/>
          </a:stretch>
        </p:blipFill>
        <p:spPr>
          <a:xfrm>
            <a:off x="5639846" y="1358347"/>
            <a:ext cx="469900" cy="469900"/>
          </a:xfrm>
          <a:prstGeom prst="rect">
            <a:avLst/>
          </a:prstGeom>
        </p:spPr>
      </p:pic>
    </p:spTree>
    <p:extLst>
      <p:ext uri="{BB962C8B-B14F-4D97-AF65-F5344CB8AC3E}">
        <p14:creationId xmlns:p14="http://schemas.microsoft.com/office/powerpoint/2010/main" val="220958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760FE-4219-30BB-82EE-84F8390086A0}"/>
              </a:ext>
            </a:extLst>
          </p:cNvPr>
          <p:cNvSpPr>
            <a:spLocks noGrp="1"/>
          </p:cNvSpPr>
          <p:nvPr>
            <p:ph type="title"/>
            <p:custDataLst>
              <p:tags r:id="rId1"/>
            </p:custDataLst>
          </p:nvPr>
        </p:nvSpPr>
        <p:spPr/>
        <p:txBody>
          <a:bodyPr/>
          <a:lstStyle/>
          <a:p>
            <a:r>
              <a:rPr lang="fr-FR" dirty="0"/>
              <a:t>7 acteurs clés œuvrent ensemble </a:t>
            </a:r>
          </a:p>
        </p:txBody>
      </p:sp>
      <p:sp>
        <p:nvSpPr>
          <p:cNvPr id="3" name="Espace réservé du contenu 2">
            <a:extLst>
              <a:ext uri="{FF2B5EF4-FFF2-40B4-BE49-F238E27FC236}">
                <a16:creationId xmlns:a16="http://schemas.microsoft.com/office/drawing/2014/main" id="{F6499D11-C33E-1926-880F-C66AE76BF920}"/>
              </a:ext>
            </a:extLst>
          </p:cNvPr>
          <p:cNvSpPr>
            <a:spLocks noGrp="1"/>
          </p:cNvSpPr>
          <p:nvPr>
            <p:ph idx="1"/>
            <p:custDataLst>
              <p:tags r:id="rId2"/>
            </p:custDataLst>
          </p:nvPr>
        </p:nvSpPr>
        <p:spPr>
          <a:xfrm>
            <a:off x="1003300" y="1438669"/>
            <a:ext cx="10350500" cy="3813555"/>
          </a:xfrm>
        </p:spPr>
        <p:txBody>
          <a:bodyPr numCol="2">
            <a:noAutofit/>
          </a:bodyPr>
          <a:lstStyle/>
          <a:p>
            <a:pPr marL="0" indent="0">
              <a:lnSpc>
                <a:spcPct val="100000"/>
              </a:lnSpc>
              <a:spcAft>
                <a:spcPts val="1000"/>
              </a:spcAft>
              <a:buNone/>
            </a:pPr>
            <a:r>
              <a:rPr lang="fr-FR" sz="1800" b="1" dirty="0">
                <a:solidFill>
                  <a:srgbClr val="007575"/>
                </a:solidFill>
                <a:effectLst/>
                <a:latin typeface="Arial" panose="020B0604020202020204" pitchFamily="34" charset="0"/>
              </a:rPr>
              <a:t>Dirigeants de communautés</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Connaître les avantages les plus importants</a:t>
            </a:r>
            <a:br>
              <a:rPr lang="fr-FR" sz="1400" dirty="0">
                <a:effectLst/>
                <a:latin typeface="Arial" panose="020B0604020202020204" pitchFamily="34" charset="0"/>
              </a:rPr>
            </a:br>
            <a:r>
              <a:rPr lang="fr-FR" sz="1400" dirty="0">
                <a:effectLst/>
                <a:latin typeface="Arial" panose="020B0604020202020204" pitchFamily="34" charset="0"/>
              </a:rPr>
              <a:t>pour les habitants et veiller à ce que ces</a:t>
            </a:r>
            <a:br>
              <a:rPr lang="fr-FR" sz="1400" dirty="0">
                <a:effectLst/>
                <a:latin typeface="Arial" panose="020B0604020202020204" pitchFamily="34" charset="0"/>
              </a:rPr>
            </a:br>
            <a:r>
              <a:rPr lang="fr-FR" sz="1400" dirty="0">
                <a:effectLst/>
                <a:latin typeface="Arial" panose="020B0604020202020204" pitchFamily="34" charset="0"/>
              </a:rPr>
              <a:t>derniers aient voix au chapitre.  </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Secteur privé</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39750">
              <a:lnSpc>
                <a:spcPct val="100000"/>
              </a:lnSpc>
              <a:spcAft>
                <a:spcPts val="1000"/>
              </a:spcAft>
            </a:pPr>
            <a:r>
              <a:rPr lang="fr-FR" sz="1400" dirty="0">
                <a:effectLst/>
                <a:latin typeface="Arial" panose="020B0604020202020204" pitchFamily="34" charset="0"/>
              </a:rPr>
              <a:t>Les pêcheurs et agriculteurs locaux sont</a:t>
            </a:r>
            <a:br>
              <a:rPr lang="fr-FR" sz="1400" dirty="0">
                <a:effectLst/>
                <a:latin typeface="Arial" panose="020B0604020202020204" pitchFamily="34" charset="0"/>
              </a:rPr>
            </a:br>
            <a:r>
              <a:rPr lang="fr-FR" sz="1400" dirty="0">
                <a:effectLst/>
                <a:latin typeface="Arial" panose="020B0604020202020204" pitchFamily="34" charset="0"/>
              </a:rPr>
              <a:t>souvent tributaires des zones humides, </a:t>
            </a:r>
            <a:br>
              <a:rPr lang="fr-FR" sz="1400" dirty="0">
                <a:effectLst/>
                <a:latin typeface="Arial" panose="020B0604020202020204" pitchFamily="34" charset="0"/>
              </a:rPr>
            </a:br>
            <a:r>
              <a:rPr lang="fr-FR" sz="1400" dirty="0">
                <a:effectLst/>
                <a:latin typeface="Arial" panose="020B0604020202020204" pitchFamily="34" charset="0"/>
              </a:rPr>
              <a:t>leur restauration améliore par conséquent </a:t>
            </a:r>
            <a:br>
              <a:rPr lang="fr-FR" sz="1400" dirty="0">
                <a:effectLst/>
                <a:latin typeface="Arial" panose="020B0604020202020204" pitchFamily="34" charset="0"/>
              </a:rPr>
            </a:br>
            <a:r>
              <a:rPr lang="fr-FR" sz="1400" dirty="0">
                <a:effectLst/>
                <a:latin typeface="Arial" panose="020B0604020202020204" pitchFamily="34" charset="0"/>
              </a:rPr>
              <a:t>leurs moyens de subsistance. Les secteurs </a:t>
            </a:r>
            <a:br>
              <a:rPr lang="fr-FR" sz="1400" dirty="0">
                <a:effectLst/>
                <a:latin typeface="Arial" panose="020B0604020202020204" pitchFamily="34" charset="0"/>
              </a:rPr>
            </a:br>
            <a:r>
              <a:rPr lang="fr-FR" sz="1400" dirty="0">
                <a:effectLst/>
                <a:latin typeface="Arial" panose="020B0604020202020204" pitchFamily="34" charset="0"/>
              </a:rPr>
              <a:t>de l’agriculture, de la boisson et du tourisme </a:t>
            </a:r>
            <a:br>
              <a:rPr lang="fr-FR" sz="1400" dirty="0">
                <a:effectLst/>
                <a:latin typeface="Arial" panose="020B0604020202020204" pitchFamily="34" charset="0"/>
              </a:rPr>
            </a:br>
            <a:r>
              <a:rPr lang="fr-FR" sz="1400" dirty="0">
                <a:effectLst/>
                <a:latin typeface="Arial" panose="020B0604020202020204" pitchFamily="34" charset="0"/>
              </a:rPr>
              <a:t>en sont tous des bénéficiaires.</a:t>
            </a: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Formateurs</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pPr>
            <a:r>
              <a:rPr lang="fr-FR" sz="1400" dirty="0">
                <a:effectLst/>
                <a:latin typeface="Arial" panose="020B0604020202020204" pitchFamily="34" charset="0"/>
              </a:rPr>
              <a:t>Les professeurs et formateurs travaillent pour sensibiliser leur public aux avantages de la restauration des zones humides.</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Scientifiques et praticiens des zones humides</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indent="-211138">
              <a:lnSpc>
                <a:spcPct val="100000"/>
              </a:lnSpc>
              <a:spcAft>
                <a:spcPts val="1000"/>
              </a:spcAft>
            </a:pPr>
            <a:r>
              <a:rPr lang="fr-FR" sz="1400" dirty="0">
                <a:effectLst/>
                <a:latin typeface="Arial" panose="020B0604020202020204" pitchFamily="34" charset="0"/>
              </a:rPr>
              <a:t>Les experts techniques fournissent des connaissances approfondies à la communauté et aux administrateurs de projets tout en s’assurant que la technologie et l’innovation ont leur rôle à jouer dans la restauration des zones humides.</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BF1870B-1AF9-34BF-9E25-ABB3FB128503}"/>
              </a:ext>
            </a:extLst>
          </p:cNvPr>
          <p:cNvPicPr>
            <a:picLocks noChangeAspect="1"/>
          </p:cNvPicPr>
          <p:nvPr>
            <p:custDataLst>
              <p:tags r:id="rId3"/>
            </p:custDataLst>
          </p:nvPr>
        </p:nvPicPr>
        <p:blipFill>
          <a:blip r:embed="rId8"/>
          <a:stretch>
            <a:fillRect/>
          </a:stretch>
        </p:blipFill>
        <p:spPr>
          <a:xfrm>
            <a:off x="501870" y="1379367"/>
            <a:ext cx="469900" cy="469900"/>
          </a:xfrm>
          <a:prstGeom prst="rect">
            <a:avLst/>
          </a:prstGeom>
        </p:spPr>
      </p:pic>
      <p:pic>
        <p:nvPicPr>
          <p:cNvPr id="5" name="Image 4">
            <a:extLst>
              <a:ext uri="{FF2B5EF4-FFF2-40B4-BE49-F238E27FC236}">
                <a16:creationId xmlns:a16="http://schemas.microsoft.com/office/drawing/2014/main" id="{2F6F1C7E-15FD-0406-5438-63E2CDF6FC08}"/>
              </a:ext>
            </a:extLst>
          </p:cNvPr>
          <p:cNvPicPr>
            <a:picLocks noChangeAspect="1"/>
          </p:cNvPicPr>
          <p:nvPr>
            <p:custDataLst>
              <p:tags r:id="rId4"/>
            </p:custDataLst>
          </p:nvPr>
        </p:nvPicPr>
        <p:blipFill>
          <a:blip r:embed="rId9"/>
          <a:stretch>
            <a:fillRect/>
          </a:stretch>
        </p:blipFill>
        <p:spPr>
          <a:xfrm>
            <a:off x="501870" y="2824875"/>
            <a:ext cx="469900" cy="469900"/>
          </a:xfrm>
          <a:prstGeom prst="rect">
            <a:avLst/>
          </a:prstGeom>
        </p:spPr>
      </p:pic>
      <p:pic>
        <p:nvPicPr>
          <p:cNvPr id="6" name="Image 5">
            <a:extLst>
              <a:ext uri="{FF2B5EF4-FFF2-40B4-BE49-F238E27FC236}">
                <a16:creationId xmlns:a16="http://schemas.microsoft.com/office/drawing/2014/main" id="{F8C4C2DE-F2F4-A427-985D-B3D0578C16A7}"/>
              </a:ext>
            </a:extLst>
          </p:cNvPr>
          <p:cNvPicPr>
            <a:picLocks noChangeAspect="1"/>
          </p:cNvPicPr>
          <p:nvPr>
            <p:custDataLst>
              <p:tags r:id="rId5"/>
            </p:custDataLst>
          </p:nvPr>
        </p:nvPicPr>
        <p:blipFill>
          <a:blip r:embed="rId10"/>
          <a:stretch>
            <a:fillRect/>
          </a:stretch>
        </p:blipFill>
        <p:spPr>
          <a:xfrm>
            <a:off x="5567661" y="1379367"/>
            <a:ext cx="469900" cy="469900"/>
          </a:xfrm>
          <a:prstGeom prst="rect">
            <a:avLst/>
          </a:prstGeom>
        </p:spPr>
      </p:pic>
      <p:pic>
        <p:nvPicPr>
          <p:cNvPr id="7" name="Image 6">
            <a:extLst>
              <a:ext uri="{FF2B5EF4-FFF2-40B4-BE49-F238E27FC236}">
                <a16:creationId xmlns:a16="http://schemas.microsoft.com/office/drawing/2014/main" id="{BDE51634-A7F5-F6F4-4B87-4A617A78B177}"/>
              </a:ext>
            </a:extLst>
          </p:cNvPr>
          <p:cNvPicPr>
            <a:picLocks noChangeAspect="1"/>
          </p:cNvPicPr>
          <p:nvPr>
            <p:custDataLst>
              <p:tags r:id="rId6"/>
            </p:custDataLst>
          </p:nvPr>
        </p:nvPicPr>
        <p:blipFill>
          <a:blip r:embed="rId11"/>
          <a:stretch>
            <a:fillRect/>
          </a:stretch>
        </p:blipFill>
        <p:spPr>
          <a:xfrm>
            <a:off x="5626100" y="2824875"/>
            <a:ext cx="469900" cy="469900"/>
          </a:xfrm>
          <a:prstGeom prst="rect">
            <a:avLst/>
          </a:prstGeom>
        </p:spPr>
      </p:pic>
    </p:spTree>
    <p:extLst>
      <p:ext uri="{BB962C8B-B14F-4D97-AF65-F5344CB8AC3E}">
        <p14:creationId xmlns:p14="http://schemas.microsoft.com/office/powerpoint/2010/main" val="1360131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custDataLst>
              <p:tags r:id="rId1"/>
            </p:custDataLst>
          </p:nvPr>
        </p:nvSpPr>
        <p:spPr>
          <a:xfrm>
            <a:off x="638512" y="2766218"/>
            <a:ext cx="10515600" cy="1325563"/>
          </a:xfrm>
        </p:spPr>
        <p:txBody>
          <a:bodyPr>
            <a:normAutofit/>
          </a:bodyPr>
          <a:lstStyle/>
          <a:p>
            <a:r>
              <a:rPr lang="fr-FR"/>
              <a:t>Comment puis-je participer ou contribuer à cet effort ?</a:t>
            </a:r>
            <a:endParaRPr lang="fr-FR" dirty="0"/>
          </a:p>
        </p:txBody>
      </p:sp>
    </p:spTree>
    <p:extLst>
      <p:ext uri="{BB962C8B-B14F-4D97-AF65-F5344CB8AC3E}">
        <p14:creationId xmlns:p14="http://schemas.microsoft.com/office/powerpoint/2010/main" val="115994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C19799-F033-5C3C-8489-F757BD88FD2E}"/>
              </a:ext>
            </a:extLst>
          </p:cNvPr>
          <p:cNvSpPr>
            <a:spLocks noGrp="1"/>
          </p:cNvSpPr>
          <p:nvPr>
            <p:ph type="title"/>
            <p:custDataLst>
              <p:tags r:id="rId1"/>
            </p:custDataLst>
          </p:nvPr>
        </p:nvSpPr>
        <p:spPr/>
        <p:txBody>
          <a:bodyPr/>
          <a:lstStyle/>
          <a:p>
            <a:r>
              <a:rPr lang="fr-FR"/>
              <a:t>Choisir en conscience</a:t>
            </a:r>
            <a:endParaRPr lang="fr-FR" dirty="0"/>
          </a:p>
        </p:txBody>
      </p:sp>
      <p:sp>
        <p:nvSpPr>
          <p:cNvPr id="3" name="Espace réservé du contenu 2">
            <a:extLst>
              <a:ext uri="{FF2B5EF4-FFF2-40B4-BE49-F238E27FC236}">
                <a16:creationId xmlns:a16="http://schemas.microsoft.com/office/drawing/2014/main" id="{09FE2F55-38F2-4E0D-A631-4FE9F5C94E9C}"/>
              </a:ext>
            </a:extLst>
          </p:cNvPr>
          <p:cNvSpPr>
            <a:spLocks noGrp="1"/>
          </p:cNvSpPr>
          <p:nvPr>
            <p:ph idx="1"/>
            <p:custDataLst>
              <p:tags r:id="rId2"/>
            </p:custDataLst>
          </p:nvPr>
        </p:nvSpPr>
        <p:spPr>
          <a:xfrm>
            <a:off x="803612" y="1883733"/>
            <a:ext cx="10350500" cy="4230195"/>
          </a:xfrm>
        </p:spPr>
        <p:txBody>
          <a:bodyPr numCol="2">
            <a:noAutofit/>
          </a:bodyPr>
          <a:lstStyle/>
          <a:p>
            <a:pPr marL="0" lvl="0" indent="0">
              <a:lnSpc>
                <a:spcPct val="100000"/>
              </a:lnSpc>
              <a:spcAft>
                <a:spcPts val="1000"/>
              </a:spcAft>
              <a:buNone/>
            </a:pPr>
            <a:r>
              <a:rPr lang="fr-FR" sz="1800" b="1" dirty="0">
                <a:solidFill>
                  <a:srgbClr val="007575"/>
                </a:solidFill>
                <a:effectLst/>
                <a:latin typeface="Arial" panose="020B0604020202020204" pitchFamily="34" charset="0"/>
              </a:rPr>
              <a:t>Élargissez votre connaissance des zones humides</a:t>
            </a:r>
            <a:endParaRPr lang="fr-FR" sz="1800" dirty="0">
              <a:solidFill>
                <a:srgbClr val="007575"/>
              </a:solidFill>
              <a:effectLst/>
              <a:latin typeface="Arial" panose="020B0604020202020204" pitchFamily="34" charset="0"/>
              <a:ea typeface="DINPro-Regular"/>
              <a:cs typeface="Times New Roman" panose="02020603050405020304" pitchFamily="18" charset="0"/>
            </a:endParaRPr>
          </a:p>
          <a:p>
            <a:pPr marL="540000" lvl="1">
              <a:lnSpc>
                <a:spcPct val="100000"/>
              </a:lnSpc>
              <a:spcAft>
                <a:spcPts val="1000"/>
              </a:spcAft>
            </a:pPr>
            <a:r>
              <a:rPr lang="fr-FR" sz="1400" dirty="0"/>
              <a:t>Soyez conscient des principales menaces</a:t>
            </a:r>
            <a:br>
              <a:rPr lang="fr-FR" sz="1400" dirty="0"/>
            </a:br>
            <a:r>
              <a:rPr lang="fr-FR" sz="1400" dirty="0"/>
              <a:t>qui pèsent sur cet écosystème précieux – </a:t>
            </a:r>
            <a:br>
              <a:rPr lang="fr-FR" sz="1400" dirty="0"/>
            </a:br>
            <a:r>
              <a:rPr lang="fr-FR" sz="1400" dirty="0"/>
              <a:t>le drainage, la pollution par les déchets et les </a:t>
            </a:r>
            <a:br>
              <a:rPr lang="fr-FR" sz="1400" dirty="0"/>
            </a:br>
            <a:r>
              <a:rPr lang="fr-FR" sz="1400" dirty="0"/>
              <a:t>substances chimiques, les espèces envahissantes. </a:t>
            </a:r>
          </a:p>
          <a:p>
            <a:pPr lvl="1">
              <a:lnSpc>
                <a:spcPct val="100000"/>
              </a:lnSpc>
              <a:spcAft>
                <a:spcPts val="1000"/>
              </a:spcAft>
            </a:pPr>
            <a:endParaRPr lang="fr-FR" sz="1400" dirty="0">
              <a:cs typeface="Times New Roman" panose="02020603050405020304" pitchFamily="18" charset="0"/>
            </a:endParaRPr>
          </a:p>
          <a:p>
            <a:pPr marL="0" lvl="0" indent="0">
              <a:lnSpc>
                <a:spcPts val="2160"/>
              </a:lnSpc>
              <a:spcBef>
                <a:spcPts val="600"/>
              </a:spcBef>
              <a:spcAft>
                <a:spcPts val="600"/>
              </a:spcAft>
              <a:buNone/>
            </a:pPr>
            <a:r>
              <a:rPr lang="fr-FR" sz="1800" b="1" dirty="0">
                <a:solidFill>
                  <a:srgbClr val="007575"/>
                </a:solidFill>
                <a:effectLst/>
                <a:latin typeface="Arial" panose="020B0604020202020204" pitchFamily="34" charset="0"/>
              </a:rPr>
              <a:t>Prenez des décisions éclairées respectant les écosystèmes et l’eau.</a:t>
            </a:r>
            <a:r>
              <a:rPr lang="fr-FR" dirty="0"/>
              <a:t> </a:t>
            </a:r>
          </a:p>
          <a:p>
            <a:pPr marL="540000" lvl="1">
              <a:lnSpc>
                <a:spcPct val="100000"/>
              </a:lnSpc>
              <a:spcAft>
                <a:spcPts val="1000"/>
              </a:spcAft>
            </a:pPr>
            <a:r>
              <a:rPr lang="fr-FR" sz="1400" dirty="0">
                <a:effectLst/>
                <a:latin typeface="Arial" panose="020B0604020202020204" pitchFamily="34" charset="0"/>
              </a:rPr>
              <a:t>Économisez l’eau. Adoptez une alimentation soucieuse de l’environnement. Évitez d’utiliser des produits toxiques qui pourraient se retrouver dans les zones humides. Ne jetez aucun déchet ou détritus dans les zones humides.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00000"/>
              </a:lnSpc>
              <a:spcAft>
                <a:spcPts val="1000"/>
              </a:spcAft>
              <a:buNone/>
            </a:pPr>
            <a:r>
              <a:rPr lang="fr-FR" sz="1800" b="1" dirty="0">
                <a:solidFill>
                  <a:srgbClr val="007575"/>
                </a:solidFill>
                <a:effectLst/>
                <a:latin typeface="Arial" panose="020B0604020202020204" pitchFamily="34" charset="0"/>
              </a:rPr>
              <a:t>Engagez-vous à agir pour la restauration des zones humides. </a:t>
            </a:r>
          </a:p>
          <a:p>
            <a:pPr marL="540000" lvl="1">
              <a:lnSpc>
                <a:spcPct val="100000"/>
              </a:lnSpc>
              <a:spcAft>
                <a:spcPts val="1000"/>
              </a:spcAft>
            </a:pPr>
            <a:r>
              <a:rPr lang="fr-FR" sz="1400" dirty="0">
                <a:solidFill>
                  <a:srgbClr val="000000"/>
                </a:solidFill>
                <a:effectLst/>
                <a:latin typeface="Arial" panose="020B0604020202020204" pitchFamily="34" charset="0"/>
              </a:rPr>
              <a:t>Un « mur des promesses » est l’endroit idéal où vous exposerez </a:t>
            </a:r>
            <a:r>
              <a:rPr lang="fr-FR" sz="1400" b="1" dirty="0">
                <a:solidFill>
                  <a:srgbClr val="000000"/>
                </a:solidFill>
                <a:effectLst/>
                <a:latin typeface="Arial" panose="020B0604020202020204" pitchFamily="34" charset="0"/>
              </a:rPr>
              <a:t>comment choisir en conscience, savoir persuader</a:t>
            </a:r>
            <a:r>
              <a:rPr lang="fr-FR" sz="1400" dirty="0">
                <a:solidFill>
                  <a:srgbClr val="000000"/>
                </a:solidFill>
                <a:effectLst/>
                <a:latin typeface="Arial" panose="020B0604020202020204" pitchFamily="34" charset="0"/>
              </a:rPr>
              <a:t> et </a:t>
            </a:r>
            <a:r>
              <a:rPr lang="fr-FR" sz="1400" b="1" dirty="0">
                <a:solidFill>
                  <a:srgbClr val="000000"/>
                </a:solidFill>
                <a:effectLst/>
                <a:latin typeface="Arial" panose="020B0604020202020204" pitchFamily="34" charset="0"/>
              </a:rPr>
              <a:t>agir avec audace en faveur de la restauration des zones humides</a:t>
            </a:r>
            <a:r>
              <a:rPr lang="fr-FR" sz="1400" dirty="0">
                <a:solidFill>
                  <a:srgbClr val="000000"/>
                </a:solidFill>
                <a:effectLst/>
                <a:latin typeface="Arial" panose="020B0604020202020204" pitchFamily="34" charset="0"/>
              </a:rPr>
              <a:t>.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fr-FR" sz="1800" dirty="0"/>
          </a:p>
        </p:txBody>
      </p:sp>
      <p:sp>
        <p:nvSpPr>
          <p:cNvPr id="4" name="Rectangle 3"/>
          <p:cNvSpPr/>
          <p:nvPr>
            <p:custDataLst>
              <p:tags r:id="rId3"/>
            </p:custDataLst>
          </p:nvPr>
        </p:nvSpPr>
        <p:spPr>
          <a:xfrm>
            <a:off x="797168" y="1201058"/>
            <a:ext cx="9902093" cy="369332"/>
          </a:xfrm>
          <a:prstGeom prst="rect">
            <a:avLst/>
          </a:prstGeom>
        </p:spPr>
        <p:txBody>
          <a:bodyPr wrap="square">
            <a:spAutoFit/>
          </a:bodyPr>
          <a:lstStyle/>
          <a:p>
            <a:pPr>
              <a:spcAft>
                <a:spcPts val="1000"/>
              </a:spcAft>
            </a:pPr>
            <a:r>
              <a:rPr lang="fr-FR" b="1" dirty="0">
                <a:latin typeface="Arial" panose="020B0604020202020204" pitchFamily="34" charset="0"/>
              </a:rPr>
              <a:t>Vos choix</a:t>
            </a:r>
            <a:r>
              <a:rPr lang="fr-FR" b="1" dirty="0">
                <a:latin typeface="Calibri" panose="020F0502020204030204" pitchFamily="34" charset="0"/>
              </a:rPr>
              <a:t> </a:t>
            </a:r>
            <a:r>
              <a:rPr lang="fr-FR" b="1" dirty="0">
                <a:latin typeface="Arial" panose="020B0604020202020204" pitchFamily="34" charset="0"/>
              </a:rPr>
              <a:t>doivent atténuer la perte et la dégradation des zones humides</a:t>
            </a:r>
          </a:p>
        </p:txBody>
      </p:sp>
    </p:spTree>
    <p:extLst>
      <p:ext uri="{BB962C8B-B14F-4D97-AF65-F5344CB8AC3E}">
        <p14:creationId xmlns:p14="http://schemas.microsoft.com/office/powerpoint/2010/main" val="276510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0D080-305D-5BE1-84C0-684ADFF3D64F}"/>
              </a:ext>
            </a:extLst>
          </p:cNvPr>
          <p:cNvSpPr>
            <a:spLocks noGrp="1"/>
          </p:cNvSpPr>
          <p:nvPr>
            <p:ph type="title"/>
            <p:custDataLst>
              <p:tags r:id="rId1"/>
            </p:custDataLst>
          </p:nvPr>
        </p:nvSpPr>
        <p:spPr/>
        <p:txBody>
          <a:bodyPr/>
          <a:lstStyle/>
          <a:p>
            <a:r>
              <a:rPr lang="fr-FR"/>
              <a:t>Savoir persuader</a:t>
            </a:r>
            <a:endParaRPr lang="fr-FR" dirty="0"/>
          </a:p>
        </p:txBody>
      </p:sp>
      <p:sp>
        <p:nvSpPr>
          <p:cNvPr id="3" name="Espace réservé du contenu 2">
            <a:extLst>
              <a:ext uri="{FF2B5EF4-FFF2-40B4-BE49-F238E27FC236}">
                <a16:creationId xmlns:a16="http://schemas.microsoft.com/office/drawing/2014/main" id="{0080CAEF-37D4-543B-AE63-B4F95393D05D}"/>
              </a:ext>
            </a:extLst>
          </p:cNvPr>
          <p:cNvSpPr>
            <a:spLocks noGrp="1"/>
          </p:cNvSpPr>
          <p:nvPr>
            <p:ph idx="1"/>
            <p:custDataLst>
              <p:tags r:id="rId2"/>
            </p:custDataLst>
          </p:nvPr>
        </p:nvSpPr>
        <p:spPr>
          <a:xfrm>
            <a:off x="909515" y="1358346"/>
            <a:ext cx="10350500" cy="3794567"/>
          </a:xfrm>
        </p:spPr>
        <p:txBody>
          <a:bodyPr numCol="2">
            <a:noAutofit/>
          </a:bodyPr>
          <a:lstStyle/>
          <a:p>
            <a:pPr marL="0" lvl="0" indent="0">
              <a:lnSpc>
                <a:spcPts val="2060"/>
              </a:lnSpc>
              <a:buNone/>
            </a:pPr>
            <a:r>
              <a:rPr lang="fr-FR" sz="1800" b="1" dirty="0">
                <a:solidFill>
                  <a:srgbClr val="007575"/>
                </a:solidFill>
                <a:effectLst/>
                <a:latin typeface="Arial" panose="020B0604020202020204" pitchFamily="34" charset="0"/>
              </a:rPr>
              <a:t>Devenez un champion des zones humides</a:t>
            </a:r>
            <a:r>
              <a:rPr lang="fr-FR" dirty="0"/>
              <a:t> </a:t>
            </a:r>
          </a:p>
          <a:p>
            <a:pPr marL="540000" indent="-222250">
              <a:lnSpc>
                <a:spcPct val="100000"/>
              </a:lnSpc>
            </a:pPr>
            <a:r>
              <a:rPr lang="fr-FR" sz="1400" dirty="0">
                <a:effectLst/>
                <a:latin typeface="Arial" panose="020B0604020202020204" pitchFamily="34" charset="0"/>
              </a:rPr>
              <a:t>qui défend la protection des zones humides locales</a:t>
            </a:r>
            <a:br>
              <a:rPr lang="fr-FR" sz="1400" dirty="0">
                <a:effectLst/>
                <a:latin typeface="Arial" panose="020B0604020202020204" pitchFamily="34" charset="0"/>
              </a:rPr>
            </a:br>
            <a:r>
              <a:rPr lang="fr-FR" sz="1400" dirty="0">
                <a:effectLst/>
                <a:latin typeface="Arial" panose="020B0604020202020204" pitchFamily="34" charset="0"/>
              </a:rPr>
              <a:t>et la restauration de celles qui sont </a:t>
            </a:r>
            <a:r>
              <a:rPr lang="fr-FR" sz="1400" dirty="0"/>
              <a:t>dégradées.</a:t>
            </a:r>
          </a:p>
          <a:p>
            <a:pPr marL="0" lvl="0" indent="0">
              <a:lnSpc>
                <a:spcPct val="100000"/>
              </a:lnSpc>
              <a:buNone/>
            </a:pPr>
            <a:endParaRPr lang="fr-FR" sz="14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0000"/>
              </a:lnSpc>
              <a:buNone/>
            </a:pPr>
            <a:r>
              <a:rPr lang="fr-FR" sz="1800" b="1" dirty="0">
                <a:solidFill>
                  <a:srgbClr val="007575"/>
                </a:solidFill>
                <a:effectLst/>
                <a:latin typeface="Arial" panose="020B0604020202020204" pitchFamily="34" charset="0"/>
              </a:rPr>
              <a:t>Utilisez les réseaux sociaux pour</a:t>
            </a:r>
            <a:br>
              <a:rPr lang="fr-FR" sz="1800" b="1" dirty="0">
                <a:solidFill>
                  <a:srgbClr val="007575"/>
                </a:solidFill>
                <a:effectLst/>
                <a:latin typeface="Arial" panose="020B0604020202020204" pitchFamily="34" charset="0"/>
              </a:rPr>
            </a:br>
            <a:r>
              <a:rPr lang="fr-FR" sz="1800" b="1" dirty="0">
                <a:solidFill>
                  <a:srgbClr val="007575"/>
                </a:solidFill>
                <a:effectLst/>
                <a:latin typeface="Arial" panose="020B0604020202020204" pitchFamily="34" charset="0"/>
              </a:rPr>
              <a:t>sensibiliser à la cause des zones humides </a:t>
            </a:r>
          </a:p>
          <a:p>
            <a:pPr marL="540000">
              <a:lnSpc>
                <a:spcPct val="100000"/>
              </a:lnSpc>
            </a:pPr>
            <a:r>
              <a:rPr lang="fr-FR" sz="1400" dirty="0"/>
              <a:t>P</a:t>
            </a:r>
            <a:r>
              <a:rPr lang="fr-FR" sz="1400" dirty="0">
                <a:effectLst/>
                <a:latin typeface="Arial" panose="020B0604020202020204" pitchFamily="34" charset="0"/>
              </a:rPr>
              <a:t>romouvoir la Journée mondiale des zones humides</a:t>
            </a:r>
            <a:br>
              <a:rPr lang="fr-FR" sz="1400" dirty="0">
                <a:effectLst/>
                <a:latin typeface="Arial" panose="020B0604020202020204" pitchFamily="34" charset="0"/>
              </a:rPr>
            </a:br>
            <a:r>
              <a:rPr lang="fr-FR" sz="1400" dirty="0">
                <a:effectLst/>
                <a:latin typeface="Arial" panose="020B0604020202020204" pitchFamily="34" charset="0"/>
              </a:rPr>
              <a:t>sur Twitter, Instagram, Facebook et autres réseaux. Utilisez les hashtags #GénérationRestoration #PourlesZonesHumides ou #JournéeMondialedesZonesHumides </a:t>
            </a:r>
          </a:p>
          <a:p>
            <a:pPr marL="0" indent="0">
              <a:lnSpc>
                <a:spcPct val="100000"/>
              </a:lnSpc>
              <a:buNone/>
            </a:pPr>
            <a:endParaRPr lang="fr-FR" sz="1400" b="1"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fr-FR" sz="1800" b="1" dirty="0">
                <a:solidFill>
                  <a:srgbClr val="007575"/>
                </a:solidFill>
              </a:rPr>
              <a:t>Allez visiter des zones humides pour voir où la restauration est nécessaire </a:t>
            </a:r>
          </a:p>
          <a:p>
            <a:pPr marL="540000">
              <a:lnSpc>
                <a:spcPct val="100000"/>
              </a:lnSpc>
            </a:pPr>
            <a:r>
              <a:rPr lang="fr-FR" sz="1400" dirty="0">
                <a:effectLst/>
                <a:latin typeface="Arial" panose="020B0604020202020204" pitchFamily="34" charset="0"/>
              </a:rPr>
              <a:t>Une fois sur place, réfléchissez au rôle de la zone humide dans la région, demandez-vous si elle est ou non dégradée.</a:t>
            </a:r>
          </a:p>
          <a:p>
            <a:pPr marL="684000">
              <a:lnSpc>
                <a:spcPct val="100000"/>
              </a:lnSpc>
            </a:pP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00000"/>
              </a:lnSpc>
              <a:spcAft>
                <a:spcPts val="1000"/>
              </a:spcAft>
              <a:buNone/>
            </a:pPr>
            <a:r>
              <a:rPr lang="fr-FR" sz="1800" b="1" dirty="0">
                <a:solidFill>
                  <a:srgbClr val="007575"/>
                </a:solidFill>
                <a:effectLst/>
                <a:latin typeface="Arial" panose="020B0604020202020204" pitchFamily="34" charset="0"/>
              </a:rPr>
              <a:t>Organisez une conférence pour encourager la restauration des zones humides</a:t>
            </a:r>
          </a:p>
          <a:p>
            <a:pPr marL="540000">
              <a:lnSpc>
                <a:spcPct val="100000"/>
              </a:lnSpc>
              <a:spcAft>
                <a:spcPts val="1000"/>
              </a:spcAft>
            </a:pPr>
            <a:r>
              <a:rPr lang="fr-FR" sz="1400" dirty="0"/>
              <a:t>Un </a:t>
            </a:r>
            <a:r>
              <a:rPr lang="fr-FR" sz="1400" dirty="0">
                <a:effectLst/>
                <a:latin typeface="Arial" panose="020B0604020202020204" pitchFamily="34" charset="0"/>
              </a:rPr>
              <a:t>événement pédagogique peut contribuer à susciter l’adhésion à la restauration d’une zone humide locale.  Invitez des spécialistes des zones humides et des résidents locaux qui vivent des zones humides pour souligner l’importance de leur restauration.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3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11482-B87C-37B1-84BC-DA8FD556A9D2}"/>
              </a:ext>
            </a:extLst>
          </p:cNvPr>
          <p:cNvSpPr>
            <a:spLocks noGrp="1"/>
          </p:cNvSpPr>
          <p:nvPr>
            <p:ph type="title"/>
            <p:custDataLst>
              <p:tags r:id="rId1"/>
            </p:custDataLst>
          </p:nvPr>
        </p:nvSpPr>
        <p:spPr/>
        <p:txBody>
          <a:bodyPr/>
          <a:lstStyle/>
          <a:p>
            <a:r>
              <a:rPr lang="fr-FR"/>
              <a:t>Agir avec audace</a:t>
            </a:r>
            <a:endParaRPr lang="fr-FR" dirty="0"/>
          </a:p>
        </p:txBody>
      </p:sp>
      <p:sp>
        <p:nvSpPr>
          <p:cNvPr id="3" name="Espace réservé du contenu 2">
            <a:extLst>
              <a:ext uri="{FF2B5EF4-FFF2-40B4-BE49-F238E27FC236}">
                <a16:creationId xmlns:a16="http://schemas.microsoft.com/office/drawing/2014/main" id="{F9B3CC22-A2DB-263A-8238-C056010B26B8}"/>
              </a:ext>
            </a:extLst>
          </p:cNvPr>
          <p:cNvSpPr>
            <a:spLocks noGrp="1"/>
          </p:cNvSpPr>
          <p:nvPr>
            <p:ph idx="1"/>
            <p:custDataLst>
              <p:tags r:id="rId2"/>
            </p:custDataLst>
          </p:nvPr>
        </p:nvSpPr>
        <p:spPr>
          <a:xfrm>
            <a:off x="893885" y="1892407"/>
            <a:ext cx="10350500" cy="4212557"/>
          </a:xfrm>
        </p:spPr>
        <p:txBody>
          <a:bodyPr numCol="2">
            <a:noAutofit/>
          </a:bodyPr>
          <a:lstStyle/>
          <a:p>
            <a:pPr>
              <a:lnSpc>
                <a:spcPct val="100000"/>
              </a:lnSpc>
              <a:spcAft>
                <a:spcPts val="1000"/>
              </a:spcAft>
              <a:buNone/>
            </a:pPr>
            <a:r>
              <a:rPr lang="fr-FR" sz="1800" b="1" dirty="0">
                <a:solidFill>
                  <a:srgbClr val="007575"/>
                </a:solidFill>
                <a:effectLst/>
                <a:latin typeface="Arial" panose="020B0604020202020204" pitchFamily="34" charset="0"/>
              </a:rPr>
              <a:t>Lancez un effort de plaidoyer</a:t>
            </a:r>
            <a:r>
              <a:rPr lang="fr-FR" dirty="0"/>
              <a:t> </a:t>
            </a:r>
          </a:p>
          <a:p>
            <a:pPr marL="540000" indent="-217488">
              <a:lnSpc>
                <a:spcPct val="100000"/>
              </a:lnSpc>
              <a:spcAft>
                <a:spcPts val="1000"/>
              </a:spcAft>
            </a:pPr>
            <a:r>
              <a:rPr lang="fr-FR" sz="1400" dirty="0">
                <a:effectLst/>
                <a:latin typeface="Arial" panose="020B0604020202020204" pitchFamily="34" charset="0"/>
              </a:rPr>
              <a:t>Encouragez les autorités locales, infranationales et nationales à protéger les zones humides locales et à restaurer celles qui sont dégradées. </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buNone/>
            </a:pPr>
            <a:r>
              <a:rPr lang="fr-FR" sz="1800" b="1" dirty="0">
                <a:solidFill>
                  <a:srgbClr val="007575"/>
                </a:solidFill>
                <a:effectLst/>
                <a:latin typeface="Arial" panose="020B0604020202020204" pitchFamily="34" charset="0"/>
              </a:rPr>
              <a:t>Organisez ou participez à une journée de nettoyage des zones humides</a:t>
            </a:r>
            <a:endParaRPr lang="fr-FR" sz="1800" dirty="0">
              <a:solidFill>
                <a:srgbClr val="007575"/>
              </a:solidFill>
              <a:effectLst/>
              <a:latin typeface="Arial" panose="020B0604020202020204" pitchFamily="34" charset="0"/>
              <a:ea typeface="Times New Roman" panose="02020603050405020304" pitchFamily="18" charset="0"/>
              <a:cs typeface="Times New Roman" panose="02020603050405020304" pitchFamily="18" charset="0"/>
            </a:endParaRPr>
          </a:p>
          <a:p>
            <a:pPr marL="540000">
              <a:lnSpc>
                <a:spcPct val="100000"/>
              </a:lnSpc>
              <a:spcAft>
                <a:spcPts val="1000"/>
              </a:spcAft>
            </a:pPr>
            <a:r>
              <a:rPr lang="fr-FR" sz="1400" dirty="0"/>
              <a:t>Éliminer les débris, déchets et résidus qui se seraient accumulés dans la zone humide. </a:t>
            </a:r>
          </a:p>
          <a:p>
            <a:pPr marL="11113" lvl="0" indent="-11113">
              <a:lnSpc>
                <a:spcPct val="100000"/>
              </a:lnSpc>
              <a:buNone/>
            </a:pPr>
            <a:r>
              <a:rPr lang="fr-FR" sz="1800" b="1" dirty="0">
                <a:solidFill>
                  <a:srgbClr val="007575"/>
                </a:solidFill>
                <a:effectLst/>
                <a:latin typeface="Arial" panose="020B0604020202020204" pitchFamily="34" charset="0"/>
              </a:rPr>
              <a:t>Impliquez-vous directement dans un projet </a:t>
            </a:r>
            <a:br>
              <a:rPr lang="fr-FR" sz="1800" b="1" dirty="0">
                <a:solidFill>
                  <a:srgbClr val="007575"/>
                </a:solidFill>
                <a:effectLst/>
                <a:latin typeface="Arial" panose="020B0604020202020204" pitchFamily="34" charset="0"/>
              </a:rPr>
            </a:br>
            <a:r>
              <a:rPr lang="fr-FR" sz="1800" b="1" dirty="0">
                <a:solidFill>
                  <a:srgbClr val="007575"/>
                </a:solidFill>
                <a:effectLst/>
                <a:latin typeface="Arial" panose="020B0604020202020204" pitchFamily="34" charset="0"/>
              </a:rPr>
              <a:t>de restauration d’une zone humide locale. </a:t>
            </a:r>
          </a:p>
          <a:p>
            <a:pPr marL="540000">
              <a:lnSpc>
                <a:spcPct val="100000"/>
              </a:lnSpc>
            </a:pPr>
            <a:r>
              <a:rPr lang="fr-FR" sz="1400" dirty="0">
                <a:solidFill>
                  <a:srgbClr val="000000"/>
                </a:solidFill>
                <a:effectLst/>
                <a:latin typeface="Arial" panose="020B0604020202020204" pitchFamily="34" charset="0"/>
              </a:rPr>
              <a:t>Informez-vous et veillez à ce que les efforts de restauration reflètent les besoins des résidents locaux.</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113" lvl="0" indent="-11113">
              <a:lnSpc>
                <a:spcPct val="100000"/>
              </a:lnSpc>
              <a:buNone/>
            </a:pPr>
            <a:r>
              <a:rPr lang="fr-FR" sz="1800" b="1" dirty="0">
                <a:solidFill>
                  <a:srgbClr val="007575"/>
                </a:solidFill>
                <a:effectLst/>
                <a:latin typeface="Arial" panose="020B0604020202020204" pitchFamily="34" charset="0"/>
              </a:rPr>
              <a:t>Ajoutez votre évènement sur notre carte mondiale et cherchez-en d’autres dans notre répertoire</a:t>
            </a:r>
            <a:r>
              <a:rPr lang="fr-FR" sz="1800" dirty="0">
                <a:solidFill>
                  <a:srgbClr val="007575"/>
                </a:solidFill>
                <a:effectLst/>
                <a:latin typeface="Arial" panose="020B0604020202020204" pitchFamily="34" charset="0"/>
              </a:rPr>
              <a:t>. </a:t>
            </a:r>
          </a:p>
          <a:p>
            <a:pPr marL="540000">
              <a:lnSpc>
                <a:spcPct val="100000"/>
              </a:lnSpc>
            </a:pPr>
            <a:r>
              <a:rPr lang="fr-FR" sz="1400" dirty="0">
                <a:solidFill>
                  <a:srgbClr val="000000"/>
                </a:solidFill>
              </a:rPr>
              <a:t>Notre </a:t>
            </a:r>
            <a:r>
              <a:rPr lang="fr-FR" sz="1400" dirty="0">
                <a:solidFill>
                  <a:srgbClr val="000000"/>
                </a:solidFill>
                <a:effectLst/>
                <a:latin typeface="Arial" panose="020B0604020202020204" pitchFamily="34" charset="0"/>
              </a:rPr>
              <a:t>carte interactive vous indique les événements prévus dans le monde entier et à quel endroit ils auront lieu à l’occasion de la Journée mondiale des zones humides.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1113" indent="-11113">
              <a:lnSpc>
                <a:spcPct val="100000"/>
              </a:lnSpc>
              <a:buNone/>
            </a:pPr>
            <a:r>
              <a:rPr lang="fr-FR" sz="1800" b="1" dirty="0">
                <a:solidFill>
                  <a:srgbClr val="007575"/>
                </a:solidFill>
                <a:effectLst/>
                <a:latin typeface="Arial" panose="020B0604020202020204" pitchFamily="34" charset="0"/>
              </a:rPr>
              <a:t>Partagez une photo de vos actions audacieuses dans notre Galerie de la Restauration. </a:t>
            </a:r>
          </a:p>
          <a:p>
            <a:pPr marL="540000" indent="-222250">
              <a:lnSpc>
                <a:spcPct val="100000"/>
              </a:lnSpc>
            </a:pPr>
            <a:r>
              <a:rPr lang="fr-FR" sz="1400" dirty="0">
                <a:solidFill>
                  <a:srgbClr val="000000"/>
                </a:solidFill>
                <a:effectLst/>
                <a:latin typeface="Arial" panose="020B0604020202020204" pitchFamily="34" charset="0"/>
              </a:rPr>
              <a:t>Cette galerie indique les lieux à travers le monde où une restauration est en cours, afin d’encourager et d’inspirer d’autres efforts de restauration.</a:t>
            </a:r>
            <a:endParaRPr lang="fr-FR" sz="1400" dirty="0">
              <a:latin typeface="Calibri" panose="020F0502020204030204" pitchFamily="34" charset="0"/>
              <a:ea typeface="DINPro-Regular"/>
              <a:cs typeface="Times New Roman" panose="02020603050405020304" pitchFamily="18" charset="0"/>
            </a:endParaRPr>
          </a:p>
          <a:p>
            <a:pPr>
              <a:lnSpc>
                <a:spcPct val="100000"/>
              </a:lnSpc>
            </a:pPr>
            <a:endParaRPr lang="fr-FR" sz="1800" dirty="0"/>
          </a:p>
        </p:txBody>
      </p:sp>
      <p:sp>
        <p:nvSpPr>
          <p:cNvPr id="4" name="Rectangle 3"/>
          <p:cNvSpPr/>
          <p:nvPr>
            <p:custDataLst>
              <p:tags r:id="rId3"/>
            </p:custDataLst>
          </p:nvPr>
        </p:nvSpPr>
        <p:spPr>
          <a:xfrm>
            <a:off x="836245" y="1229808"/>
            <a:ext cx="9519139" cy="646331"/>
          </a:xfrm>
          <a:prstGeom prst="rect">
            <a:avLst/>
          </a:prstGeom>
        </p:spPr>
        <p:txBody>
          <a:bodyPr wrap="square">
            <a:spAutoFit/>
          </a:bodyPr>
          <a:lstStyle/>
          <a:p>
            <a:pPr>
              <a:spcAft>
                <a:spcPts val="1000"/>
              </a:spcAft>
            </a:pPr>
            <a:r>
              <a:rPr lang="fr-FR" dirty="0">
                <a:latin typeface="Arial" panose="020B0604020202020204" pitchFamily="34" charset="0"/>
              </a:rPr>
              <a:t>Utilisez votre </a:t>
            </a:r>
            <a:r>
              <a:rPr lang="fr-FR" b="1" dirty="0">
                <a:latin typeface="Arial" panose="020B0604020202020204" pitchFamily="34" charset="0"/>
              </a:rPr>
              <a:t>influence pour créer le changement et soutenir la restauration des zones humides</a:t>
            </a:r>
            <a:r>
              <a:rPr lang="fr-FR" dirty="0">
                <a:latin typeface="Arial" panose="020B0604020202020204" pitchFamily="34" charset="0"/>
              </a:rPr>
              <a:t> à l’échelle locale, régionale ou nationale. </a:t>
            </a:r>
            <a:endParaRPr lang="fr-FR"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479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5F843-A92F-BB98-35CB-42F1E99C821D}"/>
              </a:ext>
            </a:extLst>
          </p:cNvPr>
          <p:cNvSpPr>
            <a:spLocks noGrp="1"/>
          </p:cNvSpPr>
          <p:nvPr>
            <p:ph type="title"/>
            <p:custDataLst>
              <p:tags r:id="rId1"/>
            </p:custDataLst>
          </p:nvPr>
        </p:nvSpPr>
        <p:spPr>
          <a:xfrm>
            <a:off x="638512" y="3407979"/>
            <a:ext cx="10515600" cy="1325563"/>
          </a:xfrm>
        </p:spPr>
        <p:txBody>
          <a:bodyPr>
            <a:normAutofit fontScale="90000"/>
          </a:bodyPr>
          <a:lstStyle/>
          <a:p>
            <a:r>
              <a:rPr lang="fr-FR" sz="4000" b="1" dirty="0">
                <a:latin typeface="Arial" panose="020B0604020202020204" pitchFamily="34" charset="0"/>
              </a:rPr>
              <a:t>La restauration</a:t>
            </a:r>
            <a:r>
              <a:rPr lang="fr-FR" dirty="0"/>
              <a:t> </a:t>
            </a:r>
            <a:r>
              <a:rPr lang="fr-FR" sz="4000" b="1" dirty="0">
                <a:latin typeface="Arial" panose="020B0604020202020204" pitchFamily="34" charset="0"/>
              </a:rPr>
              <a:t>des zones humides</a:t>
            </a:r>
            <a:r>
              <a:rPr lang="fr-FR" dirty="0"/>
              <a:t/>
            </a:r>
            <a:br>
              <a:rPr lang="fr-FR" dirty="0"/>
            </a:br>
            <a:r>
              <a:rPr lang="fr-FR" sz="4000" b="1" dirty="0">
                <a:latin typeface="Arial" panose="020B0604020202020204" pitchFamily="34" charset="0"/>
              </a:rPr>
              <a:t>est entre vos</a:t>
            </a:r>
            <a:r>
              <a:rPr lang="fr-FR" dirty="0"/>
              <a:t> </a:t>
            </a:r>
            <a:r>
              <a:rPr lang="fr-FR" sz="4000" b="1" dirty="0">
                <a:latin typeface="Arial" panose="020B0604020202020204" pitchFamily="34" charset="0"/>
              </a:rPr>
              <a:t>mains !</a:t>
            </a:r>
            <a:br>
              <a:rPr lang="fr-FR" sz="4000" b="1" dirty="0">
                <a:latin typeface="Arial" panose="020B0604020202020204" pitchFamily="34" charset="0"/>
              </a:rPr>
            </a:br>
            <a:r>
              <a:rPr lang="fr-FR" sz="4000" b="1" dirty="0">
                <a:latin typeface="Arial" panose="020B0604020202020204" pitchFamily="34" charset="0"/>
              </a:rPr>
              <a:t>Merci</a:t>
            </a:r>
            <a:r>
              <a:rPr lang="fr-FR" dirty="0"/>
              <a:t> </a:t>
            </a:r>
            <a:r>
              <a:rPr lang="fr-FR" sz="4000" b="1" dirty="0">
                <a:latin typeface="Arial" panose="020B0604020202020204" pitchFamily="34" charset="0"/>
              </a:rPr>
              <a:t>!</a:t>
            </a:r>
            <a:r>
              <a:rPr dirty="0"/>
              <a:t/>
            </a:r>
            <a:br>
              <a:rPr dirty="0"/>
            </a:br>
            <a:endParaRPr lang="fr-FR" dirty="0"/>
          </a:p>
        </p:txBody>
      </p:sp>
      <p:pic>
        <p:nvPicPr>
          <p:cNvPr id="5" name="Image 4" descr="Une image contenant texte&#10;&#10;Description générée automatiquement">
            <a:extLst>
              <a:ext uri="{FF2B5EF4-FFF2-40B4-BE49-F238E27FC236}">
                <a16:creationId xmlns:a16="http://schemas.microsoft.com/office/drawing/2014/main" id="{0C646536-0A82-2CB1-7EDC-2AB8BC4E6589}"/>
              </a:ext>
            </a:extLst>
          </p:cNvPr>
          <p:cNvPicPr>
            <a:picLocks noChangeAspect="1"/>
          </p:cNvPicPr>
          <p:nvPr>
            <p:custDataLst>
              <p:tags r:id="rId2"/>
            </p:custDataLst>
          </p:nvPr>
        </p:nvPicPr>
        <p:blipFill>
          <a:blip r:embed="rId4"/>
          <a:stretch>
            <a:fillRect/>
          </a:stretch>
        </p:blipFill>
        <p:spPr>
          <a:xfrm>
            <a:off x="638512" y="336550"/>
            <a:ext cx="4190162" cy="1570011"/>
          </a:xfrm>
          <a:prstGeom prst="rect">
            <a:avLst/>
          </a:prstGeom>
        </p:spPr>
      </p:pic>
    </p:spTree>
    <p:extLst>
      <p:ext uri="{BB962C8B-B14F-4D97-AF65-F5344CB8AC3E}">
        <p14:creationId xmlns:p14="http://schemas.microsoft.com/office/powerpoint/2010/main" val="354095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custDataLst>
              <p:tags r:id="rId1"/>
            </p:custDataLst>
          </p:nvPr>
        </p:nvSpPr>
        <p:spPr/>
        <p:txBody>
          <a:bodyPr/>
          <a:lstStyle/>
          <a:p>
            <a:r>
              <a:rPr lang="fr-FR"/>
              <a:t>Zones humides</a:t>
            </a:r>
            <a:endParaRPr lang="fr-FR" dirty="0"/>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custDataLst>
              <p:tags r:id="rId2"/>
            </p:custDataLst>
          </p:nvPr>
        </p:nvSpPr>
        <p:spPr>
          <a:xfrm>
            <a:off x="6099147" y="1782308"/>
            <a:ext cx="5054965" cy="4062699"/>
          </a:xfrm>
        </p:spPr>
        <p:txBody>
          <a:bodyPr>
            <a:noAutofit/>
          </a:bodyPr>
          <a:lstStyle/>
          <a:p>
            <a:pPr marL="0" indent="0">
              <a:lnSpc>
                <a:spcPct val="100000"/>
              </a:lnSpc>
              <a:spcAft>
                <a:spcPts val="1000"/>
              </a:spcAft>
              <a:buNone/>
            </a:pPr>
            <a:r>
              <a:rPr lang="fr-FR" sz="1800" b="1" dirty="0">
                <a:solidFill>
                  <a:srgbClr val="007575"/>
                </a:solidFill>
              </a:rPr>
              <a:t>TYPES DE ZONES HUMIDES</a:t>
            </a:r>
          </a:p>
          <a:p>
            <a:pPr>
              <a:lnSpc>
                <a:spcPct val="100000"/>
              </a:lnSpc>
              <a:spcAft>
                <a:spcPts val="1000"/>
              </a:spcAft>
              <a:buNone/>
            </a:pPr>
            <a:r>
              <a:rPr lang="fr-FR" sz="1800" b="1" dirty="0">
                <a:effectLst/>
                <a:latin typeface="Arial" panose="020B0604020202020204" pitchFamily="34" charset="0"/>
              </a:rPr>
              <a:t>Zones humides continentales : </a:t>
            </a:r>
          </a:p>
          <a:p>
            <a:pPr>
              <a:lnSpc>
                <a:spcPct val="100000"/>
              </a:lnSpc>
              <a:spcAft>
                <a:spcPts val="1000"/>
              </a:spcAft>
            </a:pPr>
            <a:r>
              <a:rPr lang="fr-FR" sz="1400" dirty="0">
                <a:effectLst/>
                <a:latin typeface="Arial" panose="020B0604020202020204" pitchFamily="34" charset="0"/>
              </a:rPr>
              <a:t>marais, lacs, cours d’eau, plaines d’inondation </a:t>
            </a:r>
            <a:br>
              <a:rPr lang="fr-FR" sz="1400" dirty="0">
                <a:effectLst/>
                <a:latin typeface="Arial" panose="020B0604020202020204" pitchFamily="34" charset="0"/>
              </a:rPr>
            </a:br>
            <a:r>
              <a:rPr lang="fr-FR" sz="1400" dirty="0">
                <a:effectLst/>
                <a:latin typeface="Arial" panose="020B0604020202020204" pitchFamily="34" charset="0"/>
              </a:rPr>
              <a:t>et marécages  </a:t>
            </a:r>
          </a:p>
          <a:p>
            <a:pPr>
              <a:lnSpc>
                <a:spcPct val="100000"/>
              </a:lnSpc>
              <a:spcAft>
                <a:spcPts val="1000"/>
              </a:spcAft>
              <a:buNone/>
            </a:pPr>
            <a:r>
              <a:rPr lang="fr-FR" sz="1800" b="1" dirty="0">
                <a:effectLst/>
                <a:latin typeface="Arial" panose="020B0604020202020204" pitchFamily="34" charset="0"/>
              </a:rPr>
              <a:t>Zones humides côtières : </a:t>
            </a:r>
          </a:p>
          <a:p>
            <a:pPr>
              <a:lnSpc>
                <a:spcPct val="100000"/>
              </a:lnSpc>
              <a:spcAft>
                <a:spcPts val="1000"/>
              </a:spcAft>
            </a:pPr>
            <a:r>
              <a:rPr lang="fr-FR" sz="1400" dirty="0">
                <a:effectLst/>
                <a:latin typeface="Arial" panose="020B0604020202020204" pitchFamily="34" charset="0"/>
              </a:rPr>
              <a:t>marais salés, estuaires, mangroves, et lagunes</a:t>
            </a:r>
            <a:br>
              <a:rPr lang="fr-FR" sz="1400" dirty="0">
                <a:effectLst/>
                <a:latin typeface="Arial" panose="020B0604020202020204" pitchFamily="34" charset="0"/>
              </a:rPr>
            </a:br>
            <a:r>
              <a:rPr lang="fr-FR" sz="1400" dirty="0">
                <a:effectLst/>
                <a:latin typeface="Arial" panose="020B0604020202020204" pitchFamily="34" charset="0"/>
              </a:rPr>
              <a:t>et récifs coralliens</a:t>
            </a:r>
          </a:p>
          <a:p>
            <a:pPr>
              <a:lnSpc>
                <a:spcPct val="100000"/>
              </a:lnSpc>
              <a:spcAft>
                <a:spcPts val="1000"/>
              </a:spcAft>
              <a:buNone/>
            </a:pPr>
            <a:r>
              <a:rPr lang="fr-FR" sz="1800" b="1" dirty="0">
                <a:effectLst/>
                <a:latin typeface="Arial" panose="020B0604020202020204" pitchFamily="34" charset="0"/>
              </a:rPr>
              <a:t>Zones humides artificielles :</a:t>
            </a:r>
          </a:p>
          <a:p>
            <a:pPr>
              <a:lnSpc>
                <a:spcPct val="100000"/>
              </a:lnSpc>
              <a:spcAft>
                <a:spcPts val="1000"/>
              </a:spcAft>
            </a:pPr>
            <a:r>
              <a:rPr lang="fr-FR" sz="1400" dirty="0">
                <a:effectLst/>
                <a:latin typeface="Arial" panose="020B0604020202020204" pitchFamily="34" charset="0"/>
              </a:rPr>
              <a:t>étangs de pisciculture, rizières et marais salants</a:t>
            </a:r>
            <a:endParaRPr lang="fr-F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endParaRPr lang="fr-FR" sz="1800" dirty="0"/>
          </a:p>
          <a:p>
            <a:pPr>
              <a:lnSpc>
                <a:spcPct val="100000"/>
              </a:lnSpc>
            </a:pPr>
            <a:endParaRPr lang="fr-FR" sz="1800" dirty="0"/>
          </a:p>
        </p:txBody>
      </p:sp>
      <p:sp>
        <p:nvSpPr>
          <p:cNvPr id="4" name="Rectangle 3"/>
          <p:cNvSpPr/>
          <p:nvPr>
            <p:custDataLst>
              <p:tags r:id="rId3"/>
            </p:custDataLst>
          </p:nvPr>
        </p:nvSpPr>
        <p:spPr>
          <a:xfrm>
            <a:off x="972406" y="1207134"/>
            <a:ext cx="9143999" cy="369332"/>
          </a:xfrm>
          <a:prstGeom prst="rect">
            <a:avLst/>
          </a:prstGeom>
        </p:spPr>
        <p:txBody>
          <a:bodyPr wrap="square">
            <a:spAutoFit/>
          </a:bodyPr>
          <a:lstStyle/>
          <a:p>
            <a:pPr>
              <a:spcAft>
                <a:spcPts val="1000"/>
              </a:spcAft>
            </a:pPr>
            <a:r>
              <a:rPr lang="fr-FR" dirty="0">
                <a:latin typeface="Arial" panose="020B0604020202020204" pitchFamily="34" charset="0"/>
              </a:rPr>
              <a:t>Surface émergée saturée d’eau ou inondée, soit en permanence, soit selon les saisons. </a:t>
            </a:r>
          </a:p>
        </p:txBody>
      </p:sp>
      <p:pic>
        <p:nvPicPr>
          <p:cNvPr id="6" name="Picture 5"/>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1037888" y="1790086"/>
            <a:ext cx="4911392" cy="3975094"/>
          </a:xfrm>
          <a:prstGeom prst="rect">
            <a:avLst/>
          </a:prstGeom>
        </p:spPr>
      </p:pic>
    </p:spTree>
    <p:extLst>
      <p:ext uri="{BB962C8B-B14F-4D97-AF65-F5344CB8AC3E}">
        <p14:creationId xmlns:p14="http://schemas.microsoft.com/office/powerpoint/2010/main" val="274224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custDataLst>
              <p:tags r:id="rId1"/>
            </p:custDataLst>
          </p:nvPr>
        </p:nvSpPr>
        <p:spPr/>
        <p:txBody>
          <a:bodyPr>
            <a:normAutofit/>
          </a:bodyPr>
          <a:lstStyle/>
          <a:p>
            <a:pPr>
              <a:lnSpc>
                <a:spcPct val="80000"/>
              </a:lnSpc>
            </a:pPr>
            <a:r>
              <a:rPr lang="fr-FR" sz="3200" dirty="0"/>
              <a:t>Restauration des zones humides : pourquoi est-il grand temps ?</a:t>
            </a:r>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custDataLst>
              <p:tags r:id="rId2"/>
            </p:custDataLst>
          </p:nvPr>
        </p:nvSpPr>
        <p:spPr>
          <a:xfrm>
            <a:off x="850898" y="1206059"/>
            <a:ext cx="10014325" cy="5078200"/>
          </a:xfrm>
        </p:spPr>
        <p:txBody>
          <a:bodyPr>
            <a:normAutofit/>
          </a:bodyPr>
          <a:lstStyle/>
          <a:p>
            <a:pPr marL="540000">
              <a:lnSpc>
                <a:spcPct val="100000"/>
              </a:lnSpc>
              <a:spcAft>
                <a:spcPts val="1000"/>
              </a:spcAft>
              <a:buNone/>
            </a:pPr>
            <a:r>
              <a:rPr lang="fr-FR" sz="1800" b="1" dirty="0">
                <a:solidFill>
                  <a:srgbClr val="007575"/>
                </a:solidFill>
                <a:effectLst/>
                <a:latin typeface="Arial" panose="020B0604020202020204" pitchFamily="34" charset="0"/>
              </a:rPr>
              <a:t>Les zones humides disparaissent trois fois plus vite que les forêts. </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39750" lvl="1">
              <a:lnSpc>
                <a:spcPct val="100000"/>
              </a:lnSpc>
              <a:spcAft>
                <a:spcPts val="1000"/>
              </a:spcAft>
            </a:pPr>
            <a:r>
              <a:rPr lang="fr-FR" sz="1400" dirty="0">
                <a:solidFill>
                  <a:srgbClr val="000000"/>
                </a:solidFill>
                <a:effectLst/>
                <a:latin typeface="Arial" panose="020B0604020202020204" pitchFamily="34" charset="0"/>
              </a:rPr>
              <a:t>Il s’agit de l’écosystème le plus menacé de la planète.  </a:t>
            </a:r>
          </a:p>
          <a:p>
            <a:pPr marL="539750" lvl="1">
              <a:lnSpc>
                <a:spcPct val="100000"/>
              </a:lnSpc>
              <a:spcAft>
                <a:spcPts val="1000"/>
              </a:spcAft>
            </a:pPr>
            <a:r>
              <a:rPr lang="fr-FR" sz="1400" dirty="0">
                <a:solidFill>
                  <a:srgbClr val="000000"/>
                </a:solidFill>
                <a:effectLst/>
                <a:latin typeface="Arial" panose="020B0604020202020204" pitchFamily="34" charset="0"/>
              </a:rPr>
              <a:t>Depuis les années 1700, plus de 80 % de toutes les zones humides ont disparu.</a:t>
            </a:r>
          </a:p>
          <a:p>
            <a:pPr marL="539750" lvl="1">
              <a:lnSpc>
                <a:spcPct val="100000"/>
              </a:lnSpc>
              <a:spcAft>
                <a:spcPts val="1000"/>
              </a:spcAft>
            </a:pPr>
            <a:r>
              <a:rPr lang="fr-FR" sz="1400" dirty="0">
                <a:solidFill>
                  <a:srgbClr val="000000"/>
                </a:solidFill>
                <a:effectLst/>
                <a:latin typeface="Arial" panose="020B0604020202020204" pitchFamily="34" charset="0"/>
              </a:rPr>
              <a:t>Cette tendance s’accélère. Depuis 1970, ce sont pas moins de 35 % des zones humides mondiales qui ont disparu.</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540000">
              <a:lnSpc>
                <a:spcPct val="100000"/>
              </a:lnSpc>
              <a:spcAft>
                <a:spcPts val="1000"/>
              </a:spcAft>
              <a:buNone/>
            </a:pPr>
            <a:r>
              <a:rPr lang="fr-FR" sz="1800" b="1" dirty="0">
                <a:solidFill>
                  <a:srgbClr val="007575"/>
                </a:solidFill>
                <a:effectLst/>
                <a:latin typeface="Arial" panose="020B0604020202020204" pitchFamily="34" charset="0"/>
              </a:rPr>
              <a:t>Les activités humaines, à l’origine de la dégradation des zones humides. </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lvl="1">
              <a:lnSpc>
                <a:spcPct val="100000"/>
              </a:lnSpc>
              <a:spcAft>
                <a:spcPts val="1000"/>
              </a:spcAft>
            </a:pPr>
            <a:r>
              <a:rPr lang="fr-FR" sz="1400" dirty="0">
                <a:solidFill>
                  <a:srgbClr val="000000"/>
                </a:solidFill>
                <a:effectLst/>
                <a:latin typeface="Arial" panose="020B0604020202020204" pitchFamily="34" charset="0"/>
              </a:rPr>
              <a:t>Les zones humides sont drainées et comblées au profit des cultures, des pâturages et des constructions. </a:t>
            </a:r>
          </a:p>
          <a:p>
            <a:pPr marL="540000" lvl="1">
              <a:lnSpc>
                <a:spcPct val="100000"/>
              </a:lnSpc>
              <a:spcAft>
                <a:spcPts val="1000"/>
              </a:spcAft>
            </a:pPr>
            <a:r>
              <a:rPr lang="fr-FR" sz="1400" dirty="0">
                <a:solidFill>
                  <a:srgbClr val="000000"/>
                </a:solidFill>
                <a:effectLst/>
                <a:latin typeface="Arial" panose="020B0604020202020204" pitchFamily="34" charset="0"/>
              </a:rPr>
              <a:t>La pollution de l’eau et la surpêche endommagent les écosystèmes des zones humides, tout comme les espèces envahissantes. </a:t>
            </a:r>
            <a:endParaRPr lang="fr-FR" sz="1400" dirty="0"/>
          </a:p>
        </p:txBody>
      </p:sp>
      <p:sp>
        <p:nvSpPr>
          <p:cNvPr id="4" name="Rectangle 3"/>
          <p:cNvSpPr/>
          <p:nvPr>
            <p:custDataLst>
              <p:tags r:id="rId3"/>
            </p:custDataLst>
          </p:nvPr>
        </p:nvSpPr>
        <p:spPr>
          <a:xfrm>
            <a:off x="850898" y="4504888"/>
            <a:ext cx="8465223" cy="1487587"/>
          </a:xfrm>
          <a:prstGeom prst="rect">
            <a:avLst/>
          </a:prstGeom>
        </p:spPr>
        <p:txBody>
          <a:bodyPr wrap="square">
            <a:spAutoFit/>
          </a:bodyPr>
          <a:lstStyle/>
          <a:p>
            <a:pPr marL="540000" indent="-285750">
              <a:spcAft>
                <a:spcPts val="1000"/>
              </a:spcAft>
            </a:pPr>
            <a:r>
              <a:rPr lang="fr-FR" b="1" dirty="0">
                <a:solidFill>
                  <a:srgbClr val="007575"/>
                </a:solidFill>
                <a:latin typeface="Arial" panose="020B0604020202020204" pitchFamily="34" charset="0"/>
              </a:rPr>
              <a:t>Des espèces peuplant les zones humides sont menacées d’extinction</a:t>
            </a:r>
            <a:r>
              <a:rPr lang="fr-FR" b="1" dirty="0">
                <a:solidFill>
                  <a:srgbClr val="007575"/>
                </a:solidFill>
              </a:rPr>
              <a:t>. </a:t>
            </a:r>
          </a:p>
          <a:p>
            <a:pPr marL="540000" lvl="1" indent="-285750">
              <a:spcAft>
                <a:spcPts val="1000"/>
              </a:spcAft>
              <a:buFont typeface="Arial" panose="020B0604020202020204" pitchFamily="34" charset="0"/>
              <a:buChar char="•"/>
            </a:pPr>
            <a:r>
              <a:rPr lang="fr-FR" sz="1400" dirty="0">
                <a:solidFill>
                  <a:srgbClr val="000000"/>
                </a:solidFill>
                <a:latin typeface="Arial" panose="020B0604020202020204" pitchFamily="34" charset="0"/>
              </a:rPr>
              <a:t>Une espèce d’eau douce sur trois et 25 % de toutes les espèces peuplant les zones humides sont en danger réel d’extinction en raison de la disparition de l’écosystème. </a:t>
            </a:r>
          </a:p>
          <a:p>
            <a:pPr marL="540000" lvl="1" indent="-285750">
              <a:spcAft>
                <a:spcPts val="1000"/>
              </a:spcAft>
              <a:buFont typeface="Arial" panose="020B0604020202020204" pitchFamily="34" charset="0"/>
              <a:buChar char="•"/>
            </a:pPr>
            <a:r>
              <a:rPr lang="fr-FR" sz="1400" dirty="0">
                <a:solidFill>
                  <a:srgbClr val="000000"/>
                </a:solidFill>
                <a:latin typeface="Arial" panose="020B0604020202020204" pitchFamily="34" charset="0"/>
              </a:rPr>
              <a:t>Ces 50 dernières années, 81 % des espèces terrestres des zones humides et 36 % </a:t>
            </a:r>
            <a:br>
              <a:rPr lang="fr-FR" sz="1400" dirty="0">
                <a:solidFill>
                  <a:srgbClr val="000000"/>
                </a:solidFill>
                <a:latin typeface="Arial" panose="020B0604020202020204" pitchFamily="34" charset="0"/>
              </a:rPr>
            </a:br>
            <a:r>
              <a:rPr lang="fr-FR" sz="1400" dirty="0">
                <a:solidFill>
                  <a:srgbClr val="000000"/>
                </a:solidFill>
                <a:latin typeface="Arial" panose="020B0604020202020204" pitchFamily="34" charset="0"/>
              </a:rPr>
              <a:t>des espèces côtières et marines ont vu leur population décliner.</a:t>
            </a:r>
            <a:endParaRPr lang="fr-FR"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31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BAD09-645D-AED0-8B78-56772F5D4F95}"/>
              </a:ext>
            </a:extLst>
          </p:cNvPr>
          <p:cNvSpPr>
            <a:spLocks noGrp="1"/>
          </p:cNvSpPr>
          <p:nvPr>
            <p:ph type="title"/>
            <p:custDataLst>
              <p:tags r:id="rId1"/>
            </p:custDataLst>
          </p:nvPr>
        </p:nvSpPr>
        <p:spPr>
          <a:xfrm>
            <a:off x="519953" y="32784"/>
            <a:ext cx="11044517" cy="1325563"/>
          </a:xfrm>
        </p:spPr>
        <p:txBody>
          <a:bodyPr>
            <a:normAutofit/>
          </a:bodyPr>
          <a:lstStyle/>
          <a:p>
            <a:r>
              <a:rPr lang="fr-FR" sz="3600" dirty="0"/>
              <a:t>Les zones humides sont vitales pour l’humanité...</a:t>
            </a:r>
          </a:p>
        </p:txBody>
      </p:sp>
      <p:sp>
        <p:nvSpPr>
          <p:cNvPr id="3" name="Espace réservé du contenu 2">
            <a:extLst>
              <a:ext uri="{FF2B5EF4-FFF2-40B4-BE49-F238E27FC236}">
                <a16:creationId xmlns:a16="http://schemas.microsoft.com/office/drawing/2014/main" id="{AF7330DF-2F46-B7E2-BF67-5E1F5AFA4D67}"/>
              </a:ext>
            </a:extLst>
          </p:cNvPr>
          <p:cNvSpPr>
            <a:spLocks noGrp="1"/>
          </p:cNvSpPr>
          <p:nvPr>
            <p:ph idx="1"/>
            <p:custDataLst>
              <p:tags r:id="rId2"/>
            </p:custDataLst>
          </p:nvPr>
        </p:nvSpPr>
        <p:spPr>
          <a:xfrm>
            <a:off x="757892" y="1073264"/>
            <a:ext cx="5180329" cy="4351338"/>
          </a:xfrm>
        </p:spPr>
        <p:txBody>
          <a:bodyPr>
            <a:noAutofit/>
          </a:bodyPr>
          <a:lstStyle/>
          <a:p>
            <a:pPr marL="0" indent="0">
              <a:lnSpc>
                <a:spcPct val="100000"/>
              </a:lnSpc>
              <a:spcAft>
                <a:spcPts val="1000"/>
              </a:spcAft>
              <a:buNone/>
            </a:pPr>
            <a:r>
              <a:rPr lang="fr-FR" sz="1800" b="1" dirty="0">
                <a:solidFill>
                  <a:srgbClr val="007575"/>
                </a:solidFill>
                <a:effectLst/>
                <a:latin typeface="Arial" panose="020B0604020202020204" pitchFamily="34" charset="0"/>
              </a:rPr>
              <a:t>L’eau douce est une ressource rare ; </a:t>
            </a:r>
            <a:br>
              <a:rPr lang="fr-FR" sz="1800" b="1" dirty="0">
                <a:solidFill>
                  <a:srgbClr val="007575"/>
                </a:solidFill>
                <a:effectLst/>
                <a:latin typeface="Arial" panose="020B0604020202020204" pitchFamily="34" charset="0"/>
              </a:rPr>
            </a:br>
            <a:r>
              <a:rPr lang="fr-FR" sz="1800" b="1" dirty="0">
                <a:solidFill>
                  <a:srgbClr val="007575"/>
                </a:solidFill>
                <a:effectLst/>
                <a:latin typeface="Arial" panose="020B0604020202020204" pitchFamily="34" charset="0"/>
              </a:rPr>
              <a:t>or, les zones humides en fournissent la majeure partie.</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lvl="1">
              <a:lnSpc>
                <a:spcPct val="100000"/>
              </a:lnSpc>
              <a:spcAft>
                <a:spcPts val="1000"/>
              </a:spcAft>
            </a:pPr>
            <a:r>
              <a:rPr lang="fr-FR" sz="1400" dirty="0">
                <a:solidFill>
                  <a:srgbClr val="000000"/>
                </a:solidFill>
                <a:effectLst/>
                <a:latin typeface="Arial" panose="020B0604020202020204" pitchFamily="34" charset="0"/>
              </a:rPr>
              <a:t>Principalement stockée dans les glaciers et les aquifères, l’eau douce représente seulement 2,5 % de l’eau de la planète. </a:t>
            </a:r>
          </a:p>
          <a:p>
            <a:pPr marL="540000" lvl="1">
              <a:lnSpc>
                <a:spcPct val="100000"/>
              </a:lnSpc>
              <a:spcAft>
                <a:spcPts val="1000"/>
              </a:spcAft>
            </a:pPr>
            <a:r>
              <a:rPr lang="fr-FR" sz="1400" dirty="0">
                <a:solidFill>
                  <a:srgbClr val="000000"/>
                </a:solidFill>
                <a:effectLst/>
                <a:latin typeface="Arial" panose="020B0604020202020204" pitchFamily="34" charset="0"/>
              </a:rPr>
              <a:t>Moins de 1 % de cette eau est utilisable et plus de 30 % de celle-ci se trouve dans des zones humides, par exemple des cours d’eau ou des lacs. </a:t>
            </a:r>
            <a:endParaRPr lang="fr-FR" sz="14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nSpc>
                <a:spcPct val="100000"/>
              </a:lnSpc>
              <a:spcAft>
                <a:spcPts val="1000"/>
              </a:spcAft>
              <a:buNone/>
            </a:pPr>
            <a:r>
              <a:rPr lang="fr-FR" sz="1800" b="1" dirty="0">
                <a:solidFill>
                  <a:srgbClr val="007575"/>
                </a:solidFill>
                <a:effectLst/>
                <a:latin typeface="Arial" panose="020B0604020202020204" pitchFamily="34" charset="0"/>
              </a:rPr>
              <a:t>Les zones humides stockent plus de carbone que les forêts.</a:t>
            </a:r>
            <a:endParaRPr lang="fr-FR" sz="1800" dirty="0">
              <a:solidFill>
                <a:srgbClr val="007575"/>
              </a:solidFill>
              <a:effectLst/>
              <a:latin typeface="Georgia" panose="02040502050405020303" pitchFamily="18" charset="0"/>
              <a:ea typeface="Calibri" panose="020F0502020204030204" pitchFamily="34" charset="0"/>
              <a:cs typeface="Times New Roman" panose="02020603050405020304" pitchFamily="18" charset="0"/>
            </a:endParaRPr>
          </a:p>
          <a:p>
            <a:pPr marL="540000" lvl="1">
              <a:lnSpc>
                <a:spcPct val="100000"/>
              </a:lnSpc>
              <a:spcAft>
                <a:spcPts val="1000"/>
              </a:spcAft>
            </a:pPr>
            <a:r>
              <a:rPr lang="fr-FR" sz="1400" dirty="0">
                <a:solidFill>
                  <a:srgbClr val="000000"/>
                </a:solidFill>
              </a:rPr>
              <a:t>Bien qu’elles couvrent à peine 3 % de la surface de la planète, les tourbières stockent environ 30 % de tout le carbone terrestre. </a:t>
            </a:r>
          </a:p>
          <a:p>
            <a:pPr marL="540000" lvl="1">
              <a:lnSpc>
                <a:spcPct val="100000"/>
              </a:lnSpc>
              <a:spcAft>
                <a:spcPts val="1000"/>
              </a:spcAft>
            </a:pPr>
            <a:r>
              <a:rPr lang="fr-FR" sz="1400" dirty="0">
                <a:solidFill>
                  <a:srgbClr val="000000"/>
                </a:solidFill>
              </a:rPr>
              <a:t>Les zones humides côtières telles que les mangroves séquestrent et stockent le carbone jusqu’à 55 fois plus vite que les forêts tropicales humides.</a:t>
            </a:r>
            <a:endParaRPr lang="fr-FR" sz="1400" dirty="0">
              <a:solidFill>
                <a:srgbClr val="000000"/>
              </a:solidFill>
              <a:ea typeface="Times New Roman" panose="02020603050405020304" pitchFamily="18" charset="0"/>
              <a:cs typeface="Times New Roman" panose="02020603050405020304" pitchFamily="18" charset="0"/>
            </a:endParaRPr>
          </a:p>
          <a:p>
            <a:pPr marL="0" indent="0">
              <a:lnSpc>
                <a:spcPct val="100000"/>
              </a:lnSpc>
              <a:spcAft>
                <a:spcPts val="1000"/>
              </a:spcAft>
              <a:buNone/>
            </a:pPr>
            <a:r>
              <a:rPr lang="fr-FR" sz="1800" dirty="0">
                <a:effectLst/>
                <a:latin typeface="Arial" panose="020B0604020202020204" pitchFamily="34" charset="0"/>
              </a:rPr>
              <a:t> </a:t>
            </a: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0000"/>
              </a:lnSpc>
            </a:pPr>
            <a:endParaRPr lang="fr-FR" sz="1800" dirty="0"/>
          </a:p>
          <a:p>
            <a:pPr>
              <a:lnSpc>
                <a:spcPct val="100000"/>
              </a:lnSpc>
            </a:pPr>
            <a:endParaRPr lang="fr-FR" sz="1800" dirty="0"/>
          </a:p>
        </p:txBody>
      </p:sp>
      <p:pic>
        <p:nvPicPr>
          <p:cNvPr id="5" name="Image 4" descr="Une image contenant texte, plante&#10;&#10;Description générée automatiquement">
            <a:extLst>
              <a:ext uri="{FF2B5EF4-FFF2-40B4-BE49-F238E27FC236}">
                <a16:creationId xmlns:a16="http://schemas.microsoft.com/office/drawing/2014/main" id="{A749258D-B9BC-EEA6-0249-FC2F68314F7E}"/>
              </a:ext>
            </a:extLst>
          </p:cNvPr>
          <p:cNvPicPr>
            <a:picLocks noChangeAspect="1"/>
          </p:cNvPicPr>
          <p:nvPr>
            <p:custDataLst>
              <p:tags r:id="rId3"/>
            </p:custDataLst>
          </p:nvPr>
        </p:nvPicPr>
        <p:blipFill>
          <a:blip r:embed="rId6"/>
          <a:stretch>
            <a:fillRect/>
          </a:stretch>
        </p:blipFill>
        <p:spPr>
          <a:xfrm>
            <a:off x="10256737" y="4679575"/>
            <a:ext cx="2007255" cy="2199951"/>
          </a:xfrm>
          <a:prstGeom prst="rect">
            <a:avLst/>
          </a:prstGeom>
        </p:spPr>
      </p:pic>
      <p:sp>
        <p:nvSpPr>
          <p:cNvPr id="6" name="Espace réservé du contenu 2">
            <a:extLst>
              <a:ext uri="{FF2B5EF4-FFF2-40B4-BE49-F238E27FC236}">
                <a16:creationId xmlns:a16="http://schemas.microsoft.com/office/drawing/2014/main" id="{AF7330DF-2F46-B7E2-BF67-5E1F5AFA4D67}"/>
              </a:ext>
            </a:extLst>
          </p:cNvPr>
          <p:cNvSpPr txBox="1">
            <a:spLocks/>
          </p:cNvSpPr>
          <p:nvPr>
            <p:custDataLst>
              <p:tags r:id="rId4"/>
            </p:custDataLst>
          </p:nvPr>
        </p:nvSpPr>
        <p:spPr>
          <a:xfrm>
            <a:off x="6121586" y="1191790"/>
            <a:ext cx="5023335"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000"/>
              </a:spcAft>
              <a:buFont typeface="Arial" panose="020B0604020202020204" pitchFamily="34" charset="0"/>
              <a:buNone/>
            </a:pPr>
            <a:r>
              <a:rPr lang="fr-FR" sz="1800" b="1" dirty="0">
                <a:solidFill>
                  <a:srgbClr val="007575"/>
                </a:solidFill>
              </a:rPr>
              <a:t>Les zones humides aident à faire face aux tempêtes et aux inondations. </a:t>
            </a:r>
          </a:p>
          <a:p>
            <a:pPr marL="540000" lvl="1" indent="-214313">
              <a:lnSpc>
                <a:spcPct val="110000"/>
              </a:lnSpc>
              <a:spcAft>
                <a:spcPts val="1000"/>
              </a:spcAft>
            </a:pPr>
            <a:r>
              <a:rPr lang="fr-FR" sz="1500" dirty="0">
                <a:solidFill>
                  <a:srgbClr val="000000"/>
                </a:solidFill>
              </a:rPr>
              <a:t>60 % de l’humanité vit et travaille dans des zones côtières. Les marais salants, mangroves, herbiers marins et récifs coralliens protègent les communautés côtières. </a:t>
            </a:r>
          </a:p>
          <a:p>
            <a:pPr marL="540000" lvl="1" indent="-214313">
              <a:lnSpc>
                <a:spcPct val="110000"/>
              </a:lnSpc>
              <a:spcAft>
                <a:spcPts val="1000"/>
              </a:spcAft>
            </a:pPr>
            <a:r>
              <a:rPr lang="fr-FR" sz="1500" dirty="0">
                <a:solidFill>
                  <a:srgbClr val="000000"/>
                </a:solidFill>
              </a:rPr>
              <a:t>À l’intérieur des terres, une zone humide de seulement 4 000 m² peut absorber jusqu’à près de 6 millions de litres d’eaux de crue. </a:t>
            </a:r>
          </a:p>
          <a:p>
            <a:pPr marL="0" indent="0">
              <a:lnSpc>
                <a:spcPct val="100000"/>
              </a:lnSpc>
              <a:spcAft>
                <a:spcPts val="1000"/>
              </a:spcAft>
              <a:buFont typeface="Arial" panose="020B0604020202020204" pitchFamily="34" charset="0"/>
              <a:buNone/>
            </a:pPr>
            <a:r>
              <a:rPr lang="fr-FR" sz="1800" b="1" dirty="0">
                <a:solidFill>
                  <a:srgbClr val="007575"/>
                </a:solidFill>
              </a:rPr>
              <a:t>Les zones humides offrent des moyens de subsistance à un milliard de personnes et en nourrissent 3,5 milliards.</a:t>
            </a:r>
          </a:p>
          <a:p>
            <a:pPr marL="539750" lvl="1">
              <a:lnSpc>
                <a:spcPct val="120000"/>
              </a:lnSpc>
              <a:spcAft>
                <a:spcPts val="1000"/>
              </a:spcAft>
            </a:pPr>
            <a:r>
              <a:rPr lang="fr-FR" sz="1500" dirty="0">
                <a:solidFill>
                  <a:srgbClr val="000000"/>
                </a:solidFill>
              </a:rPr>
              <a:t>Plus d’un milliard de personnes vivent de la pêche, de l’aquaculture et du tourisme.</a:t>
            </a:r>
          </a:p>
          <a:p>
            <a:pPr marL="539750" lvl="1">
              <a:lnSpc>
                <a:spcPct val="120000"/>
              </a:lnSpc>
              <a:spcAft>
                <a:spcPts val="1000"/>
              </a:spcAft>
            </a:pPr>
            <a:r>
              <a:rPr lang="fr-FR" sz="1500" dirty="0">
                <a:solidFill>
                  <a:srgbClr val="000000"/>
                </a:solidFill>
              </a:rPr>
              <a:t>Les rizières nourrissent 3,5 milliards de personnes.</a:t>
            </a:r>
          </a:p>
          <a:p>
            <a:pPr marL="0" indent="0">
              <a:lnSpc>
                <a:spcPct val="100000"/>
              </a:lnSpc>
              <a:spcAft>
                <a:spcPts val="1000"/>
              </a:spcAft>
              <a:buFont typeface="Arial" panose="020B0604020202020204" pitchFamily="34" charset="0"/>
              <a:buNone/>
            </a:pPr>
            <a:endParaRPr lang="fr-FR" sz="1500" dirty="0">
              <a:cs typeface="Times New Roman" panose="02020603050405020304" pitchFamily="18" charset="0"/>
            </a:endParaRPr>
          </a:p>
          <a:p>
            <a:pPr>
              <a:lnSpc>
                <a:spcPct val="100000"/>
              </a:lnSpc>
              <a:spcAft>
                <a:spcPts val="1000"/>
              </a:spcAft>
            </a:pPr>
            <a:endParaRPr lang="fr-FR" sz="1800" dirty="0">
              <a:cs typeface="Times New Roman" panose="02020603050405020304" pitchFamily="18" charset="0"/>
            </a:endParaRPr>
          </a:p>
          <a:p>
            <a:pPr>
              <a:lnSpc>
                <a:spcPct val="100000"/>
              </a:lnSpc>
              <a:spcAft>
                <a:spcPts val="1000"/>
              </a:spcAft>
            </a:pPr>
            <a:endParaRPr lang="fr-FR" sz="1800" dirty="0">
              <a:cs typeface="Times New Roman" panose="02020603050405020304" pitchFamily="18" charset="0"/>
            </a:endParaRPr>
          </a:p>
          <a:p>
            <a:pPr marL="0" indent="0">
              <a:lnSpc>
                <a:spcPct val="100000"/>
              </a:lnSpc>
              <a:spcAft>
                <a:spcPts val="1000"/>
              </a:spcAft>
              <a:buFont typeface="Arial" panose="020B0604020202020204" pitchFamily="34" charset="0"/>
              <a:buNone/>
            </a:pPr>
            <a:endParaRPr lang="fr-FR" sz="1800" b="1" dirty="0">
              <a:cs typeface="Times New Roman" panose="02020603050405020304" pitchFamily="18" charset="0"/>
            </a:endParaRPr>
          </a:p>
        </p:txBody>
      </p:sp>
    </p:spTree>
    <p:extLst>
      <p:ext uri="{BB962C8B-B14F-4D97-AF65-F5344CB8AC3E}">
        <p14:creationId xmlns:p14="http://schemas.microsoft.com/office/powerpoint/2010/main" val="279771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custDataLst>
              <p:tags r:id="rId1"/>
            </p:custDataLst>
          </p:nvPr>
        </p:nvSpPr>
        <p:spPr>
          <a:xfrm>
            <a:off x="638512" y="2460674"/>
            <a:ext cx="11024570" cy="1325563"/>
          </a:xfrm>
        </p:spPr>
        <p:txBody>
          <a:bodyPr>
            <a:normAutofit fontScale="90000"/>
          </a:bodyPr>
          <a:lstStyle/>
          <a:p>
            <a:r>
              <a:rPr lang="fr-FR" dirty="0"/>
              <a:t>Il est urgent de restaurer les zones humides.</a:t>
            </a:r>
            <a:r>
              <a:rPr dirty="0"/>
              <a:t/>
            </a:r>
            <a:br>
              <a:rPr dirty="0"/>
            </a:br>
            <a:r>
              <a:rPr lang="fr-FR" dirty="0"/>
              <a:t>Quels sont les meilleurs moyens d’y parvenir ?</a:t>
            </a:r>
          </a:p>
        </p:txBody>
      </p:sp>
    </p:spTree>
    <p:extLst>
      <p:ext uri="{BB962C8B-B14F-4D97-AF65-F5344CB8AC3E}">
        <p14:creationId xmlns:p14="http://schemas.microsoft.com/office/powerpoint/2010/main" val="103629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custDataLst>
              <p:tags r:id="rId1"/>
            </p:custDataLst>
          </p:nvPr>
        </p:nvSpPr>
        <p:spPr/>
        <p:txBody>
          <a:bodyPr/>
          <a:lstStyle/>
          <a:p>
            <a:r>
              <a:rPr lang="fr-FR" dirty="0"/>
              <a:t>Suivez les 7 bonnes pratiques</a:t>
            </a:r>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custDataLst>
              <p:tags r:id="rId2"/>
            </p:custDataLst>
          </p:nvPr>
        </p:nvSpPr>
        <p:spPr>
          <a:xfrm>
            <a:off x="1003299" y="1438669"/>
            <a:ext cx="9548159" cy="4351338"/>
          </a:xfrm>
        </p:spPr>
        <p:txBody>
          <a:bodyPr numCol="2">
            <a:noAutofit/>
          </a:bodyPr>
          <a:lstStyle/>
          <a:p>
            <a:pPr marL="0" indent="0">
              <a:lnSpc>
                <a:spcPct val="100000"/>
              </a:lnSpc>
              <a:spcAft>
                <a:spcPts val="1000"/>
              </a:spcAft>
              <a:buNone/>
            </a:pPr>
            <a:r>
              <a:rPr lang="fr-FR" sz="1800" b="1" dirty="0">
                <a:solidFill>
                  <a:srgbClr val="007575"/>
                </a:solidFill>
                <a:effectLst/>
                <a:latin typeface="Arial" panose="020B0604020202020204" pitchFamily="34" charset="0"/>
              </a:rPr>
              <a:t>Restaurer une multitude</a:t>
            </a:r>
            <a:br>
              <a:rPr lang="fr-FR" sz="1800" b="1" dirty="0">
                <a:solidFill>
                  <a:srgbClr val="007575"/>
                </a:solidFill>
                <a:effectLst/>
                <a:latin typeface="Arial" panose="020B0604020202020204" pitchFamily="34" charset="0"/>
              </a:rPr>
            </a:br>
            <a:r>
              <a:rPr lang="fr-FR" sz="1800" b="1" dirty="0">
                <a:solidFill>
                  <a:srgbClr val="007575"/>
                </a:solidFill>
                <a:effectLst/>
                <a:latin typeface="Arial" panose="020B0604020202020204" pitchFamily="34" charset="0"/>
              </a:rPr>
              <a:t>d’avantages</a:t>
            </a:r>
          </a:p>
          <a:p>
            <a:pPr marL="540000" lvl="1">
              <a:lnSpc>
                <a:spcPct val="100000"/>
              </a:lnSpc>
              <a:spcAft>
                <a:spcPts val="1000"/>
              </a:spcAft>
            </a:pPr>
            <a:r>
              <a:rPr lang="fr-FR" sz="1400" dirty="0">
                <a:effectLst/>
                <a:latin typeface="Arial" panose="020B0604020202020204" pitchFamily="34" charset="0"/>
              </a:rPr>
              <a:t>Une zone humide naturelle fournit de</a:t>
            </a:r>
            <a:br>
              <a:rPr lang="fr-FR" sz="1400" dirty="0">
                <a:effectLst/>
                <a:latin typeface="Arial" panose="020B0604020202020204" pitchFamily="34" charset="0"/>
              </a:rPr>
            </a:br>
            <a:r>
              <a:rPr lang="fr-FR" sz="1400" dirty="0">
                <a:effectLst/>
                <a:latin typeface="Arial" panose="020B0604020202020204" pitchFamily="34" charset="0"/>
              </a:rPr>
              <a:t>multiples services, aussi bien en termes</a:t>
            </a:r>
            <a:br>
              <a:rPr lang="fr-FR" sz="1400" dirty="0">
                <a:effectLst/>
                <a:latin typeface="Arial" panose="020B0604020202020204" pitchFamily="34" charset="0"/>
              </a:rPr>
            </a:br>
            <a:r>
              <a:rPr lang="fr-FR" sz="1400" dirty="0">
                <a:effectLst/>
                <a:latin typeface="Arial" panose="020B0604020202020204" pitchFamily="34" charset="0"/>
              </a:rPr>
              <a:t>de protection contre les inondations que</a:t>
            </a:r>
            <a:br>
              <a:rPr lang="fr-FR" sz="1400" dirty="0">
                <a:effectLst/>
                <a:latin typeface="Arial" panose="020B0604020202020204" pitchFamily="34" charset="0"/>
              </a:rPr>
            </a:br>
            <a:r>
              <a:rPr lang="fr-FR" sz="1400" dirty="0">
                <a:effectLst/>
                <a:latin typeface="Arial" panose="020B0604020202020204" pitchFamily="34" charset="0"/>
              </a:rPr>
              <a:t>de moyens de subsistance. </a:t>
            </a:r>
          </a:p>
          <a:p>
            <a:pPr marL="540000" lvl="1">
              <a:lnSpc>
                <a:spcPct val="100000"/>
              </a:lnSpc>
              <a:spcAft>
                <a:spcPts val="1000"/>
              </a:spcAft>
            </a:pPr>
            <a:r>
              <a:rPr lang="fr-FR" sz="1400" dirty="0">
                <a:effectLst/>
                <a:latin typeface="Arial" panose="020B0604020202020204" pitchFamily="34" charset="0"/>
              </a:rPr>
              <a:t>Viser à retrouver non pas une poignée mais</a:t>
            </a:r>
            <a:br>
              <a:rPr lang="fr-FR" sz="1400" dirty="0">
                <a:effectLst/>
                <a:latin typeface="Arial" panose="020B0604020202020204" pitchFamily="34" charset="0"/>
              </a:rPr>
            </a:br>
            <a:r>
              <a:rPr lang="fr-FR" sz="1400" dirty="0">
                <a:effectLst/>
                <a:latin typeface="Arial" panose="020B0604020202020204" pitchFamily="34" charset="0"/>
              </a:rPr>
              <a:t>une multitude d’avantages.</a:t>
            </a:r>
          </a:p>
          <a:p>
            <a:pPr marL="0" indent="0">
              <a:lnSpc>
                <a:spcPct val="100000"/>
              </a:lnSpc>
              <a:spcAft>
                <a:spcPts val="1000"/>
              </a:spcAft>
              <a:buNone/>
            </a:pPr>
            <a:r>
              <a:rPr lang="fr-FR" sz="1800" b="1" dirty="0">
                <a:solidFill>
                  <a:srgbClr val="007575"/>
                </a:solidFill>
                <a:effectLst/>
                <a:latin typeface="Arial" panose="020B0604020202020204" pitchFamily="34" charset="0"/>
              </a:rPr>
              <a:t>Créer une zone humide autosuffisante</a:t>
            </a:r>
          </a:p>
          <a:p>
            <a:pPr marL="540000" lvl="1">
              <a:lnSpc>
                <a:spcPct val="100000"/>
              </a:lnSpc>
              <a:spcAft>
                <a:spcPts val="1000"/>
              </a:spcAft>
            </a:pPr>
            <a:r>
              <a:rPr lang="fr-FR" sz="1400" dirty="0">
                <a:effectLst/>
                <a:latin typeface="Arial" panose="020B0604020202020204" pitchFamily="34" charset="0"/>
              </a:rPr>
              <a:t>La végétation, les espèces sauvages et le site</a:t>
            </a:r>
            <a:br>
              <a:rPr lang="fr-FR" sz="1400" dirty="0">
                <a:effectLst/>
                <a:latin typeface="Arial" panose="020B0604020202020204" pitchFamily="34" charset="0"/>
              </a:rPr>
            </a:br>
            <a:r>
              <a:rPr lang="fr-FR" sz="1400" dirty="0">
                <a:effectLst/>
                <a:latin typeface="Arial" panose="020B0604020202020204" pitchFamily="34" charset="0"/>
              </a:rPr>
              <a:t>lui-même fonctionnent ensemble en se nourrissant les uns des autres.</a:t>
            </a:r>
          </a:p>
          <a:p>
            <a:pPr marL="540000" lvl="1">
              <a:lnSpc>
                <a:spcPct val="100000"/>
              </a:lnSpc>
              <a:spcAft>
                <a:spcPts val="1000"/>
              </a:spcAft>
            </a:pPr>
            <a:r>
              <a:rPr lang="fr-FR" sz="1400" dirty="0">
                <a:effectLst/>
                <a:latin typeface="Arial" panose="020B0604020202020204" pitchFamily="34" charset="0"/>
              </a:rPr>
              <a:t>Il importe de s’efforcer de recréer ce cycle complexe d’autosuffisance. </a:t>
            </a:r>
          </a:p>
          <a:p>
            <a:pPr marL="0" indent="0">
              <a:lnSpc>
                <a:spcPct val="100000"/>
              </a:lnSpc>
              <a:spcAft>
                <a:spcPts val="1000"/>
              </a:spcAft>
              <a:buNone/>
            </a:pPr>
            <a:r>
              <a:rPr lang="fr-FR" sz="1800" b="1" dirty="0">
                <a:solidFill>
                  <a:srgbClr val="007575"/>
                </a:solidFill>
                <a:effectLst/>
                <a:latin typeface="Arial" panose="020B0604020202020204" pitchFamily="34" charset="0"/>
              </a:rPr>
              <a:t>Faire participer les habitants</a:t>
            </a:r>
          </a:p>
          <a:p>
            <a:pPr marL="540000">
              <a:lnSpc>
                <a:spcPct val="100000"/>
              </a:lnSpc>
              <a:spcAft>
                <a:spcPts val="1000"/>
              </a:spcAft>
            </a:pPr>
            <a:r>
              <a:rPr lang="fr-FR" sz="1400" dirty="0"/>
              <a:t>Veiller à ce que les habitants et les entreprises locales aient voix au chapitre en ce qui concerne la planification de la restauration et sa mise en œuvre. </a:t>
            </a:r>
          </a:p>
          <a:p>
            <a:pPr marL="540000">
              <a:lnSpc>
                <a:spcPct val="100000"/>
              </a:lnSpc>
              <a:spcAft>
                <a:spcPts val="1000"/>
              </a:spcAft>
            </a:pPr>
            <a:r>
              <a:rPr lang="fr-FR" sz="1400" dirty="0"/>
              <a:t>Une fois le site restauré, leur donner des responsabilités dans sa conservation.</a:t>
            </a:r>
          </a:p>
          <a:p>
            <a:pPr marL="0" indent="0">
              <a:lnSpc>
                <a:spcPct val="100000"/>
              </a:lnSpc>
              <a:spcAft>
                <a:spcPts val="1000"/>
              </a:spcAft>
              <a:buNone/>
            </a:pPr>
            <a:r>
              <a:rPr lang="fr-FR" sz="1800" dirty="0">
                <a:effectLst/>
                <a:latin typeface="Arial" panose="020B0604020202020204" pitchFamily="34" charset="0"/>
              </a:rPr>
              <a:t> </a:t>
            </a:r>
            <a:endParaRPr lang="fr-FR" sz="1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0000"/>
              </a:lnSpc>
            </a:pPr>
            <a:endParaRPr lang="fr-FR" sz="1800" dirty="0"/>
          </a:p>
        </p:txBody>
      </p:sp>
      <p:pic>
        <p:nvPicPr>
          <p:cNvPr id="4" name="Image 3">
            <a:extLst>
              <a:ext uri="{FF2B5EF4-FFF2-40B4-BE49-F238E27FC236}">
                <a16:creationId xmlns:a16="http://schemas.microsoft.com/office/drawing/2014/main" id="{EEE5F345-7CC0-B8D9-9704-DD84F3ADBE12}"/>
              </a:ext>
            </a:extLst>
          </p:cNvPr>
          <p:cNvPicPr>
            <a:picLocks noChangeAspect="1"/>
          </p:cNvPicPr>
          <p:nvPr>
            <p:custDataLst>
              <p:tags r:id="rId3"/>
            </p:custDataLst>
          </p:nvPr>
        </p:nvPicPr>
        <p:blipFill>
          <a:blip r:embed="rId7"/>
          <a:stretch>
            <a:fillRect/>
          </a:stretch>
        </p:blipFill>
        <p:spPr>
          <a:xfrm>
            <a:off x="533400" y="1409673"/>
            <a:ext cx="469900" cy="469900"/>
          </a:xfrm>
          <a:prstGeom prst="rect">
            <a:avLst/>
          </a:prstGeom>
        </p:spPr>
      </p:pic>
      <p:pic>
        <p:nvPicPr>
          <p:cNvPr id="5" name="Image 4">
            <a:extLst>
              <a:ext uri="{FF2B5EF4-FFF2-40B4-BE49-F238E27FC236}">
                <a16:creationId xmlns:a16="http://schemas.microsoft.com/office/drawing/2014/main" id="{229C6DF4-0B59-34C7-E372-0C7EB4DBAAAA}"/>
              </a:ext>
            </a:extLst>
          </p:cNvPr>
          <p:cNvPicPr>
            <a:picLocks noChangeAspect="1"/>
          </p:cNvPicPr>
          <p:nvPr>
            <p:custDataLst>
              <p:tags r:id="rId4"/>
            </p:custDataLst>
          </p:nvPr>
        </p:nvPicPr>
        <p:blipFill>
          <a:blip r:embed="rId8"/>
          <a:stretch>
            <a:fillRect/>
          </a:stretch>
        </p:blipFill>
        <p:spPr>
          <a:xfrm>
            <a:off x="533398" y="3872522"/>
            <a:ext cx="469900" cy="469900"/>
          </a:xfrm>
          <a:prstGeom prst="rect">
            <a:avLst/>
          </a:prstGeom>
        </p:spPr>
      </p:pic>
      <p:pic>
        <p:nvPicPr>
          <p:cNvPr id="7" name="Image 6">
            <a:extLst>
              <a:ext uri="{FF2B5EF4-FFF2-40B4-BE49-F238E27FC236}">
                <a16:creationId xmlns:a16="http://schemas.microsoft.com/office/drawing/2014/main" id="{5DE70ECC-B90F-EDE4-2ACF-008AA3E3EEB8}"/>
              </a:ext>
            </a:extLst>
          </p:cNvPr>
          <p:cNvPicPr>
            <a:picLocks noChangeAspect="1"/>
          </p:cNvPicPr>
          <p:nvPr>
            <p:custDataLst>
              <p:tags r:id="rId5"/>
            </p:custDataLst>
          </p:nvPr>
        </p:nvPicPr>
        <p:blipFill>
          <a:blip r:embed="rId9"/>
          <a:stretch>
            <a:fillRect/>
          </a:stretch>
        </p:blipFill>
        <p:spPr>
          <a:xfrm>
            <a:off x="5162882" y="1409673"/>
            <a:ext cx="469900" cy="469900"/>
          </a:xfrm>
          <a:prstGeom prst="rect">
            <a:avLst/>
          </a:prstGeom>
        </p:spPr>
      </p:pic>
    </p:spTree>
    <p:extLst>
      <p:ext uri="{BB962C8B-B14F-4D97-AF65-F5344CB8AC3E}">
        <p14:creationId xmlns:p14="http://schemas.microsoft.com/office/powerpoint/2010/main" val="201040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E58434-19D0-75DC-8F8D-16A28B4D879A}"/>
              </a:ext>
            </a:extLst>
          </p:cNvPr>
          <p:cNvSpPr>
            <a:spLocks noGrp="1"/>
          </p:cNvSpPr>
          <p:nvPr>
            <p:ph type="title"/>
            <p:custDataLst>
              <p:tags r:id="rId1"/>
            </p:custDataLst>
          </p:nvPr>
        </p:nvSpPr>
        <p:spPr/>
        <p:txBody>
          <a:bodyPr/>
          <a:lstStyle/>
          <a:p>
            <a:r>
              <a:rPr lang="fr-FR" dirty="0"/>
              <a:t>Suivez les 7 bonnes pratiques</a:t>
            </a:r>
          </a:p>
        </p:txBody>
      </p:sp>
      <p:sp>
        <p:nvSpPr>
          <p:cNvPr id="3" name="Espace réservé du contenu 2">
            <a:extLst>
              <a:ext uri="{FF2B5EF4-FFF2-40B4-BE49-F238E27FC236}">
                <a16:creationId xmlns:a16="http://schemas.microsoft.com/office/drawing/2014/main" id="{B4727CB7-36AC-9365-8BEC-FE6198CE720C}"/>
              </a:ext>
            </a:extLst>
          </p:cNvPr>
          <p:cNvSpPr>
            <a:spLocks noGrp="1"/>
          </p:cNvSpPr>
          <p:nvPr>
            <p:ph idx="1"/>
            <p:custDataLst>
              <p:tags r:id="rId2"/>
            </p:custDataLst>
          </p:nvPr>
        </p:nvSpPr>
        <p:spPr>
          <a:xfrm>
            <a:off x="1003300" y="1438668"/>
            <a:ext cx="10350500" cy="4596372"/>
          </a:xfrm>
        </p:spPr>
        <p:txBody>
          <a:bodyPr numCol="2">
            <a:noAutofit/>
          </a:bodyPr>
          <a:lstStyle/>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Limiter les causes de la dégradation</a:t>
            </a:r>
          </a:p>
          <a:p>
            <a:pPr marL="540000" marR="0" lvl="0" indent="-344488" algn="l" defTabSz="914400" rtl="0" eaLnBrk="1" fontAlgn="auto" latinLnBrk="0" hangingPunct="1">
              <a:lnSpc>
                <a:spcPct val="100000"/>
              </a:lnSpc>
              <a:spcBef>
                <a:spcPct val="20000"/>
              </a:spcBef>
              <a:spcAft>
                <a:spcPts val="1000"/>
              </a:spcAft>
              <a:buClrTx/>
              <a:buSzTx/>
              <a:buFont typeface="Arial" panose="020B0604020202020204" pitchFamily="34" charset="0"/>
              <a:buChar char="•"/>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rPr>
              <a:t>Éliminer ou limiter les pressions qui </a:t>
            </a:r>
            <a:br>
              <a:rPr kumimoji="0" lang="fr-FR" sz="1400" b="0" i="0" u="none" strike="noStrike" kern="1200" cap="none" spc="0" normalizeH="0" baseline="0" noProof="0" dirty="0">
                <a:ln>
                  <a:noFill/>
                </a:ln>
                <a:solidFill>
                  <a:prstClr val="black"/>
                </a:solidFill>
                <a:effectLst/>
                <a:uLnTx/>
                <a:uFillTx/>
                <a:latin typeface="Arial" panose="020B0604020202020204" pitchFamily="34" charset="0"/>
              </a:rPr>
            </a:br>
            <a:r>
              <a:rPr kumimoji="0" lang="fr-FR" sz="1400" b="0" i="0" u="none" strike="noStrike" kern="1200" cap="none" spc="0" normalizeH="0" baseline="0" noProof="0" dirty="0">
                <a:ln>
                  <a:noFill/>
                </a:ln>
                <a:solidFill>
                  <a:prstClr val="black"/>
                </a:solidFill>
                <a:effectLst/>
                <a:uLnTx/>
                <a:uFillTx/>
                <a:latin typeface="Arial" panose="020B0604020202020204" pitchFamily="34" charset="0"/>
              </a:rPr>
              <a:t>affectent la région, telles que la</a:t>
            </a:r>
            <a:br>
              <a:rPr kumimoji="0" lang="fr-FR" sz="1400" b="0" i="0" u="none" strike="noStrike" kern="1200" cap="none" spc="0" normalizeH="0" baseline="0" noProof="0" dirty="0">
                <a:ln>
                  <a:noFill/>
                </a:ln>
                <a:solidFill>
                  <a:prstClr val="black"/>
                </a:solidFill>
                <a:effectLst/>
                <a:uLnTx/>
                <a:uFillTx/>
                <a:latin typeface="Arial" panose="020B0604020202020204" pitchFamily="34" charset="0"/>
              </a:rPr>
            </a:br>
            <a:r>
              <a:rPr kumimoji="0" lang="fr-FR" sz="1400" b="0" i="0" u="none" strike="noStrike" kern="1200" cap="none" spc="0" normalizeH="0" baseline="0" noProof="0" dirty="0">
                <a:ln>
                  <a:noFill/>
                </a:ln>
                <a:solidFill>
                  <a:prstClr val="black"/>
                </a:solidFill>
                <a:effectLst/>
                <a:uLnTx/>
                <a:uFillTx/>
                <a:latin typeface="Arial" panose="020B0604020202020204" pitchFamily="34" charset="0"/>
              </a:rPr>
              <a:t>surexploitation de l’eau ou la pollution.</a:t>
            </a:r>
          </a:p>
          <a:p>
            <a:pPr marL="0" indent="0">
              <a:lnSpc>
                <a:spcPct val="100000"/>
              </a:lnSpc>
              <a:spcAft>
                <a:spcPts val="1000"/>
              </a:spcAft>
              <a:buNone/>
            </a:pPr>
            <a:r>
              <a:rPr lang="fr-FR" sz="1800" b="1" dirty="0">
                <a:solidFill>
                  <a:srgbClr val="007575"/>
                </a:solidFill>
              </a:rPr>
              <a:t>Nettoyer la zone dégradée</a:t>
            </a:r>
          </a:p>
          <a:p>
            <a:pPr marL="540000">
              <a:lnSpc>
                <a:spcPct val="100000"/>
              </a:lnSpc>
              <a:spcAft>
                <a:spcPts val="1000"/>
              </a:spcAft>
            </a:pPr>
            <a:r>
              <a:rPr lang="fr-FR" sz="1400" dirty="0"/>
              <a:t>Éliminer les éventuels débris, déchets et résidus</a:t>
            </a:r>
            <a:br>
              <a:rPr lang="fr-FR" sz="1400" dirty="0"/>
            </a:br>
            <a:r>
              <a:rPr lang="fr-FR" sz="1400" dirty="0"/>
              <a:t>qui se seraient accumulés dans la zone humide. </a:t>
            </a:r>
          </a:p>
          <a:p>
            <a:pPr marL="0" indent="0">
              <a:lnSpc>
                <a:spcPct val="100000"/>
              </a:lnSpc>
              <a:spcAft>
                <a:spcPts val="1000"/>
              </a:spcAft>
              <a:buNone/>
            </a:pPr>
            <a:r>
              <a:rPr lang="fr-FR" sz="1800" b="1" dirty="0">
                <a:solidFill>
                  <a:srgbClr val="007575"/>
                </a:solidFill>
              </a:rPr>
              <a:t>Restaurer les espèces endémiques</a:t>
            </a:r>
            <a:br>
              <a:rPr lang="fr-FR" sz="1800" b="1" dirty="0">
                <a:solidFill>
                  <a:srgbClr val="007575"/>
                </a:solidFill>
              </a:rPr>
            </a:br>
            <a:r>
              <a:rPr lang="fr-FR" sz="1800" b="1" dirty="0">
                <a:solidFill>
                  <a:srgbClr val="007575"/>
                </a:solidFill>
              </a:rPr>
              <a:t>de flore et de faune</a:t>
            </a:r>
          </a:p>
          <a:p>
            <a:pPr marL="540000">
              <a:lnSpc>
                <a:spcPct val="100000"/>
              </a:lnSpc>
              <a:spcAft>
                <a:spcPts val="1000"/>
              </a:spcAft>
            </a:pPr>
            <a:r>
              <a:rPr lang="fr-FR" sz="1400" dirty="0"/>
              <a:t>Recréer les conditions hydrologiques d’origine.</a:t>
            </a:r>
          </a:p>
          <a:p>
            <a:pPr marL="540000">
              <a:lnSpc>
                <a:spcPct val="100000"/>
              </a:lnSpc>
              <a:spcAft>
                <a:spcPts val="1000"/>
              </a:spcAft>
            </a:pPr>
            <a:r>
              <a:rPr lang="fr-FR" sz="1400" dirty="0"/>
              <a:t>Replanter de la végétation naturelle, réintroduire des espèces sauvages indigènes et éliminer les espèces envahissantes.</a:t>
            </a:r>
          </a:p>
          <a:p>
            <a:pPr marL="0" indent="0">
              <a:lnSpc>
                <a:spcPct val="100000"/>
              </a:lnSpc>
              <a:spcAft>
                <a:spcPts val="1000"/>
              </a:spcAft>
              <a:buNone/>
            </a:pPr>
            <a:r>
              <a:rPr lang="fr-FR" sz="1800" b="1" dirty="0">
                <a:solidFill>
                  <a:srgbClr val="007575"/>
                </a:solidFill>
              </a:rPr>
              <a:t>Aménager des accès à la zone humide</a:t>
            </a:r>
          </a:p>
          <a:p>
            <a:pPr marL="540000" indent="-217488">
              <a:lnSpc>
                <a:spcPct val="100000"/>
              </a:lnSpc>
              <a:spcAft>
                <a:spcPts val="1000"/>
              </a:spcAft>
            </a:pPr>
            <a:r>
              <a:rPr lang="fr-FR" sz="1400" dirty="0"/>
              <a:t>Créer des espaces spécifiques pour que les gens puissent accéder à la zone humide. Dresser une liste des activités autorisées à tel ou tel endroit. Prévoir des zones où les espèces sauvages peuvent évoluer en toute liberté. </a:t>
            </a:r>
          </a:p>
        </p:txBody>
      </p:sp>
      <p:pic>
        <p:nvPicPr>
          <p:cNvPr id="5" name="Image 4">
            <a:extLst>
              <a:ext uri="{FF2B5EF4-FFF2-40B4-BE49-F238E27FC236}">
                <a16:creationId xmlns:a16="http://schemas.microsoft.com/office/drawing/2014/main" id="{DD0B55ED-555C-FD5A-CCBA-B5843CEBC898}"/>
              </a:ext>
            </a:extLst>
          </p:cNvPr>
          <p:cNvPicPr>
            <a:picLocks noChangeAspect="1"/>
          </p:cNvPicPr>
          <p:nvPr>
            <p:custDataLst>
              <p:tags r:id="rId3"/>
            </p:custDataLst>
          </p:nvPr>
        </p:nvPicPr>
        <p:blipFill>
          <a:blip r:embed="rId8"/>
          <a:stretch>
            <a:fillRect/>
          </a:stretch>
        </p:blipFill>
        <p:spPr>
          <a:xfrm>
            <a:off x="470338" y="1371485"/>
            <a:ext cx="469900" cy="469900"/>
          </a:xfrm>
          <a:prstGeom prst="rect">
            <a:avLst/>
          </a:prstGeom>
        </p:spPr>
      </p:pic>
      <p:pic>
        <p:nvPicPr>
          <p:cNvPr id="7" name="Image 6">
            <a:extLst>
              <a:ext uri="{FF2B5EF4-FFF2-40B4-BE49-F238E27FC236}">
                <a16:creationId xmlns:a16="http://schemas.microsoft.com/office/drawing/2014/main" id="{43F717E4-D919-28FD-6F74-927F9CFA90FC}"/>
              </a:ext>
            </a:extLst>
          </p:cNvPr>
          <p:cNvPicPr>
            <a:picLocks noChangeAspect="1"/>
          </p:cNvPicPr>
          <p:nvPr>
            <p:custDataLst>
              <p:tags r:id="rId4"/>
            </p:custDataLst>
          </p:nvPr>
        </p:nvPicPr>
        <p:blipFill>
          <a:blip r:embed="rId9"/>
          <a:stretch>
            <a:fillRect/>
          </a:stretch>
        </p:blipFill>
        <p:spPr>
          <a:xfrm>
            <a:off x="501870" y="2723965"/>
            <a:ext cx="469900" cy="469900"/>
          </a:xfrm>
          <a:prstGeom prst="rect">
            <a:avLst/>
          </a:prstGeom>
        </p:spPr>
      </p:pic>
      <p:pic>
        <p:nvPicPr>
          <p:cNvPr id="8" name="Image 7">
            <a:extLst>
              <a:ext uri="{FF2B5EF4-FFF2-40B4-BE49-F238E27FC236}">
                <a16:creationId xmlns:a16="http://schemas.microsoft.com/office/drawing/2014/main" id="{81280563-F08D-D3D3-C78E-7904ED033D33}"/>
              </a:ext>
            </a:extLst>
          </p:cNvPr>
          <p:cNvPicPr>
            <a:picLocks noChangeAspect="1"/>
          </p:cNvPicPr>
          <p:nvPr>
            <p:custDataLst>
              <p:tags r:id="rId5"/>
            </p:custDataLst>
          </p:nvPr>
        </p:nvPicPr>
        <p:blipFill>
          <a:blip r:embed="rId10"/>
          <a:stretch>
            <a:fillRect/>
          </a:stretch>
        </p:blipFill>
        <p:spPr>
          <a:xfrm>
            <a:off x="517635" y="3931475"/>
            <a:ext cx="469900" cy="469900"/>
          </a:xfrm>
          <a:prstGeom prst="rect">
            <a:avLst/>
          </a:prstGeom>
        </p:spPr>
      </p:pic>
      <p:pic>
        <p:nvPicPr>
          <p:cNvPr id="10" name="Image 9">
            <a:extLst>
              <a:ext uri="{FF2B5EF4-FFF2-40B4-BE49-F238E27FC236}">
                <a16:creationId xmlns:a16="http://schemas.microsoft.com/office/drawing/2014/main" id="{88BC0D05-081A-3475-B96F-86D04AD501DD}"/>
              </a:ext>
            </a:extLst>
          </p:cNvPr>
          <p:cNvPicPr>
            <a:picLocks noChangeAspect="1"/>
          </p:cNvPicPr>
          <p:nvPr>
            <p:custDataLst>
              <p:tags r:id="rId6"/>
            </p:custDataLst>
          </p:nvPr>
        </p:nvPicPr>
        <p:blipFill>
          <a:blip r:embed="rId11"/>
          <a:stretch>
            <a:fillRect/>
          </a:stretch>
        </p:blipFill>
        <p:spPr>
          <a:xfrm>
            <a:off x="5626100" y="1371485"/>
            <a:ext cx="469900" cy="469900"/>
          </a:xfrm>
          <a:prstGeom prst="rect">
            <a:avLst/>
          </a:prstGeom>
        </p:spPr>
      </p:pic>
    </p:spTree>
    <p:extLst>
      <p:ext uri="{BB962C8B-B14F-4D97-AF65-F5344CB8AC3E}">
        <p14:creationId xmlns:p14="http://schemas.microsoft.com/office/powerpoint/2010/main" val="100286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7AC8C-74F6-FD94-67FF-582E157F334F}"/>
              </a:ext>
            </a:extLst>
          </p:cNvPr>
          <p:cNvSpPr>
            <a:spLocks noGrp="1"/>
          </p:cNvSpPr>
          <p:nvPr>
            <p:ph type="title"/>
            <p:custDataLst>
              <p:tags r:id="rId1"/>
            </p:custDataLst>
          </p:nvPr>
        </p:nvSpPr>
        <p:spPr>
          <a:xfrm>
            <a:off x="638512" y="2766218"/>
            <a:ext cx="10515600" cy="1325563"/>
          </a:xfrm>
        </p:spPr>
        <p:txBody>
          <a:bodyPr/>
          <a:lstStyle/>
          <a:p>
            <a:r>
              <a:rPr lang="fr-FR"/>
              <a:t>Pourquoi la restauration des zones humides est-elle utile ?</a:t>
            </a:r>
            <a:endParaRPr lang="fr-FR" dirty="0"/>
          </a:p>
        </p:txBody>
      </p:sp>
    </p:spTree>
    <p:extLst>
      <p:ext uri="{BB962C8B-B14F-4D97-AF65-F5344CB8AC3E}">
        <p14:creationId xmlns:p14="http://schemas.microsoft.com/office/powerpoint/2010/main" val="303602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B58A-E8CE-963B-5E8B-8942A51A1245}"/>
              </a:ext>
            </a:extLst>
          </p:cNvPr>
          <p:cNvSpPr>
            <a:spLocks noGrp="1"/>
          </p:cNvSpPr>
          <p:nvPr>
            <p:ph type="title"/>
            <p:custDataLst>
              <p:tags r:id="rId1"/>
            </p:custDataLst>
          </p:nvPr>
        </p:nvSpPr>
        <p:spPr>
          <a:xfrm>
            <a:off x="638511" y="32784"/>
            <a:ext cx="11105253" cy="1325563"/>
          </a:xfrm>
        </p:spPr>
        <p:txBody>
          <a:bodyPr>
            <a:normAutofit/>
          </a:bodyPr>
          <a:lstStyle/>
          <a:p>
            <a:r>
              <a:rPr lang="fr-FR" sz="3600" dirty="0"/>
              <a:t>7 avantages de la restauration des zones humides</a:t>
            </a:r>
          </a:p>
        </p:txBody>
      </p:sp>
      <p:sp>
        <p:nvSpPr>
          <p:cNvPr id="3" name="Espace réservé du contenu 2">
            <a:extLst>
              <a:ext uri="{FF2B5EF4-FFF2-40B4-BE49-F238E27FC236}">
                <a16:creationId xmlns:a16="http://schemas.microsoft.com/office/drawing/2014/main" id="{FD061B1E-6B65-81E3-5182-16540934F27C}"/>
              </a:ext>
            </a:extLst>
          </p:cNvPr>
          <p:cNvSpPr>
            <a:spLocks noGrp="1"/>
          </p:cNvSpPr>
          <p:nvPr>
            <p:ph idx="1"/>
            <p:custDataLst>
              <p:tags r:id="rId2"/>
            </p:custDataLst>
          </p:nvPr>
        </p:nvSpPr>
        <p:spPr>
          <a:xfrm>
            <a:off x="926012" y="1438669"/>
            <a:ext cx="10326487" cy="4720084"/>
          </a:xfrm>
        </p:spPr>
        <p:txBody>
          <a:bodyPr numCol="2">
            <a:noAutofit/>
          </a:bodyPr>
          <a:lstStyle/>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Revitalisation de la biodiversité</a:t>
            </a:r>
          </a:p>
          <a:p>
            <a:pPr marL="540000">
              <a:lnSpc>
                <a:spcPct val="100000"/>
              </a:lnSpc>
              <a:spcAft>
                <a:spcPts val="1000"/>
              </a:spcAft>
              <a:defRPr/>
            </a:pP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40 % des espèces mondiales vivent ou</a:t>
            </a:r>
            <a:br>
              <a:rPr kumimoji="0" lang="fr-FR" sz="1400" i="0" u="none" strike="noStrike" kern="1200" cap="none" spc="0" normalizeH="0" baseline="0" noProof="0" dirty="0">
                <a:ln>
                  <a:noFill/>
                </a:ln>
                <a:solidFill>
                  <a:prstClr val="black"/>
                </a:solidFill>
                <a:effectLst/>
                <a:uLnTx/>
                <a:uFillTx/>
                <a:latin typeface="Arial" panose="020B0604020202020204" pitchFamily="34" charset="0"/>
              </a:rPr>
            </a:b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se reproduisent dans les zones humides. </a:t>
            </a:r>
            <a:br>
              <a:rPr kumimoji="0" lang="fr-FR" sz="1400" i="0" u="none" strike="noStrike" kern="1200" cap="none" spc="0" normalizeH="0" baseline="0" noProof="0" dirty="0">
                <a:ln>
                  <a:noFill/>
                </a:ln>
                <a:solidFill>
                  <a:prstClr val="black"/>
                </a:solidFill>
                <a:effectLst/>
                <a:uLnTx/>
                <a:uFillTx/>
                <a:latin typeface="Arial" panose="020B0604020202020204" pitchFamily="34" charset="0"/>
              </a:rPr>
            </a:b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La restauration des zones humides stimule la chaîne alimentaire locale et attire les espèces sauvages.</a:t>
            </a:r>
          </a:p>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Renouvellement de l’approvisionnement</a:t>
            </a:r>
            <a:b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b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en eau et filtration</a:t>
            </a:r>
          </a:p>
          <a:p>
            <a:pPr marL="540000">
              <a:lnSpc>
                <a:spcPct val="100000"/>
              </a:lnSpc>
              <a:spcAft>
                <a:spcPts val="1000"/>
              </a:spcAft>
              <a:defRPr/>
            </a:pP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Les zones humides filtrent naturellement l’eau, éliminent les produits polluants et renouvellent l’approvisionnement local en eau. </a:t>
            </a:r>
          </a:p>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Stockage du carbone</a:t>
            </a:r>
          </a:p>
          <a:p>
            <a:pPr marL="540000">
              <a:lnSpc>
                <a:spcPct val="100000"/>
              </a:lnSpc>
              <a:spcAft>
                <a:spcPts val="1000"/>
              </a:spcAft>
              <a:defRPr/>
            </a:pP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Certains types de zones humides, plus particulièrement les tourbières, mangroves, marais intertidaux et herbiers marins, constituent des puits de carbone exceptionnellement efficaces.</a:t>
            </a:r>
          </a:p>
          <a:p>
            <a:pPr marL="0" marR="0" lvl="0" indent="0" algn="l" defTabSz="914400" rtl="0" eaLnBrk="1" fontAlgn="auto" latinLnBrk="0" hangingPunct="1">
              <a:lnSpc>
                <a:spcPct val="100000"/>
              </a:lnSpc>
              <a:spcBef>
                <a:spcPct val="20000"/>
              </a:spcBef>
              <a:spcAft>
                <a:spcPts val="1000"/>
              </a:spcAft>
              <a:buClrTx/>
              <a:buSzTx/>
              <a:buFont typeface="Arial" panose="020B0604020202020204" pitchFamily="34" charset="0"/>
              <a:buNone/>
              <a:tabLst/>
              <a:defRPr/>
            </a:pPr>
            <a:r>
              <a:rPr kumimoji="0" lang="fr-FR" sz="1800" b="1" i="0" u="none" strike="noStrike" kern="1200" cap="none" spc="0" normalizeH="0" baseline="0" noProof="0" dirty="0">
                <a:ln>
                  <a:noFill/>
                </a:ln>
                <a:solidFill>
                  <a:srgbClr val="007575"/>
                </a:solidFill>
                <a:effectLst/>
                <a:uLnTx/>
                <a:uFillTx/>
                <a:latin typeface="Arial" panose="020B0604020202020204" pitchFamily="34" charset="0"/>
              </a:rPr>
              <a:t>Atténuation de l’impact des inondations et tempêtes</a:t>
            </a:r>
          </a:p>
          <a:p>
            <a:pPr marL="540000">
              <a:lnSpc>
                <a:spcPct val="100000"/>
              </a:lnSpc>
              <a:spcAft>
                <a:spcPts val="1000"/>
              </a:spcAft>
              <a:defRPr/>
            </a:pPr>
            <a:r>
              <a:rPr kumimoji="0" lang="fr-FR" sz="1400" i="0" u="none" strike="noStrike" kern="1200" cap="none" spc="0" normalizeH="0" baseline="0" noProof="0" dirty="0">
                <a:ln>
                  <a:noFill/>
                </a:ln>
                <a:solidFill>
                  <a:prstClr val="black"/>
                </a:solidFill>
                <a:effectLst/>
                <a:uLnTx/>
                <a:uFillTx/>
                <a:latin typeface="Arial" panose="020B0604020202020204" pitchFamily="34" charset="0"/>
              </a:rPr>
              <a:t>Les zones humides restaurées peuvent agir comme de véritables éponges contre les précipitations excessives et les crues, atténuant les ondes de tempête côtières et protégeant les communautés face à des phénomènes météorologiques extrêmes.</a:t>
            </a:r>
          </a:p>
        </p:txBody>
      </p:sp>
      <p:pic>
        <p:nvPicPr>
          <p:cNvPr id="4" name="Image 3">
            <a:extLst>
              <a:ext uri="{FF2B5EF4-FFF2-40B4-BE49-F238E27FC236}">
                <a16:creationId xmlns:a16="http://schemas.microsoft.com/office/drawing/2014/main" id="{4CC6034B-0804-BC81-CD40-86D503B318CE}"/>
              </a:ext>
            </a:extLst>
          </p:cNvPr>
          <p:cNvPicPr>
            <a:picLocks noChangeAspect="1"/>
          </p:cNvPicPr>
          <p:nvPr>
            <p:custDataLst>
              <p:tags r:id="rId3"/>
            </p:custDataLst>
          </p:nvPr>
        </p:nvPicPr>
        <p:blipFill>
          <a:blip r:embed="rId10"/>
          <a:stretch>
            <a:fillRect/>
          </a:stretch>
        </p:blipFill>
        <p:spPr>
          <a:xfrm>
            <a:off x="456112" y="1391800"/>
            <a:ext cx="469900" cy="469900"/>
          </a:xfrm>
          <a:prstGeom prst="rect">
            <a:avLst/>
          </a:prstGeom>
        </p:spPr>
      </p:pic>
      <p:pic>
        <p:nvPicPr>
          <p:cNvPr id="5" name="Image 4">
            <a:extLst>
              <a:ext uri="{FF2B5EF4-FFF2-40B4-BE49-F238E27FC236}">
                <a16:creationId xmlns:a16="http://schemas.microsoft.com/office/drawing/2014/main" id="{98C4012D-7C04-B81E-3704-1020CBAB313F}"/>
              </a:ext>
            </a:extLst>
          </p:cNvPr>
          <p:cNvPicPr>
            <a:picLocks noChangeAspect="1"/>
          </p:cNvPicPr>
          <p:nvPr>
            <p:custDataLst>
              <p:tags r:id="rId4"/>
            </p:custDataLst>
          </p:nvPr>
        </p:nvPicPr>
        <p:blipFill>
          <a:blip r:embed="rId11"/>
          <a:stretch>
            <a:fillRect/>
          </a:stretch>
        </p:blipFill>
        <p:spPr>
          <a:xfrm>
            <a:off x="456112" y="2982894"/>
            <a:ext cx="469900" cy="469900"/>
          </a:xfrm>
          <a:prstGeom prst="rect">
            <a:avLst/>
          </a:prstGeom>
        </p:spPr>
      </p:pic>
      <p:pic>
        <p:nvPicPr>
          <p:cNvPr id="6" name="Image 5">
            <a:extLst>
              <a:ext uri="{FF2B5EF4-FFF2-40B4-BE49-F238E27FC236}">
                <a16:creationId xmlns:a16="http://schemas.microsoft.com/office/drawing/2014/main" id="{2413F567-B1EA-6E05-2D4E-86F6A492B357}"/>
              </a:ext>
            </a:extLst>
          </p:cNvPr>
          <p:cNvPicPr>
            <a:picLocks noChangeAspect="1"/>
          </p:cNvPicPr>
          <p:nvPr>
            <p:custDataLst>
              <p:tags r:id="rId5"/>
            </p:custDataLst>
          </p:nvPr>
        </p:nvPicPr>
        <p:blipFill>
          <a:blip r:embed="rId12"/>
          <a:stretch>
            <a:fillRect/>
          </a:stretch>
        </p:blipFill>
        <p:spPr>
          <a:xfrm>
            <a:off x="456112" y="4570823"/>
            <a:ext cx="469900" cy="469900"/>
          </a:xfrm>
          <a:prstGeom prst="rect">
            <a:avLst/>
          </a:prstGeom>
        </p:spPr>
      </p:pic>
      <p:pic>
        <p:nvPicPr>
          <p:cNvPr id="7" name="Image 6">
            <a:extLst>
              <a:ext uri="{FF2B5EF4-FFF2-40B4-BE49-F238E27FC236}">
                <a16:creationId xmlns:a16="http://schemas.microsoft.com/office/drawing/2014/main" id="{752E67DB-A767-E0E8-3669-40C6990B64FA}"/>
              </a:ext>
            </a:extLst>
          </p:cNvPr>
          <p:cNvPicPr>
            <a:picLocks noChangeAspect="1"/>
          </p:cNvPicPr>
          <p:nvPr>
            <p:custDataLst>
              <p:tags r:id="rId6"/>
            </p:custDataLst>
          </p:nvPr>
        </p:nvPicPr>
        <p:blipFill>
          <a:blip r:embed="rId13"/>
          <a:stretch>
            <a:fillRect/>
          </a:stretch>
        </p:blipFill>
        <p:spPr>
          <a:xfrm>
            <a:off x="5576323" y="1391800"/>
            <a:ext cx="469900" cy="469900"/>
          </a:xfrm>
          <a:prstGeom prst="rect">
            <a:avLst/>
          </a:prstGeom>
        </p:spPr>
      </p:pic>
      <p:pic>
        <p:nvPicPr>
          <p:cNvPr id="9" name="Image 8" descr="Une image contenant graphiques vectoriels&#10;&#10;Description générée automatiquement">
            <a:extLst>
              <a:ext uri="{FF2B5EF4-FFF2-40B4-BE49-F238E27FC236}">
                <a16:creationId xmlns:a16="http://schemas.microsoft.com/office/drawing/2014/main" id="{D8544F28-1332-CF62-F8BC-FCE2528C5C0C}"/>
              </a:ext>
            </a:extLst>
          </p:cNvPr>
          <p:cNvPicPr>
            <a:picLocks noChangeAspect="1"/>
          </p:cNvPicPr>
          <p:nvPr>
            <p:custDataLst>
              <p:tags r:id="rId7"/>
            </p:custDataLst>
          </p:nvPr>
        </p:nvPicPr>
        <p:blipFill>
          <a:blip r:embed="rId14"/>
          <a:stretch>
            <a:fillRect/>
          </a:stretch>
        </p:blipFill>
        <p:spPr>
          <a:xfrm>
            <a:off x="9028386" y="4162388"/>
            <a:ext cx="3068364" cy="2148888"/>
          </a:xfrm>
          <a:prstGeom prst="rect">
            <a:avLst/>
          </a:prstGeom>
        </p:spPr>
      </p:pic>
      <p:pic>
        <p:nvPicPr>
          <p:cNvPr id="10" name="Image 9" descr="Une image contenant texte, plante&#10;&#10;Description générée automatiquement">
            <a:extLst>
              <a:ext uri="{FF2B5EF4-FFF2-40B4-BE49-F238E27FC236}">
                <a16:creationId xmlns:a16="http://schemas.microsoft.com/office/drawing/2014/main" id="{09FCD600-049B-036F-D3CC-CB8FBD9D8C4D}"/>
              </a:ext>
            </a:extLst>
          </p:cNvPr>
          <p:cNvPicPr>
            <a:picLocks noChangeAspect="1"/>
          </p:cNvPicPr>
          <p:nvPr>
            <p:custDataLst>
              <p:tags r:id="rId8"/>
            </p:custDataLst>
          </p:nvPr>
        </p:nvPicPr>
        <p:blipFill>
          <a:blip r:embed="rId15"/>
          <a:stretch>
            <a:fillRect/>
          </a:stretch>
        </p:blipFill>
        <p:spPr>
          <a:xfrm>
            <a:off x="6178550" y="4298731"/>
            <a:ext cx="2354741" cy="2580796"/>
          </a:xfrm>
          <a:prstGeom prst="rect">
            <a:avLst/>
          </a:prstGeom>
        </p:spPr>
      </p:pic>
    </p:spTree>
    <p:extLst>
      <p:ext uri="{BB962C8B-B14F-4D97-AF65-F5344CB8AC3E}">
        <p14:creationId xmlns:p14="http://schemas.microsoft.com/office/powerpoint/2010/main" val="1653396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8499A3D4EBC46A54B223F15BF4755" ma:contentTypeVersion="14" ma:contentTypeDescription="Create a new document." ma:contentTypeScope="" ma:versionID="d3d5f6b086a7ab15a956499acfa0459b">
  <xsd:schema xmlns:xsd="http://www.w3.org/2001/XMLSchema" xmlns:xs="http://www.w3.org/2001/XMLSchema" xmlns:p="http://schemas.microsoft.com/office/2006/metadata/properties" xmlns:ns3="682f1ccd-e5c5-43c9-b9d9-dd72e0a643d0" xmlns:ns4="75035800-fbd9-4494-bf62-86cc10c5d50d" targetNamespace="http://schemas.microsoft.com/office/2006/metadata/properties" ma:root="true" ma:fieldsID="511bc48eb78312e8c3260c6625d820ce" ns3:_="" ns4:_="">
    <xsd:import namespace="682f1ccd-e5c5-43c9-b9d9-dd72e0a643d0"/>
    <xsd:import namespace="75035800-fbd9-4494-bf62-86cc10c5d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2f1ccd-e5c5-43c9-b9d9-dd72e0a643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035800-fbd9-4494-bf62-86cc10c5d50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12F664-61FA-4F5A-81D5-194DE546B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2f1ccd-e5c5-43c9-b9d9-dd72e0a643d0"/>
    <ds:schemaRef ds:uri="75035800-fbd9-4494-bf62-86cc10c5d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5B054F-8548-473B-9AE2-82DB7B4EFC5E}">
  <ds:schemaRefs>
    <ds:schemaRef ds:uri="http://schemas.microsoft.com/sharepoint/v3/contenttype/forms"/>
  </ds:schemaRefs>
</ds:datastoreItem>
</file>

<file path=customXml/itemProps3.xml><?xml version="1.0" encoding="utf-8"?>
<ds:datastoreItem xmlns:ds="http://schemas.openxmlformats.org/officeDocument/2006/customXml" ds:itemID="{2714DEC0-F9D9-4A49-8D4C-D0B1FA58B8DC}">
  <ds:schemaRef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75035800-fbd9-4494-bf62-86cc10c5d50d"/>
    <ds:schemaRef ds:uri="682f1ccd-e5c5-43c9-b9d9-dd72e0a643d0"/>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1464</TotalTime>
  <Words>1910</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DINPro-Regular</vt:lpstr>
      <vt:lpstr>Georgia</vt:lpstr>
      <vt:lpstr>Helvetica</vt:lpstr>
      <vt:lpstr>Times New Roman</vt:lpstr>
      <vt:lpstr>Thème Office</vt:lpstr>
      <vt:lpstr>PowerPoint Presentation</vt:lpstr>
      <vt:lpstr>Zones humides</vt:lpstr>
      <vt:lpstr>Restauration des zones humides : pourquoi est-il grand temps ?</vt:lpstr>
      <vt:lpstr>Les zones humides sont vitales pour l’humanité...</vt:lpstr>
      <vt:lpstr>Il est urgent de restaurer les zones humides. Quels sont les meilleurs moyens d’y parvenir ?</vt:lpstr>
      <vt:lpstr>Suivez les 7 bonnes pratiques</vt:lpstr>
      <vt:lpstr>Suivez les 7 bonnes pratiques</vt:lpstr>
      <vt:lpstr>Pourquoi la restauration des zones humides est-elle utile ?</vt:lpstr>
      <vt:lpstr>7 avantages de la restauration des zones humides</vt:lpstr>
      <vt:lpstr>7 avantages de la restauration des zones humides</vt:lpstr>
      <vt:lpstr>La restauration des zones humides est un engagement fort. Qui la rend possible ?</vt:lpstr>
      <vt:lpstr>7 acteurs clés œuvrent ensemble </vt:lpstr>
      <vt:lpstr>7 acteurs clés œuvrent ensemble </vt:lpstr>
      <vt:lpstr>Comment puis-je participer ou contribuer à cet effort ?</vt:lpstr>
      <vt:lpstr>Choisir en conscience</vt:lpstr>
      <vt:lpstr>Savoir persuader</vt:lpstr>
      <vt:lpstr>Agir avec audace</vt:lpstr>
      <vt:lpstr>La restauration des zones humides est entre vos mains ! Merci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Wetlands</dc:title>
  <dc:creator>Damien Gallay</dc:creator>
  <cp:lastModifiedBy>OSEKU-FRAINIER Sharon</cp:lastModifiedBy>
  <cp:revision>113</cp:revision>
  <cp:lastPrinted>2021-11-25T14:43:02Z</cp:lastPrinted>
  <dcterms:created xsi:type="dcterms:W3CDTF">2021-11-23T15:20:39Z</dcterms:created>
  <dcterms:modified xsi:type="dcterms:W3CDTF">2022-12-12T09:50:10Z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0x0101009528499A3D4EBC46A54B223F15BF4755</vt:lpwstr>
  </property>
</Properties>
</file>