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3"/>
  </p:handoutMasterIdLst>
  <p:sldIdLst>
    <p:sldId id="291" r:id="rId5"/>
    <p:sldId id="292" r:id="rId6"/>
    <p:sldId id="274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90" r:id="rId22"/>
  </p:sldIdLst>
  <p:sldSz cx="12192000" cy="6858000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75"/>
    <a:srgbClr val="FDC354"/>
    <a:srgbClr val="1A95A3"/>
    <a:srgbClr val="FFB22D"/>
    <a:srgbClr val="2EBAC9"/>
    <a:srgbClr val="EC9F88"/>
    <a:srgbClr val="BBD578"/>
    <a:srgbClr val="D3E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8"/>
    <p:restoredTop sz="96267"/>
  </p:normalViewPr>
  <p:slideViewPr>
    <p:cSldViewPr snapToGrid="0" snapToObjects="1">
      <p:cViewPr varScale="1">
        <p:scale>
          <a:sx n="95" d="100"/>
          <a:sy n="95" d="100"/>
        </p:scale>
        <p:origin x="14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74596-8B82-45C7-AE93-3297CC69F311}" type="datetimeFigureOut">
              <a:rPr lang="en-GB" smtClean="0"/>
              <a:t>05/12/2022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6DD2-4C87-4760-B016-D0012F25A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tlandsday.org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worldwetlandsday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worldwetlandsday.org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tlandsday.org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tlandsday.org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wetlandsday.org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4CFD6B-833D-BF80-1503-FF30ECB24FA2}"/>
              </a:ext>
            </a:extLst>
          </p:cNvPr>
          <p:cNvSpPr/>
          <p:nvPr userDrawn="1"/>
        </p:nvSpPr>
        <p:spPr>
          <a:xfrm>
            <a:off x="1" y="0"/>
            <a:ext cx="12192000" cy="4597422"/>
          </a:xfrm>
          <a:prstGeom prst="rect">
            <a:avLst/>
          </a:prstGeom>
          <a:gradFill flip="none" rotWithShape="1">
            <a:gsLst>
              <a:gs pos="0">
                <a:srgbClr val="1A95A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00FFC-4199-28FB-5089-659D12ABEBD2}"/>
              </a:ext>
            </a:extLst>
          </p:cNvPr>
          <p:cNvSpPr/>
          <p:nvPr userDrawn="1"/>
        </p:nvSpPr>
        <p:spPr>
          <a:xfrm>
            <a:off x="715051" y="1067993"/>
            <a:ext cx="10638410" cy="472201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FEE2FC-6D3B-C141-95E1-B69FB014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7DD75-6429-B042-996A-350089A4A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CAA9003-A3F6-7AE4-9359-8F3A3B74D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FC839AE-8ECF-48CE-9365-768D7D31B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874E25-381E-95C6-BFC8-002993C3EE6E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GenerationRestoration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ForWetlands</a:t>
            </a:r>
            <a:endParaRPr lang="fr-CH" sz="1100" dirty="0">
              <a:solidFill>
                <a:srgbClr val="0075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5">
            <a:extLst>
              <a:ext uri="{FF2B5EF4-FFF2-40B4-BE49-F238E27FC236}">
                <a16:creationId xmlns:a16="http://schemas.microsoft.com/office/drawing/2014/main" id="{D5ED5F49-06DA-A9E4-2952-CF37B4C29E7D}"/>
              </a:ext>
            </a:extLst>
          </p:cNvPr>
          <p:cNvSpPr txBox="1">
            <a:spLocks/>
          </p:cNvSpPr>
          <p:nvPr userDrawn="1"/>
        </p:nvSpPr>
        <p:spPr>
          <a:xfrm>
            <a:off x="9390770" y="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7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C4BE8-5DFC-8E41-87EA-450BDD215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B75F4B5-0F02-B449-A18D-243C10FCF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8447C-6C86-594B-ACED-68CFB861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510E2-23C4-8C4C-A3D3-4C903594B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E604E-ECC8-B645-B17F-0B043CE9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44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D9DA02-45D3-6D47-AD8A-A12D3DE8C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E47113-8550-BD42-B0C3-747C10613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92BA57-C1F3-2E4D-A626-F697B1BB0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C181B2-B853-8541-A1AA-35ACC922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7C87F8-9989-AC41-9806-89BAC09E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83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63984A-1B3E-87E9-BBE1-CB9C75DB5188}"/>
              </a:ext>
            </a:extLst>
          </p:cNvPr>
          <p:cNvSpPr/>
          <p:nvPr userDrawn="1"/>
        </p:nvSpPr>
        <p:spPr>
          <a:xfrm>
            <a:off x="1" y="0"/>
            <a:ext cx="12192000" cy="4597422"/>
          </a:xfrm>
          <a:prstGeom prst="rect">
            <a:avLst/>
          </a:prstGeom>
          <a:gradFill flip="none" rotWithShape="1">
            <a:gsLst>
              <a:gs pos="0">
                <a:srgbClr val="1A95A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2D8785-04CC-7F80-B94C-0FF6EA5393E5}"/>
              </a:ext>
            </a:extLst>
          </p:cNvPr>
          <p:cNvSpPr/>
          <p:nvPr userDrawn="1"/>
        </p:nvSpPr>
        <p:spPr>
          <a:xfrm>
            <a:off x="715051" y="1067993"/>
            <a:ext cx="10638410" cy="472201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porcelaine&#10;&#10;Description générée automatiquement">
            <a:extLst>
              <a:ext uri="{FF2B5EF4-FFF2-40B4-BE49-F238E27FC236}">
                <a16:creationId xmlns:a16="http://schemas.microsoft.com/office/drawing/2014/main" id="{D62262FE-80FE-D78F-A178-8D2866B0B8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705"/>
          <a:stretch/>
        </p:blipFill>
        <p:spPr>
          <a:xfrm>
            <a:off x="9061727" y="5358357"/>
            <a:ext cx="3130273" cy="13269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57DB555-E4B3-CDC3-1E41-F0F857E472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070" y="5033904"/>
            <a:ext cx="1130278" cy="113027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575B32-0D98-224D-90DD-110BC41FA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C12B5D-E432-F44D-8CDE-EEF74C4A0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547A01-7E47-A440-9C4B-EEA6DD3B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30B02-302A-1647-A8F9-80E6CF93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4327" y="6356350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0DEDA2-6FEA-8D23-4EFF-DC3B6AF05097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GenerationRestoration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ForWetlands</a:t>
            </a:r>
            <a:endParaRPr lang="fr-CH" sz="1100" dirty="0">
              <a:solidFill>
                <a:srgbClr val="0075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0DE5FDA-8648-5F4D-C442-6AE10914F05D}"/>
              </a:ext>
            </a:extLst>
          </p:cNvPr>
          <p:cNvSpPr txBox="1">
            <a:spLocks/>
          </p:cNvSpPr>
          <p:nvPr userDrawn="1"/>
        </p:nvSpPr>
        <p:spPr>
          <a:xfrm>
            <a:off x="9390770" y="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3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BEAAF7C-B26E-8A5E-1662-74F0CC15D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732077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9ABAEB5-CE2E-4801-CED7-C14498DDA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43561" y="1819879"/>
            <a:ext cx="1130278" cy="11302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153153-6E7D-A6A6-86E1-DED85814236B}"/>
              </a:ext>
            </a:extLst>
          </p:cNvPr>
          <p:cNvSpPr/>
          <p:nvPr userDrawn="1"/>
        </p:nvSpPr>
        <p:spPr>
          <a:xfrm>
            <a:off x="715051" y="1067993"/>
            <a:ext cx="10600755" cy="4722014"/>
          </a:xfrm>
          <a:prstGeom prst="rect">
            <a:avLst/>
          </a:prstGeom>
          <a:solidFill>
            <a:schemeClr val="bg1">
              <a:alpha val="7493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00F9A-66D6-C54F-9C3A-12E5BBDE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BA275-A511-404F-BE93-30D20B60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23C745A0-389E-AAA7-2791-C90BADF7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7C88F245-B8A2-18C7-FD42-47379D20ABFA}"/>
              </a:ext>
            </a:extLst>
          </p:cNvPr>
          <p:cNvSpPr txBox="1">
            <a:spLocks/>
          </p:cNvSpPr>
          <p:nvPr userDrawn="1"/>
        </p:nvSpPr>
        <p:spPr>
          <a:xfrm>
            <a:off x="9390770" y="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9B866A3-51E7-DAA5-4A68-58E87D41C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26AD25C-FADC-9BB3-4FCB-1B38B7269D18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CH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GenerationRestoration</a:t>
            </a:r>
            <a:r>
              <a:rPr lang="fr-CH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fr-CH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ForWetlands</a:t>
            </a:r>
            <a:endParaRPr lang="fr-CH" sz="11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22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B81820-AD3D-F24E-A78B-B762AB772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488838-797C-1C43-8C1A-EC135826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D74E05-3322-43DA-1A0D-ABBDD9948D6F}"/>
              </a:ext>
            </a:extLst>
          </p:cNvPr>
          <p:cNvSpPr/>
          <p:nvPr userDrawn="1"/>
        </p:nvSpPr>
        <p:spPr>
          <a:xfrm>
            <a:off x="1" y="0"/>
            <a:ext cx="12192000" cy="4597422"/>
          </a:xfrm>
          <a:prstGeom prst="rect">
            <a:avLst/>
          </a:prstGeom>
          <a:gradFill flip="none" rotWithShape="1">
            <a:gsLst>
              <a:gs pos="0">
                <a:srgbClr val="1A95A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B2896-21D0-A2BF-20B7-2CAC72A9F863}"/>
              </a:ext>
            </a:extLst>
          </p:cNvPr>
          <p:cNvSpPr/>
          <p:nvPr userDrawn="1"/>
        </p:nvSpPr>
        <p:spPr>
          <a:xfrm>
            <a:off x="715051" y="1067993"/>
            <a:ext cx="10638410" cy="4722014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B1D42664-D72F-03C3-5B38-302737E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770" y="6099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6AB52EA-AD4E-DD25-801D-47266F20D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698ABAD-8769-867B-196F-A9A8B88EB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4351338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FAC4B60-4E0B-8976-76BD-85DF1C35AB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9642" y="511955"/>
            <a:ext cx="2165456" cy="152646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28F8947-73D7-500D-D8B2-D0D36D08B797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GenerationRestoration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ForWetlands</a:t>
            </a:r>
            <a:endParaRPr lang="fr-CH" sz="1100" dirty="0">
              <a:solidFill>
                <a:srgbClr val="0075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9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132D4FE-B1E3-52F0-B5C9-9B89025AC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129"/>
            <a:ext cx="12204702" cy="6850871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1F3782-25CF-FA45-B51E-C25DF1CD0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290333-0751-1444-867D-A74B803D0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7AA33464-4CC0-0EB0-6253-58A6F3C7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B54B2B0A-D7A8-8822-4395-144574E0C94B}"/>
              </a:ext>
            </a:extLst>
          </p:cNvPr>
          <p:cNvSpPr txBox="1">
            <a:spLocks/>
          </p:cNvSpPr>
          <p:nvPr userDrawn="1"/>
        </p:nvSpPr>
        <p:spPr>
          <a:xfrm>
            <a:off x="9390770" y="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DDAD2DE-D123-094F-88E7-3BBCF2505532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CH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GenerationRestoration</a:t>
            </a:r>
            <a:r>
              <a:rPr lang="fr-CH" sz="11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fr-CH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ForWetlands</a:t>
            </a:r>
            <a:endParaRPr lang="fr-CH" sz="11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0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48A66-6690-1147-A8A1-7FBBB5DB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E3C590-5F27-8342-B769-859582959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EB28EE-2D13-E740-9643-2AB107AB0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C9B013-FC6C-B541-A9FC-9AB1A94CC0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0C2997C-ABD5-D14A-98E5-F12C96D22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1549385-E0AB-6F4E-9082-CBAEC42D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A14F6E-F352-604B-B227-89102C29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F3EB2F-48BE-344D-B548-702DDDDC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938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70C8227-3EF1-AB4B-B7B7-D44899E6E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956805-3BC2-0243-9725-E7DBEEEF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BAE74-3840-D024-8627-400C22E382DD}"/>
              </a:ext>
            </a:extLst>
          </p:cNvPr>
          <p:cNvSpPr/>
          <p:nvPr userDrawn="1"/>
        </p:nvSpPr>
        <p:spPr>
          <a:xfrm>
            <a:off x="1" y="0"/>
            <a:ext cx="12192000" cy="4597422"/>
          </a:xfrm>
          <a:prstGeom prst="rect">
            <a:avLst/>
          </a:prstGeom>
          <a:gradFill flip="none" rotWithShape="1">
            <a:gsLst>
              <a:gs pos="0">
                <a:srgbClr val="1A95A3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CE9599-3221-5428-D6E2-3944F818E959}"/>
              </a:ext>
            </a:extLst>
          </p:cNvPr>
          <p:cNvSpPr/>
          <p:nvPr userDrawn="1"/>
        </p:nvSpPr>
        <p:spPr>
          <a:xfrm>
            <a:off x="715051" y="1067993"/>
            <a:ext cx="10638410" cy="4722014"/>
          </a:xfrm>
          <a:prstGeom prst="rect">
            <a:avLst/>
          </a:prstGeom>
          <a:solidFill>
            <a:srgbClr val="92D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27C9488-C2D5-2A0D-2571-7CA7C738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0770" y="6099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6EC6E6-8E21-2F47-B487-0542D24FCF44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940C0BE-AAFF-52BB-54F1-78C5BF6F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0515600" cy="1325563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DD2F70-15C8-FD49-6122-06DCC48941F5}"/>
              </a:ext>
            </a:extLst>
          </p:cNvPr>
          <p:cNvSpPr txBox="1">
            <a:spLocks/>
          </p:cNvSpPr>
          <p:nvPr userDrawn="1"/>
        </p:nvSpPr>
        <p:spPr>
          <a:xfrm>
            <a:off x="715051" y="6160682"/>
            <a:ext cx="7322876" cy="697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www.worldwetlandsday.org</a:t>
            </a:r>
            <a:r>
              <a:rPr lang="en-US" sz="1100" kern="0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GenerationRestoration</a:t>
            </a:r>
            <a:r>
              <a:rPr lang="fr-CH" sz="1100" dirty="0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#</a:t>
            </a:r>
            <a:r>
              <a:rPr lang="fr-CH" sz="1100" dirty="0" err="1">
                <a:solidFill>
                  <a:srgbClr val="00757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ForWetlands</a:t>
            </a:r>
            <a:endParaRPr lang="fr-CH" sz="1100" dirty="0">
              <a:solidFill>
                <a:srgbClr val="00757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12D81-8CF0-2946-8003-51F9A560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62F7D-F0FE-E241-8317-4F3C8E945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4242F5-C59D-C44A-B79C-80049C9F9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321E87-1087-0A49-BFE5-69AD450F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33C075-3762-F64A-A4B7-E5474D5F1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8805FF-5D29-7943-BE04-8D48CB8E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8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B0917-6DBB-A449-97EA-E1FF1FFB5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37B443A-8D29-1942-A217-E87ACBA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4E86E4-8C92-154C-9B1C-FACD659F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98C98A-E238-5B44-8DB8-E22C2CE0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04C09-88F4-D14E-ABCD-B2D4AC3DE463}" type="datetimeFigureOut">
              <a:rPr lang="fr-FR" smtClean="0"/>
              <a:t>05/12/2022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2FA8A5-23EC-024F-953B-9D8D5261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DE844-5836-9D44-B1C3-89974B85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EC6E6-8E21-2F47-B487-0542D24FCF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14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F240250-3F44-4846-B50C-5DC94B274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000FF6-0F15-2E45-9044-120B6B643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814CE7-5C6F-374A-8ABF-1DEC5245B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4C09-88F4-D14E-ABCD-B2D4AC3DE463}" type="datetimeFigureOut">
              <a:rPr lang="fr-FR" smtClean="0"/>
              <a:t>05/12/2022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BE1BEB-7C57-8745-A700-2FA7E89F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6D73EF-A9EC-094E-980B-D201E21F12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C6E6-8E21-2F47-B487-0542D24FCF44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87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wetlandsday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7D1DD82-7E2C-EA4D-A7CD-16EB82A99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2" y="7129"/>
            <a:ext cx="12204702" cy="685087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E2511B4-1119-F743-7EC3-48AB5F6678B8}"/>
              </a:ext>
            </a:extLst>
          </p:cNvPr>
          <p:cNvSpPr txBox="1">
            <a:spLocks/>
          </p:cNvSpPr>
          <p:nvPr/>
        </p:nvSpPr>
        <p:spPr>
          <a:xfrm>
            <a:off x="306587" y="5475262"/>
            <a:ext cx="2930637" cy="91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kern="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www.worldwetlandsday.org</a:t>
            </a:r>
            <a:r>
              <a:rPr lang="en-US" sz="1400" kern="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1400" kern="0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fr-CH" sz="1400" dirty="0">
                <a:solidFill>
                  <a:schemeClr val="bg1"/>
                </a:solidFill>
                <a:effectLst/>
                <a:latin typeface="Helvetica" pitchFamily="2" charset="0"/>
              </a:rPr>
              <a:t>#</a:t>
            </a:r>
            <a:r>
              <a:rPr lang="fr-CH" sz="1400" dirty="0" err="1">
                <a:solidFill>
                  <a:schemeClr val="bg1"/>
                </a:solidFill>
                <a:effectLst/>
                <a:latin typeface="Helvetica" pitchFamily="2" charset="0"/>
              </a:rPr>
              <a:t>GenerationRestoration</a:t>
            </a:r>
            <a:r>
              <a:rPr lang="fr-CH" sz="1400" dirty="0">
                <a:solidFill>
                  <a:schemeClr val="bg1"/>
                </a:solidFill>
                <a:latin typeface="Helvetica" pitchFamily="2" charset="0"/>
              </a:rPr>
              <a:t/>
            </a:r>
            <a:br>
              <a:rPr lang="fr-CH" sz="1400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fr-CH" sz="1400" dirty="0">
                <a:solidFill>
                  <a:schemeClr val="bg1"/>
                </a:solidFill>
                <a:effectLst/>
                <a:latin typeface="Helvetica" pitchFamily="2" charset="0"/>
              </a:rPr>
              <a:t>#</a:t>
            </a:r>
            <a:r>
              <a:rPr lang="fr-CH" sz="1400" dirty="0" err="1">
                <a:solidFill>
                  <a:schemeClr val="bg1"/>
                </a:solidFill>
                <a:effectLst/>
                <a:latin typeface="Helvetica" pitchFamily="2" charset="0"/>
              </a:rPr>
              <a:t>ForWetlands</a:t>
            </a:r>
            <a:endParaRPr lang="fr-CH" sz="1400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F0B4E06-58B6-B860-9F9D-7B83223A9AE1}"/>
              </a:ext>
            </a:extLst>
          </p:cNvPr>
          <p:cNvSpPr>
            <a:spLocks noGrp="1"/>
          </p:cNvSpPr>
          <p:nvPr/>
        </p:nvSpPr>
        <p:spPr>
          <a:xfrm>
            <a:off x="194132" y="1319678"/>
            <a:ext cx="8182613" cy="2947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</a:t>
            </a:r>
          </a:p>
          <a:p>
            <a:pPr>
              <a:lnSpc>
                <a:spcPts val="4800"/>
              </a:lnSpc>
            </a:pPr>
            <a:r>
              <a:rPr lang="en-US" sz="4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wetland</a:t>
            </a:r>
            <a:br>
              <a:rPr lang="en-US" sz="4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restoration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D40E1F2-A6E7-9F81-2709-3DB42D30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068" y="3889952"/>
            <a:ext cx="3098800" cy="2184400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F7044778-99E3-6764-4BA8-D1626598D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4777" y="104622"/>
            <a:ext cx="3207749" cy="121505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366DD9-76CA-DBE2-8498-056DA873280F}"/>
              </a:ext>
            </a:extLst>
          </p:cNvPr>
          <p:cNvSpPr txBox="1">
            <a:spLocks/>
          </p:cNvSpPr>
          <p:nvPr/>
        </p:nvSpPr>
        <p:spPr>
          <a:xfrm>
            <a:off x="306587" y="255275"/>
            <a:ext cx="2930637" cy="91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H" sz="1400" dirty="0">
                <a:solidFill>
                  <a:schemeClr val="bg1"/>
                </a:solidFill>
                <a:effectLst/>
                <a:latin typeface="Helvetica" pitchFamily="2" charset="0"/>
              </a:rPr>
              <a:t>Date: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E45146-52DB-66C4-DDDD-03E2D2CB8B29}"/>
              </a:ext>
            </a:extLst>
          </p:cNvPr>
          <p:cNvSpPr txBox="1">
            <a:spLocks/>
          </p:cNvSpPr>
          <p:nvPr/>
        </p:nvSpPr>
        <p:spPr>
          <a:xfrm>
            <a:off x="306587" y="4268069"/>
            <a:ext cx="2930637" cy="91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H" sz="1400" dirty="0">
                <a:solidFill>
                  <a:schemeClr val="bg1"/>
                </a:solidFill>
                <a:effectLst/>
                <a:latin typeface="Helvetica" pitchFamily="2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205396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9B58A-E8CE-963B-5E8B-8942A51A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1" y="32784"/>
            <a:ext cx="10922867" cy="1325563"/>
          </a:xfrm>
        </p:spPr>
        <p:txBody>
          <a:bodyPr/>
          <a:lstStyle/>
          <a:p>
            <a:r>
              <a:rPr lang="de-DE" dirty="0"/>
              <a:t>Restored wetlands bring 7 key benefits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61B1E-6B65-81E3-5182-16540934F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3540219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Improve livelihoods</a:t>
            </a:r>
            <a:endParaRPr lang="en-DE" sz="180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Wetlands create livelihoods in fishing</a:t>
            </a:r>
            <a:b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aquaculture, and also provide</a:t>
            </a:r>
            <a:b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goods like reeds and grasses. </a:t>
            </a:r>
            <a:b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opportunities often benefit indigenous populations.</a:t>
            </a:r>
            <a:endParaRPr lang="en-DE" sz="14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Boost eco-tourism</a:t>
            </a:r>
            <a:endParaRPr lang="en-DE" sz="180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restored wetland can be a sustainable magnet for visitors; a natural attraction that draws tourists along with opportunities to serve them. </a:t>
            </a:r>
            <a:endParaRPr lang="en-DE" sz="14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Enhance quality of life </a:t>
            </a:r>
            <a:endParaRPr lang="en-DE" sz="180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Revitalized wetlands provide a place to relax, experience nature – and a enjoy sense of satisfaction </a:t>
            </a:r>
            <a:b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their resurgence.</a:t>
            </a: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888EE7-D790-C76E-1D79-CD6CC54D9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35" y="1405216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F01A124-8E74-0A78-D0D2-E95ECB7A5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910" y="3242231"/>
            <a:ext cx="469900" cy="469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912DECD-6297-6E1C-1893-175DF2B6A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100" y="1409213"/>
            <a:ext cx="469900" cy="469900"/>
          </a:xfrm>
          <a:prstGeom prst="rect">
            <a:avLst/>
          </a:prstGeom>
        </p:spPr>
      </p:pic>
      <p:pic>
        <p:nvPicPr>
          <p:cNvPr id="7" name="Image 6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1CC5F6CA-F048-E72A-4741-503C31A5A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938" y="2689280"/>
            <a:ext cx="3068364" cy="2148888"/>
          </a:xfrm>
          <a:prstGeom prst="rect">
            <a:avLst/>
          </a:prstGeom>
        </p:spPr>
      </p:pic>
      <p:pic>
        <p:nvPicPr>
          <p:cNvPr id="8" name="Image 7" descr="Une image contenant texte, plante&#10;&#10;Description générée automatiquement">
            <a:extLst>
              <a:ext uri="{FF2B5EF4-FFF2-40B4-BE49-F238E27FC236}">
                <a16:creationId xmlns:a16="http://schemas.microsoft.com/office/drawing/2014/main" id="{E0F86BD2-3D25-8D5D-765C-E641085A0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8550" y="4298731"/>
            <a:ext cx="2354741" cy="25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0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7AC8C-74F6-FD94-67FF-582E157F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Wetland</a:t>
            </a:r>
            <a:r>
              <a:rPr lang="de-DE" dirty="0"/>
              <a:t> </a:t>
            </a:r>
            <a:r>
              <a:rPr lang="de-DE" dirty="0" err="1"/>
              <a:t>restoration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undertaking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Who </a:t>
            </a:r>
            <a:r>
              <a:rPr lang="de-DE" dirty="0" err="1"/>
              <a:t>makes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happen?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772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760FE-4219-30BB-82EE-84F83900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 key players work together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99D11-C33E-1926-880F-C66AE76B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3780102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en-US" sz="1800" b="1" dirty="0" err="1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GenerationRestoration</a:t>
            </a: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Enthusiastic individuals like you support </a:t>
            </a:r>
            <a:b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 with your own choices, voices </a:t>
            </a:r>
            <a:b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actions, and by getting involved in </a:t>
            </a:r>
            <a:b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initiatives. </a:t>
            </a: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sector: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Local, regional and national governments typically enable, encourage and facilitate a wetland restoration initiative. They gather input from key stakeholders, make trade-off decisions, and often lead and manage the project. </a:t>
            </a:r>
            <a:endParaRPr lang="de-DE" sz="1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Funders: 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Governments, financial institutions, foundations and individuals provide the actual funding needed to make the restoration project a reality.</a:t>
            </a: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6C0E31-5126-C19E-6EE2-187FD58C8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12" y="1358347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40FA048-D011-3ABD-348F-BC93614D7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12" y="3049166"/>
            <a:ext cx="469900" cy="469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1924CEA-3FBB-016C-5C3D-50840C98A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158" y="1358347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84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B760FE-4219-30BB-82EE-84F83900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7key players work together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99D11-C33E-1926-880F-C66AE76BF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10350500" cy="3813555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leaders: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DE" sz="180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which benefits are most</a:t>
            </a:r>
            <a:b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to residents, and ensure that</a:t>
            </a:r>
            <a:b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locals have a voice.  </a:t>
            </a:r>
            <a:endParaRPr lang="en-DE" sz="14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sector: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DE" sz="180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fishers and farmers often depend</a:t>
            </a:r>
            <a:b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wetlands, so restoration can enhance </a:t>
            </a:r>
            <a:b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livelihoods. The agricultural, beverage </a:t>
            </a:r>
            <a:b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food industries are also beneficiaries.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DE" sz="18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Educators:  </a:t>
            </a:r>
            <a:endParaRPr lang="en-DE" sz="180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 and other educators work to raise awareness of the advantages of wetland restoration.</a:t>
            </a:r>
            <a:endParaRPr lang="en-DE" sz="14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Scientists and wetland practitioners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DE" sz="180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4000" indent="-22225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experts provide in-depth knowledge to the community and the project leaders, and ensure technology and innovation play a role in wetland restoration.</a:t>
            </a: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F1870B-1AF9-34BF-9E25-ABB3FB128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70" y="1379367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6F1C7E-15FD-0406-5438-63E2CDF6F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70" y="2824875"/>
            <a:ext cx="469900" cy="469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8C4C2DE-F2F4-A427-985D-B3D0578C1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61" y="1379367"/>
            <a:ext cx="469900" cy="469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E51634-A7F5-F6F4-4B87-4A617A78B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100" y="2589925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3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7AC8C-74F6-FD94-67FF-582E157F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2766218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I </a:t>
            </a:r>
            <a:r>
              <a:rPr lang="de-DE" dirty="0" err="1"/>
              <a:t>personally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contribute</a:t>
            </a:r>
            <a:r>
              <a:rPr lang="de-DE" dirty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994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19799-F033-5C3C-8489-F757BD88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Conscious</a:t>
            </a:r>
            <a:r>
              <a:rPr lang="de-DE" dirty="0"/>
              <a:t> </a:t>
            </a:r>
            <a:r>
              <a:rPr lang="de-DE" dirty="0" err="1"/>
              <a:t>choices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FE2F55-38F2-4E0D-A631-4FE9F5C94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612" y="1883734"/>
            <a:ext cx="10350500" cy="3953138"/>
          </a:xfrm>
        </p:spPr>
        <p:txBody>
          <a:bodyPr numCol="2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Learn more about wetlands</a:t>
            </a:r>
            <a:endParaRPr lang="en-US" sz="1800" dirty="0">
              <a:solidFill>
                <a:srgbClr val="007575"/>
              </a:solidFill>
              <a:effectLst/>
              <a:latin typeface="Arial" panose="020B0604020202020204" pitchFamily="34" charset="0"/>
              <a:ea typeface="DINPro-Regular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cs typeface="Times New Roman" panose="02020603050405020304" pitchFamily="18" charset="0"/>
              </a:rPr>
              <a:t>Become aware of the major threats to this</a:t>
            </a:r>
            <a:br>
              <a:rPr lang="en-US" sz="1400" dirty="0">
                <a:cs typeface="Times New Roman" panose="02020603050405020304" pitchFamily="18" charset="0"/>
              </a:rPr>
            </a:br>
            <a:r>
              <a:rPr lang="en-US" sz="1400" dirty="0">
                <a:cs typeface="Times New Roman" panose="02020603050405020304" pitchFamily="18" charset="0"/>
              </a:rPr>
              <a:t>valuable ecosystem such as drainage, pollution</a:t>
            </a:r>
            <a:br>
              <a:rPr lang="en-US" sz="1400" dirty="0">
                <a:cs typeface="Times New Roman" panose="02020603050405020304" pitchFamily="18" charset="0"/>
              </a:rPr>
            </a:br>
            <a:r>
              <a:rPr lang="en-US" sz="1400" dirty="0">
                <a:cs typeface="Times New Roman" panose="02020603050405020304" pitchFamily="18" charset="0"/>
              </a:rPr>
              <a:t>from waste and chemicals, and invasive species.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endParaRPr lang="en-US" sz="1400" dirty="0"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water-friendly and ecosystem</a:t>
            </a:r>
            <a:b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conscious decisions.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water sparingly. Adopt a diet with less environmental impact. Avoid using toxic products that could flow into wetlands. Don’t dump waste or rubbish in wetlands. </a:t>
            </a:r>
            <a:endParaRPr lang="en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 your own Pledge to Act for Wetland Restoration.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The “Wall of Pledges” is a great place to post your </a:t>
            </a: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Conscious Choices, Persuasive Voices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and </a:t>
            </a:r>
            <a:r>
              <a:rPr lang="en-US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Bold Actions for Wetland Restoration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. </a:t>
            </a:r>
            <a:endParaRPr lang="en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fr-FR" sz="1800" dirty="0"/>
          </a:p>
        </p:txBody>
      </p:sp>
      <p:sp>
        <p:nvSpPr>
          <p:cNvPr id="4" name="Rectangle 3"/>
          <p:cNvSpPr/>
          <p:nvPr/>
        </p:nvSpPr>
        <p:spPr>
          <a:xfrm>
            <a:off x="797168" y="1201058"/>
            <a:ext cx="9902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choices that minimize the loss and degradation of wetlands</a:t>
            </a:r>
          </a:p>
        </p:txBody>
      </p:sp>
    </p:spTree>
    <p:extLst>
      <p:ext uri="{BB962C8B-B14F-4D97-AF65-F5344CB8AC3E}">
        <p14:creationId xmlns:p14="http://schemas.microsoft.com/office/powerpoint/2010/main" val="2765102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80D080-305D-5BE1-84C0-684ADFF3D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Persuasive </a:t>
            </a:r>
            <a:r>
              <a:rPr lang="de-DE" dirty="0" err="1"/>
              <a:t>voices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80CAEF-37D4-543B-AE63-B4F95393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515" y="1462753"/>
            <a:ext cx="10350500" cy="3599901"/>
          </a:xfrm>
        </p:spPr>
        <p:txBody>
          <a:bodyPr numCol="2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Become a wetland champion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4000">
              <a:lnSpc>
                <a:spcPct val="100000"/>
              </a:lnSpc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Advocate for protecting local wetlands, </a:t>
            </a:r>
            <a:b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for restoring degraded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ones.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400" b="1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your social media outreach to </a:t>
            </a:r>
            <a:b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maximize awareness of wetlands </a:t>
            </a:r>
          </a:p>
          <a:p>
            <a:pPr marL="684000">
              <a:lnSpc>
                <a:spcPct val="100000"/>
              </a:lnSpc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Highlight World Wetlands Day on Twitter, Instagram, Facebook and other social media platforms. Use the hashtags #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GenerationRestoration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#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ForWetlands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#</a:t>
            </a:r>
            <a:r>
              <a:rPr lang="en-US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WorldWetlandsDay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b="1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solidFill>
                <a:srgbClr val="00757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b="1" dirty="0">
              <a:solidFill>
                <a:srgbClr val="007575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Take a wetlands field trip to see where restoration is needed.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4000">
              <a:lnSpc>
                <a:spcPct val="100000"/>
              </a:lnSpc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on site, consider what the wetland does for the area, and whether it is degraded.</a:t>
            </a:r>
          </a:p>
          <a:p>
            <a:pPr marL="684000">
              <a:lnSpc>
                <a:spcPct val="100000"/>
              </a:lnSpc>
            </a:pP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 a talk to support wetland restoration</a:t>
            </a: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An e</a:t>
            </a: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ducational event can help build support for a restoring a local wetland.  Call on wetland experts, local people who make their livings in wetlands to underline why restoration is important. </a:t>
            </a:r>
            <a:endParaRPr lang="en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DE" sz="1800" dirty="0"/>
          </a:p>
          <a:p>
            <a:pPr>
              <a:lnSpc>
                <a:spcPct val="100000"/>
              </a:lnSpc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69335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11482-B87C-37B1-84BC-DA8FD556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Bold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B3CC22-A2DB-263A-8238-C056010B2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885" y="1892408"/>
            <a:ext cx="10350500" cy="3735784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an advocacy effort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Encourage local, state and national governments to protect local wetlands and restore degraded ones. </a:t>
            </a:r>
            <a:endParaRPr lang="en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Hold or join a public wetlands cleanup day</a:t>
            </a:r>
            <a:endParaRPr lang="en-US" sz="1800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cs typeface="Times New Roman" panose="02020603050405020304" pitchFamily="18" charset="0"/>
              </a:rPr>
              <a:t>Remove debris, trash and waste that has</a:t>
            </a:r>
            <a:br>
              <a:rPr lang="en-US" sz="1400" dirty="0">
                <a:cs typeface="Times New Roman" panose="02020603050405020304" pitchFamily="18" charset="0"/>
              </a:rPr>
            </a:br>
            <a:r>
              <a:rPr lang="en-US" sz="1400" dirty="0">
                <a:cs typeface="Times New Roman" panose="02020603050405020304" pitchFamily="18" charset="0"/>
              </a:rPr>
              <a:t>accumulated in the wetland. </a:t>
            </a:r>
          </a:p>
          <a:p>
            <a:pPr marL="11113" lvl="0" indent="-11113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Get directly involved in a local wetland restoration project. </a:t>
            </a:r>
          </a:p>
          <a:p>
            <a:pPr marL="684000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Get input and help ensure that the restoration efforts reflect the needs of local residents.</a:t>
            </a:r>
            <a:endParaRPr lang="en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3" lvl="0" indent="-11113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Add your event to the global map and search directory</a:t>
            </a:r>
            <a:r>
              <a:rPr lang="en-US" sz="1800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. </a:t>
            </a:r>
          </a:p>
          <a:p>
            <a:pPr marL="684000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ea typeface="DINPro-Regular"/>
                <a:cs typeface="Times New Roman" panose="02020603050405020304" pitchFamily="18" charset="0"/>
              </a:rPr>
              <a:t>Our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online interactive map shows what events are taking place and where around the world for World Wetlands Day.</a:t>
            </a:r>
            <a:endParaRPr lang="en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3" indent="-11113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Share a photo of your bold actions on the Restoration Photo Gallery. </a:t>
            </a:r>
          </a:p>
          <a:p>
            <a:pPr marL="684000" indent="-222250">
              <a:lnSpc>
                <a:spcPct val="100000"/>
              </a:lnSpc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INPro-Regular"/>
                <a:cs typeface="Times New Roman" panose="02020603050405020304" pitchFamily="18" charset="0"/>
              </a:rPr>
              <a:t>This photo gallery aims to show where restoration is happening around the world to motivate and inspire more restoration efforts.</a:t>
            </a:r>
            <a:endParaRPr lang="de-DE" sz="1400" dirty="0">
              <a:latin typeface="Calibri" panose="020F0502020204030204" pitchFamily="34" charset="0"/>
              <a:ea typeface="DINPro-Regular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fr-FR" sz="1800" dirty="0"/>
          </a:p>
        </p:txBody>
      </p:sp>
      <p:sp>
        <p:nvSpPr>
          <p:cNvPr id="4" name="Rectangle 3"/>
          <p:cNvSpPr/>
          <p:nvPr/>
        </p:nvSpPr>
        <p:spPr>
          <a:xfrm>
            <a:off x="836245" y="1229808"/>
            <a:ext cx="9519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your own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 to create change and support wetland restoration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locally, regionally or nationally: </a:t>
            </a:r>
            <a:endParaRPr lang="de-DE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47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5F843-A92F-BB98-35CB-42F1E99C8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40797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Wetland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restoration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hands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D6C3D3CC-5AA8-7834-8D84-FE50849E6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12" y="250058"/>
            <a:ext cx="3481543" cy="155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5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58434-19D0-75DC-8F8D-16A28B4D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Wetlands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27CB7-36AC-9365-8BEC-FE6198CE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47" y="1782308"/>
            <a:ext cx="5054965" cy="406269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TYPES OF WETLANDS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Inland wetlands: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marshes, lakes, rivers, floodplains, and swamps 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Coastal wetlands: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saltwater marshes, estuaries, mangroves, lagoons and coral reefs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Human-made wetlands: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Fish ponds, rice paddies and salt pans</a:t>
            </a:r>
            <a:endParaRPr lang="en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DE" sz="1800" dirty="0"/>
          </a:p>
          <a:p>
            <a:pPr>
              <a:lnSpc>
                <a:spcPct val="100000"/>
              </a:lnSpc>
            </a:pPr>
            <a:endParaRPr lang="fr-FR" sz="1800" dirty="0"/>
          </a:p>
        </p:txBody>
      </p:sp>
      <p:sp>
        <p:nvSpPr>
          <p:cNvPr id="4" name="Rectangle 3"/>
          <p:cNvSpPr/>
          <p:nvPr/>
        </p:nvSpPr>
        <p:spPr>
          <a:xfrm>
            <a:off x="972406" y="1207134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Land areas 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saturated or flooded with water either permanently or seasonally.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8" y="1790086"/>
            <a:ext cx="4911392" cy="39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4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9B58A-E8CE-963B-5E8B-8942A51A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Wetland restoration: Why is it time?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61B1E-6B65-81E3-5182-16540934F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900" y="1206059"/>
            <a:ext cx="7041816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Wetlands are being lost three times faster than forests. 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Earth’s most threatened ecosystem.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than 80% of all wetlands have disappeared since the 1700s.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Trend is accelerating. Since 1970, at least 35% of wetlands have been lost.</a:t>
            </a: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Human activities are driving degradation.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Wetlands are being drained and filled in for crops, grazing and construction.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 pollution and overfishing are harming wetland ecosystems, along with invasive species. </a:t>
            </a:r>
            <a:endParaRPr lang="en-DE" sz="1400" dirty="0"/>
          </a:p>
        </p:txBody>
      </p:sp>
      <p:sp>
        <p:nvSpPr>
          <p:cNvPr id="4" name="Rectangle 3"/>
          <p:cNvSpPr/>
          <p:nvPr/>
        </p:nvSpPr>
        <p:spPr>
          <a:xfrm>
            <a:off x="850900" y="4393731"/>
            <a:ext cx="7182015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b="1" dirty="0">
                <a:solidFill>
                  <a:srgbClr val="0075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Wetland species are facing extinction</a:t>
            </a:r>
            <a:r>
              <a:rPr lang="en-US" b="1" dirty="0">
                <a:solidFill>
                  <a:srgbClr val="007575"/>
                </a:solidFill>
                <a:cs typeface="Times New Roman" panose="02020603050405020304" pitchFamily="18" charset="0"/>
              </a:rPr>
              <a:t>.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in three freshwater species and 25% of all wetland species face extinction</a:t>
            </a:r>
            <a:b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wetland decline.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81% of inland wetland species and 36% of coastal and marine species have declined in the last 50 years.</a:t>
            </a:r>
            <a:endParaRPr lang="en-DE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31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EBAD09-645D-AED0-8B78-56772F5D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Wetlands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vital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humanity</a:t>
            </a:r>
            <a:r>
              <a:rPr lang="de-DE" dirty="0"/>
              <a:t>…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7330DF-2F46-B7E2-BF67-5E1F5AFA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92" y="1351170"/>
            <a:ext cx="504893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Freshwater is rare. Wetlands provide</a:t>
            </a:r>
            <a:b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of it.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2.5% of water on earth is freshwater, mostly stored in glaciers and aquifers.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than 1% is usable, and over 30% of that is found in wetlands such as rivers and lakes. </a:t>
            </a:r>
            <a:endParaRPr lang="en-DE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Wetlands store more carbon than forests.</a:t>
            </a:r>
            <a:endParaRPr lang="en-DE" sz="1800" dirty="0">
              <a:solidFill>
                <a:srgbClr val="007575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Peatlands cover 3% of our planet yet store around 30% of all land-based carbon.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Coastal wetlands like mangroves sequester and store carbon up to 55 times faster than tropical rain forests.</a:t>
            </a:r>
            <a:endParaRPr lang="en-DE" sz="1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DE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DE" sz="1800" dirty="0"/>
          </a:p>
          <a:p>
            <a:pPr>
              <a:lnSpc>
                <a:spcPct val="100000"/>
              </a:lnSpc>
            </a:pPr>
            <a:endParaRPr lang="fr-FR" sz="1800" dirty="0"/>
          </a:p>
        </p:txBody>
      </p:sp>
      <p:pic>
        <p:nvPicPr>
          <p:cNvPr id="5" name="Image 4" descr="Une image contenant texte, plante&#10;&#10;Description générée automatiquement">
            <a:extLst>
              <a:ext uri="{FF2B5EF4-FFF2-40B4-BE49-F238E27FC236}">
                <a16:creationId xmlns:a16="http://schemas.microsoft.com/office/drawing/2014/main" id="{A749258D-B9BC-EEA6-0249-FC2F68314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711" y="4298731"/>
            <a:ext cx="2354741" cy="2580796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AF7330DF-2F46-B7E2-BF67-5E1F5AFA4D67}"/>
              </a:ext>
            </a:extLst>
          </p:cNvPr>
          <p:cNvSpPr txBox="1">
            <a:spLocks/>
          </p:cNvSpPr>
          <p:nvPr/>
        </p:nvSpPr>
        <p:spPr>
          <a:xfrm>
            <a:off x="6121587" y="1349640"/>
            <a:ext cx="47177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0757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Wetlands help us cope with storms and flooding</a:t>
            </a:r>
            <a:r>
              <a:rPr lang="en-US" sz="1800" b="1" dirty="0">
                <a:solidFill>
                  <a:srgbClr val="007575"/>
                </a:solidFill>
                <a:cs typeface="Times New Roman" panose="02020603050405020304" pitchFamily="18" charset="0"/>
              </a:rPr>
              <a:t>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60% of humanity lives and works in coastal areas.  Saltmarshes, mangroves, seagrass beds and coral reefs shield coastal communities.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Inland, a single acre of wetland can absorb up to 1.5 million gallons of floodwater.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00757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Wetlands give livelihoods to one billion and feed 3.5 billion.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More than a billion people live from fishing, aquaculture and tourism.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Wetland paddies provide rice for 3.5 billion people.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en-US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en-US" sz="18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endParaRPr lang="en-DE" sz="18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1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7AC8C-74F6-FD94-67FF-582E157F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2460674"/>
            <a:ext cx="10515600" cy="1325563"/>
          </a:xfrm>
        </p:spPr>
        <p:txBody>
          <a:bodyPr/>
          <a:lstStyle/>
          <a:p>
            <a:r>
              <a:rPr lang="de-DE" dirty="0" err="1"/>
              <a:t>Wetland</a:t>
            </a:r>
            <a:r>
              <a:rPr lang="de-DE" dirty="0"/>
              <a:t> </a:t>
            </a:r>
            <a:r>
              <a:rPr lang="de-DE" dirty="0" err="1"/>
              <a:t>restoration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urgent.</a:t>
            </a:r>
            <a:br>
              <a:rPr lang="de-DE" dirty="0"/>
            </a:b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629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58434-19D0-75DC-8F8D-16A28B4D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Follow </a:t>
            </a:r>
            <a:r>
              <a:rPr lang="de-DE" dirty="0" err="1"/>
              <a:t>seven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practices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27CB7-36AC-9365-8BEC-FE6198CE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9"/>
            <a:ext cx="8500208" cy="4351338"/>
          </a:xfrm>
        </p:spPr>
        <p:txBody>
          <a:bodyPr numCol="2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Restore multiple benefits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wetlands provide many</a:t>
            </a:r>
            <a:b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services, from flood control </a:t>
            </a:r>
            <a:b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livelihoods. 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 to recapture multiple benefits; </a:t>
            </a:r>
            <a:b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concentrate on just one or two.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 a self-sustaining wetland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Wetland vegetation, wildlife and the site itself all draw from and give to each other.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 to re-create this complex, self-sustaining cycle.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endParaRPr lang="en-US" sz="1800" b="1" dirty="0">
              <a:solidFill>
                <a:srgbClr val="00757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Involve the community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Ensure that local residents and businesses have a voice in planning and implementing the restoration. 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Give them a role in maintaining the restored site.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DE" sz="18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DE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E5F345-7CC0-B8D9-9704-DD84F3ADB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12" y="1358347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29C6DF4-0B59-34C7-E372-0C7EB4DBA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379388"/>
            <a:ext cx="469900" cy="469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DE70ECC-B90F-EDE4-2ACF-008AA3E3E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349" y="1369498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04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58434-19D0-75DC-8F8D-16A28B4D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Follow </a:t>
            </a:r>
            <a:r>
              <a:rPr lang="de-DE" dirty="0" err="1"/>
              <a:t>seven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practices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727CB7-36AC-9365-8BEC-FE6198CE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1438668"/>
            <a:ext cx="10350500" cy="4438025"/>
          </a:xfrm>
        </p:spPr>
        <p:txBody>
          <a:bodyPr numCol="2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Limit the causes of degradation</a:t>
            </a:r>
          </a:p>
          <a:p>
            <a:pPr marL="684000" marR="0" lvl="0" indent="-3444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Remove or limit pressures that affect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area, such as overharvesting of water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pollution.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cs typeface="Times New Roman" panose="02020603050405020304" pitchFamily="18" charset="0"/>
              </a:rPr>
              <a:t>Clean up the degraded area</a:t>
            </a: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cs typeface="Times New Roman" panose="02020603050405020304" pitchFamily="18" charset="0"/>
              </a:rPr>
              <a:t>Remove any debris, trash and waste that has </a:t>
            </a:r>
            <a:br>
              <a:rPr lang="en-US" sz="1400" dirty="0">
                <a:cs typeface="Times New Roman" panose="02020603050405020304" pitchFamily="18" charset="0"/>
              </a:rPr>
            </a:br>
            <a:r>
              <a:rPr lang="en-US" sz="1400" dirty="0">
                <a:cs typeface="Times New Roman" panose="02020603050405020304" pitchFamily="18" charset="0"/>
              </a:rPr>
              <a:t>accumulated in the wetland. 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cs typeface="Times New Roman" panose="02020603050405020304" pitchFamily="18" charset="0"/>
              </a:rPr>
              <a:t>Restore native flora and fauna</a:t>
            </a: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cs typeface="Times New Roman" panose="02020603050405020304" pitchFamily="18" charset="0"/>
              </a:rPr>
              <a:t>Re-create the original hydrological conditions</a:t>
            </a: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cs typeface="Times New Roman" panose="02020603050405020304" pitchFamily="18" charset="0"/>
              </a:rPr>
              <a:t>Replant native vegetation, reintroduce wildlife, weed out invasive species.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800" b="1" dirty="0">
                <a:solidFill>
                  <a:srgbClr val="007575"/>
                </a:solidFill>
                <a:cs typeface="Times New Roman" panose="02020603050405020304" pitchFamily="18" charset="0"/>
              </a:rPr>
              <a:t>Structure access to the wetland</a:t>
            </a:r>
          </a:p>
          <a:p>
            <a:pPr marL="684000">
              <a:lnSpc>
                <a:spcPct val="100000"/>
              </a:lnSpc>
              <a:spcAft>
                <a:spcPts val="1000"/>
              </a:spcAft>
            </a:pPr>
            <a:r>
              <a:rPr lang="en-US" sz="1400" dirty="0">
                <a:cs typeface="Times New Roman" panose="02020603050405020304" pitchFamily="18" charset="0"/>
              </a:rPr>
              <a:t>Create specific spaces for people to access the wetland. List which activities are allowed where. Designate zones where wildlife can thrive undisturbed.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0B55ED-555C-FD5A-CCBA-B5843CEBC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38" y="1371485"/>
            <a:ext cx="469900" cy="469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F717E4-D919-28FD-6F74-927F9CFA9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70" y="2723965"/>
            <a:ext cx="469900" cy="4699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1280563-F08D-D3D3-C78E-7904ED033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635" y="3931475"/>
            <a:ext cx="469900" cy="4699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8BC0D05-081A-3475-B96F-86D04AD50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100" y="1371485"/>
            <a:ext cx="4699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6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7AC8C-74F6-FD94-67FF-582E157F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2766218"/>
            <a:ext cx="10515600" cy="1325563"/>
          </a:xfrm>
        </p:spPr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restoring</a:t>
            </a:r>
            <a:r>
              <a:rPr lang="de-DE" dirty="0"/>
              <a:t> </a:t>
            </a:r>
            <a:r>
              <a:rPr lang="de-DE" dirty="0" err="1"/>
              <a:t>wetlands</a:t>
            </a:r>
            <a:r>
              <a:rPr lang="de-DE" dirty="0"/>
              <a:t> </a:t>
            </a:r>
            <a:r>
              <a:rPr lang="de-DE" dirty="0" err="1"/>
              <a:t>worthwhile</a:t>
            </a:r>
            <a:r>
              <a:rPr lang="de-DE" dirty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602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9B58A-E8CE-963B-5E8B-8942A51A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12" y="32784"/>
            <a:ext cx="11006950" cy="1325563"/>
          </a:xfrm>
        </p:spPr>
        <p:txBody>
          <a:bodyPr/>
          <a:lstStyle/>
          <a:p>
            <a:r>
              <a:rPr lang="de-DE" dirty="0"/>
              <a:t>Restored wetlands bring 7 </a:t>
            </a:r>
            <a:r>
              <a:rPr lang="de-DE" dirty="0" err="1"/>
              <a:t>key</a:t>
            </a:r>
            <a:r>
              <a:rPr lang="de-DE" dirty="0"/>
              <a:t> benefits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61B1E-6B65-81E3-5182-16540934F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299" y="1438669"/>
            <a:ext cx="10461869" cy="4060984"/>
          </a:xfrm>
        </p:spPr>
        <p:txBody>
          <a:bodyPr numCol="2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Revive biodiversity</a:t>
            </a:r>
          </a:p>
          <a:p>
            <a:pPr marL="684000">
              <a:lnSpc>
                <a:spcPct val="100000"/>
              </a:lnSpc>
              <a:spcAft>
                <a:spcPts val="1000"/>
              </a:spcAft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40% of the world’s species live or breed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wetlands. Restoring wetlands powers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local food chain and attracts wildlife.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Replenish and filter water supply</a:t>
            </a:r>
          </a:p>
          <a:p>
            <a:pPr marL="684000">
              <a:lnSpc>
                <a:spcPct val="100000"/>
              </a:lnSpc>
              <a:spcAft>
                <a:spcPts val="1000"/>
              </a:spcAft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Wetlands naturally filter water, remove pollutants and boost the local water supply.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Store carbon</a:t>
            </a:r>
          </a:p>
          <a:p>
            <a:pPr marL="684000">
              <a:lnSpc>
                <a:spcPct val="100000"/>
              </a:lnSpc>
              <a:spcAft>
                <a:spcPts val="1000"/>
              </a:spcAft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Specific types of wetlands, especially peatlands, mangroves, intertidal marshes and seagrass beds are exceptionally efficient carbon sinks.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57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Blunt the impact of floods and storms</a:t>
            </a:r>
          </a:p>
          <a:p>
            <a:pPr marL="684000">
              <a:lnSpc>
                <a:spcPct val="100000"/>
              </a:lnSpc>
              <a:spcAft>
                <a:spcPts val="1000"/>
              </a:spcAft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Restored wetlands can act as sponges against excess rainfall and flooding, buffer coastal storm surges, and can shield communities in extreme weather.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CC6034B-0804-BC81-CD40-86D503B31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12" y="1391800"/>
            <a:ext cx="469900" cy="469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C4012D-7C04-B81E-3704-1020CBAB3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12" y="2760367"/>
            <a:ext cx="469900" cy="4699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413F567-B1EA-6E05-2D4E-86F6A492B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871682"/>
            <a:ext cx="469900" cy="469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52E67DB-A767-E0E8-3669-40C6990B6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974" y="1391800"/>
            <a:ext cx="469900" cy="469900"/>
          </a:xfrm>
          <a:prstGeom prst="rect">
            <a:avLst/>
          </a:prstGeom>
        </p:spPr>
      </p:pic>
      <p:pic>
        <p:nvPicPr>
          <p:cNvPr id="9" name="Image 8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D8544F28-1332-CF62-F8BC-FCE2528C5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8386" y="4162388"/>
            <a:ext cx="3068364" cy="2148888"/>
          </a:xfrm>
          <a:prstGeom prst="rect">
            <a:avLst/>
          </a:prstGeom>
        </p:spPr>
      </p:pic>
      <p:pic>
        <p:nvPicPr>
          <p:cNvPr id="10" name="Image 9" descr="Une image contenant texte, plante&#10;&#10;Description générée automatiquement">
            <a:extLst>
              <a:ext uri="{FF2B5EF4-FFF2-40B4-BE49-F238E27FC236}">
                <a16:creationId xmlns:a16="http://schemas.microsoft.com/office/drawing/2014/main" id="{09FCD600-049B-036F-D3CC-CB8FBD9D8C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550" y="4298731"/>
            <a:ext cx="2354741" cy="25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960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8499A3D4EBC46A54B223F15BF4755" ma:contentTypeVersion="14" ma:contentTypeDescription="Create a new document." ma:contentTypeScope="" ma:versionID="d3d5f6b086a7ab15a956499acfa0459b">
  <xsd:schema xmlns:xsd="http://www.w3.org/2001/XMLSchema" xmlns:xs="http://www.w3.org/2001/XMLSchema" xmlns:p="http://schemas.microsoft.com/office/2006/metadata/properties" xmlns:ns3="682f1ccd-e5c5-43c9-b9d9-dd72e0a643d0" xmlns:ns4="75035800-fbd9-4494-bf62-86cc10c5d50d" targetNamespace="http://schemas.microsoft.com/office/2006/metadata/properties" ma:root="true" ma:fieldsID="511bc48eb78312e8c3260c6625d820ce" ns3:_="" ns4:_="">
    <xsd:import namespace="682f1ccd-e5c5-43c9-b9d9-dd72e0a643d0"/>
    <xsd:import namespace="75035800-fbd9-4494-bf62-86cc10c5d5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f1ccd-e5c5-43c9-b9d9-dd72e0a64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35800-fbd9-4494-bf62-86cc10c5d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12F664-61FA-4F5A-81D5-194DE546B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2f1ccd-e5c5-43c9-b9d9-dd72e0a643d0"/>
    <ds:schemaRef ds:uri="75035800-fbd9-4494-bf62-86cc10c5d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14DEC0-F9D9-4A49-8D4C-D0B1FA58B8DC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75035800-fbd9-4494-bf62-86cc10c5d50d"/>
    <ds:schemaRef ds:uri="682f1ccd-e5c5-43c9-b9d9-dd72e0a643d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15B054F-8548-473B-9AE2-82DB7B4EFC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1439</Words>
  <Application>Microsoft Office PowerPoint</Application>
  <PresentationFormat>Widescreen</PresentationFormat>
  <Paragraphs>136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DINPro-Regular</vt:lpstr>
      <vt:lpstr>Georgia</vt:lpstr>
      <vt:lpstr>Helvetica</vt:lpstr>
      <vt:lpstr>Times New Roman</vt:lpstr>
      <vt:lpstr>Thème Office</vt:lpstr>
      <vt:lpstr>PowerPoint Presentation</vt:lpstr>
      <vt:lpstr>Wetlands</vt:lpstr>
      <vt:lpstr>Wetland restoration: Why is it time?</vt:lpstr>
      <vt:lpstr>Wetlands are vital for humanity…</vt:lpstr>
      <vt:lpstr>Wetland restoration is urgent. What are the best ways to approach it?</vt:lpstr>
      <vt:lpstr>Follow seven best practices</vt:lpstr>
      <vt:lpstr>Follow seven best practices</vt:lpstr>
      <vt:lpstr>Why is restoring wetlands worthwhile?</vt:lpstr>
      <vt:lpstr>Restored wetlands bring 7 key benefits</vt:lpstr>
      <vt:lpstr>Restored wetlands bring 7 key benefits</vt:lpstr>
      <vt:lpstr>Wetland restoration is a major undertaking. Who makes it happen?</vt:lpstr>
      <vt:lpstr>7 key players work together </vt:lpstr>
      <vt:lpstr>7key players work together </vt:lpstr>
      <vt:lpstr>How can I personally get involved or contribute?</vt:lpstr>
      <vt:lpstr>Conscious choices</vt:lpstr>
      <vt:lpstr>Persuasive voices</vt:lpstr>
      <vt:lpstr>Bold actions</vt:lpstr>
      <vt:lpstr>Wetland restoration is in your hands! 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</dc:title>
  <dc:creator>Damien Gallay</dc:creator>
  <cp:lastModifiedBy>OSEKU-FRAINIER Sharon</cp:lastModifiedBy>
  <cp:revision>89</cp:revision>
  <cp:lastPrinted>2021-11-25T14:43:02Z</cp:lastPrinted>
  <dcterms:created xsi:type="dcterms:W3CDTF">2021-11-23T15:20:39Z</dcterms:created>
  <dcterms:modified xsi:type="dcterms:W3CDTF">2022-12-05T13:54:55Z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0x0101009528499A3D4EBC46A54B223F15BF4755</vt:lpwstr>
  </property>
</Properties>
</file>